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2"/>
  </p:notesMasterIdLst>
  <p:handoutMasterIdLst>
    <p:handoutMasterId r:id="rId123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7" r:id="rId9"/>
    <p:sldId id="265" r:id="rId10"/>
    <p:sldId id="269" r:id="rId11"/>
    <p:sldId id="270" r:id="rId12"/>
    <p:sldId id="271" r:id="rId13"/>
    <p:sldId id="263" r:id="rId14"/>
    <p:sldId id="272" r:id="rId15"/>
    <p:sldId id="273" r:id="rId16"/>
    <p:sldId id="298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3" r:id="rId27"/>
    <p:sldId id="285" r:id="rId28"/>
    <p:sldId id="287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5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6" r:id="rId57"/>
    <p:sldId id="315" r:id="rId58"/>
    <p:sldId id="317" r:id="rId59"/>
    <p:sldId id="319" r:id="rId60"/>
    <p:sldId id="320" r:id="rId61"/>
    <p:sldId id="321" r:id="rId62"/>
    <p:sldId id="322" r:id="rId63"/>
    <p:sldId id="318" r:id="rId64"/>
    <p:sldId id="324" r:id="rId65"/>
    <p:sldId id="325" r:id="rId66"/>
    <p:sldId id="326" r:id="rId67"/>
    <p:sldId id="327" r:id="rId68"/>
    <p:sldId id="328" r:id="rId69"/>
    <p:sldId id="330" r:id="rId70"/>
    <p:sldId id="331" r:id="rId71"/>
    <p:sldId id="332" r:id="rId72"/>
    <p:sldId id="333" r:id="rId73"/>
    <p:sldId id="334" r:id="rId74"/>
    <p:sldId id="335" r:id="rId75"/>
    <p:sldId id="329" r:id="rId76"/>
    <p:sldId id="336" r:id="rId77"/>
    <p:sldId id="337" r:id="rId78"/>
    <p:sldId id="338" r:id="rId79"/>
    <p:sldId id="340" r:id="rId80"/>
    <p:sldId id="339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5" r:id="rId104"/>
    <p:sldId id="366" r:id="rId105"/>
    <p:sldId id="363" r:id="rId106"/>
    <p:sldId id="364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  <p:sldId id="377" r:id="rId118"/>
    <p:sldId id="378" r:id="rId119"/>
    <p:sldId id="379" r:id="rId120"/>
    <p:sldId id="380" r:id="rId1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9245" autoAdjust="0"/>
    <p:restoredTop sz="94676" autoAdjust="0"/>
  </p:normalViewPr>
  <p:slideViewPr>
    <p:cSldViewPr>
      <p:cViewPr>
        <p:scale>
          <a:sx n="85" d="100"/>
          <a:sy n="85" d="100"/>
        </p:scale>
        <p:origin x="-1380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B0F20-36B3-456B-9918-F63D146C7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988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37B5B-9CD4-43B8-BD8C-E1F98A2751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0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37B5B-9CD4-43B8-BD8C-E1F98A2751A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005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94C48F-1408-409B-A86B-73C2E9F0C991}" type="slidenum">
              <a:rPr lang="fr-FR"/>
              <a:pPr/>
              <a:t>64</a:t>
            </a:fld>
            <a:endParaRPr lang="fr-FR"/>
          </a:p>
        </p:txBody>
      </p:sp>
      <p:sp>
        <p:nvSpPr>
          <p:cNvPr id="82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06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3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72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3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55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43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86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4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5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7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6EFB4-0DAD-47DB-9830-70EB250DB8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51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628800"/>
            <a:ext cx="8928992" cy="2376264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L’HABILITATION </a:t>
            </a:r>
            <a:br>
              <a:rPr lang="fr-FR" sz="4000" b="1" dirty="0" smtClean="0"/>
            </a:br>
            <a:r>
              <a:rPr lang="fr-FR" sz="4000" b="1" dirty="0"/>
              <a:t/>
            </a:r>
            <a:br>
              <a:rPr lang="fr-FR" sz="4000" b="1" dirty="0"/>
            </a:br>
            <a:r>
              <a:rPr lang="fr-FR" sz="4000" b="1" dirty="0" smtClean="0"/>
              <a:t>ELECTRIQUE</a:t>
            </a:r>
            <a:endParaRPr lang="fr-FR" sz="40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0" y="450912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70C0"/>
                </a:solidFill>
              </a:rPr>
              <a:t>Mise en application de la NF C18-510</a:t>
            </a:r>
            <a:endParaRPr lang="fr-FR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5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332656"/>
            <a:ext cx="856895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latin typeface="+mj-lt"/>
              </a:rPr>
              <a:t>OPERATIONS SUR LES </a:t>
            </a:r>
            <a:r>
              <a:rPr lang="fr-FR" sz="2000" b="1" dirty="0" smtClean="0">
                <a:solidFill>
                  <a:srgbClr val="FF0000"/>
                </a:solidFill>
                <a:latin typeface="+mj-lt"/>
              </a:rPr>
              <a:t>OUVRAGES</a:t>
            </a:r>
            <a:r>
              <a:rPr lang="fr-FR" sz="2000" b="1" dirty="0" smtClean="0">
                <a:latin typeface="+mj-lt"/>
              </a:rPr>
              <a:t> ET </a:t>
            </a:r>
            <a:r>
              <a:rPr lang="fr-FR" sz="2000" b="1" dirty="0" smtClean="0">
                <a:solidFill>
                  <a:srgbClr val="FF0000"/>
                </a:solidFill>
                <a:latin typeface="+mj-lt"/>
              </a:rPr>
              <a:t>INSTALLATIONS</a:t>
            </a:r>
            <a:r>
              <a:rPr lang="fr-FR" sz="2000" b="1" dirty="0" smtClean="0">
                <a:latin typeface="+mj-lt"/>
              </a:rPr>
              <a:t> ELECTRIQUES, ET DANS UN ENVIRONNEMENT ELECTRIQUE – PREVENTION DU RISQUE ELECTRIQUE</a:t>
            </a:r>
            <a:endParaRPr lang="fr-FR" sz="2000" b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700808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La </a:t>
            </a:r>
            <a:r>
              <a:rPr lang="fr-FR" sz="2400" dirty="0" smtClean="0">
                <a:cs typeface="Times New Roman" pitchFamily="18" charset="0"/>
              </a:rPr>
              <a:t>norme </a:t>
            </a:r>
            <a:r>
              <a:rPr lang="fr-FR" sz="2400" b="1" u="sng" dirty="0" smtClean="0">
                <a:solidFill>
                  <a:srgbClr val="0070C0"/>
                </a:solidFill>
                <a:cs typeface="Times New Roman" pitchFamily="18" charset="0"/>
              </a:rPr>
              <a:t>NF C18-510</a:t>
            </a:r>
            <a:r>
              <a:rPr lang="fr-FR" sz="2400" dirty="0" smtClean="0">
                <a:cs typeface="Times New Roman" pitchFamily="18" charset="0"/>
              </a:rPr>
              <a:t> décrit un ensemble d’exigences qui permet de se prémunir du risque électrique dans les cas suivants :</a:t>
            </a:r>
          </a:p>
          <a:p>
            <a:pPr algn="just"/>
            <a:endParaRPr lang="fr-FR" sz="2400" dirty="0" smtClean="0"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>
                <a:cs typeface="Times New Roman" pitchFamily="18" charset="0"/>
              </a:rPr>
              <a:t>O</a:t>
            </a:r>
            <a:r>
              <a:rPr lang="fr-FR" sz="2400" dirty="0" smtClean="0">
                <a:cs typeface="Times New Roman" pitchFamily="18" charset="0"/>
              </a:rPr>
              <a:t>pérations de construction des </a:t>
            </a:r>
            <a:r>
              <a:rPr lang="fr-FR" sz="2400" dirty="0" smtClean="0">
                <a:solidFill>
                  <a:srgbClr val="FF0000"/>
                </a:solidFill>
                <a:cs typeface="Times New Roman" pitchFamily="18" charset="0"/>
              </a:rPr>
              <a:t>ouvrages</a:t>
            </a:r>
            <a:r>
              <a:rPr lang="fr-FR" sz="2400" dirty="0" smtClean="0">
                <a:cs typeface="Times New Roman" pitchFamily="18" charset="0"/>
              </a:rPr>
              <a:t> électriques,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>
                <a:cs typeface="Times New Roman" pitchFamily="18" charset="0"/>
              </a:rPr>
              <a:t>R</a:t>
            </a:r>
            <a:r>
              <a:rPr lang="fr-FR" sz="2400" dirty="0" smtClean="0">
                <a:cs typeface="Times New Roman" pitchFamily="18" charset="0"/>
              </a:rPr>
              <a:t>éalisation des </a:t>
            </a:r>
            <a:r>
              <a:rPr lang="fr-FR" sz="2400" dirty="0" smtClean="0">
                <a:solidFill>
                  <a:srgbClr val="FF0000"/>
                </a:solidFill>
                <a:cs typeface="Times New Roman" pitchFamily="18" charset="0"/>
              </a:rPr>
              <a:t>installations</a:t>
            </a:r>
            <a:r>
              <a:rPr lang="fr-FR" sz="2400" dirty="0" smtClean="0">
                <a:cs typeface="Times New Roman" pitchFamily="18" charset="0"/>
              </a:rPr>
              <a:t> électriques,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>
                <a:cs typeface="Times New Roman" pitchFamily="18" charset="0"/>
              </a:rPr>
              <a:t>E</a:t>
            </a:r>
            <a:r>
              <a:rPr lang="fr-FR" sz="2400" dirty="0" smtClean="0">
                <a:cs typeface="Times New Roman" pitchFamily="18" charset="0"/>
              </a:rPr>
              <a:t>xploitation ou démantèlement.</a:t>
            </a:r>
          </a:p>
          <a:p>
            <a:pPr algn="just"/>
            <a:endParaRPr lang="fr-FR" sz="2400" dirty="0">
              <a:cs typeface="Times New Roman" pitchFamily="18" charset="0"/>
            </a:endParaRPr>
          </a:p>
          <a:p>
            <a:pPr algn="just"/>
            <a:r>
              <a:rPr lang="fr-FR" sz="2400" dirty="0" smtClean="0">
                <a:cs typeface="Times New Roman" pitchFamily="18" charset="0"/>
              </a:rPr>
              <a:t>Elle s’applique aussi lors de </a:t>
            </a:r>
            <a:r>
              <a:rPr lang="fr-FR" sz="2400" dirty="0" smtClean="0">
                <a:solidFill>
                  <a:srgbClr val="FF0000"/>
                </a:solidFill>
                <a:cs typeface="Times New Roman" pitchFamily="18" charset="0"/>
              </a:rPr>
              <a:t>travaux d’ordre non électrique dans l’environnement</a:t>
            </a:r>
            <a:r>
              <a:rPr lang="fr-FR" sz="2400" dirty="0" smtClean="0">
                <a:cs typeface="Times New Roman" pitchFamily="18" charset="0"/>
              </a:rPr>
              <a:t> d’ouvrages ou d’installations électriques.</a:t>
            </a:r>
          </a:p>
          <a:p>
            <a:pPr algn="just"/>
            <a:endParaRPr lang="fr-FR" sz="2400" dirty="0"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u="sng" dirty="0" smtClean="0">
                <a:cs typeface="Times New Roman" pitchFamily="18" charset="0"/>
              </a:rPr>
              <a:t>Exemple</a:t>
            </a:r>
            <a:r>
              <a:rPr lang="fr-FR" sz="2400" dirty="0" smtClean="0">
                <a:cs typeface="Times New Roman" pitchFamily="18" charset="0"/>
              </a:rPr>
              <a:t> : les travaux du bâtiment ou les travaux publics.</a:t>
            </a:r>
          </a:p>
          <a:p>
            <a:pPr algn="just"/>
            <a:r>
              <a:rPr lang="fr-FR" sz="2400" dirty="0" smtClean="0"/>
              <a:t>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6048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476672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DOMAINE D’APPLICATION</a:t>
            </a:r>
            <a:endParaRPr lang="fr-FR" sz="32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628800"/>
            <a:ext cx="9144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u="sng" dirty="0" smtClean="0"/>
              <a:t>Les prescriptions de la NF C18-510 s’appliquent aux opérations suivantes</a:t>
            </a:r>
            <a:r>
              <a:rPr lang="fr-FR" sz="2400" dirty="0" smtClean="0"/>
              <a:t> :</a:t>
            </a:r>
          </a:p>
          <a:p>
            <a:pPr algn="ctr"/>
            <a:endParaRPr lang="fr-FR" sz="2400" dirty="0"/>
          </a:p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OPERATIONS D’ORDRE ELECTRIQUE</a:t>
            </a:r>
            <a:r>
              <a:rPr lang="fr-FR" sz="2400" dirty="0" smtClean="0"/>
              <a:t>,</a:t>
            </a:r>
          </a:p>
          <a:p>
            <a:pPr algn="ctr"/>
            <a:endParaRPr lang="fr-FR" sz="2400" dirty="0" smtClean="0"/>
          </a:p>
          <a:p>
            <a:pPr algn="ctr"/>
            <a:r>
              <a:rPr lang="fr-FR" sz="2400" dirty="0"/>
              <a:t>o</a:t>
            </a:r>
            <a:r>
              <a:rPr lang="fr-FR" sz="2400" dirty="0" smtClean="0"/>
              <a:t>u</a:t>
            </a:r>
          </a:p>
          <a:p>
            <a:pPr algn="ctr"/>
            <a:endParaRPr lang="fr-FR" sz="2400" dirty="0" smtClean="0"/>
          </a:p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OPERATIONS D’ORDRE NON ELECTRIQUE</a:t>
            </a:r>
            <a:r>
              <a:rPr lang="fr-FR" sz="2400" dirty="0" smtClean="0"/>
              <a:t>.</a:t>
            </a:r>
          </a:p>
          <a:p>
            <a:pPr algn="ctr"/>
            <a:endParaRPr lang="fr-FR" sz="2400" dirty="0" smtClean="0"/>
          </a:p>
          <a:p>
            <a:pPr algn="ctr"/>
            <a:endParaRPr lang="fr-FR" sz="2400" dirty="0"/>
          </a:p>
          <a:p>
            <a:pPr algn="ctr"/>
            <a:r>
              <a:rPr lang="fr-FR" sz="2300" dirty="0"/>
              <a:t>s</a:t>
            </a:r>
            <a:r>
              <a:rPr lang="fr-FR" sz="2300" dirty="0" smtClean="0"/>
              <a:t>ur ou dans l’environnement des ouvrages ou des installations électriques.</a:t>
            </a:r>
            <a:endParaRPr lang="fr-FR" sz="2300" dirty="0"/>
          </a:p>
        </p:txBody>
      </p:sp>
    </p:spTree>
    <p:extLst>
      <p:ext uri="{BB962C8B-B14F-4D97-AF65-F5344CB8AC3E}">
        <p14:creationId xmlns:p14="http://schemas.microsoft.com/office/powerpoint/2010/main" val="255034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TERMES ET DEFINITIONS</a:t>
            </a:r>
            <a:endParaRPr lang="fr-FR" sz="32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23528" y="1484784"/>
            <a:ext cx="849694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u="sng" dirty="0" smtClean="0">
                <a:solidFill>
                  <a:srgbClr val="0070C0"/>
                </a:solidFill>
              </a:rPr>
              <a:t>OUVRAGE</a:t>
            </a:r>
            <a:r>
              <a:rPr lang="fr-FR" sz="2400" b="1" dirty="0" smtClean="0">
                <a:solidFill>
                  <a:srgbClr val="0070C0"/>
                </a:solidFill>
              </a:rPr>
              <a:t> (électrique) :</a:t>
            </a:r>
          </a:p>
          <a:p>
            <a:pPr algn="just"/>
            <a:r>
              <a:rPr lang="fr-FR" sz="2400" dirty="0" smtClean="0"/>
              <a:t>Terme réservé aux </a:t>
            </a:r>
            <a:r>
              <a:rPr lang="fr-FR" sz="2400" b="1" dirty="0" smtClean="0">
                <a:solidFill>
                  <a:srgbClr val="FF0000"/>
                </a:solidFill>
              </a:rPr>
              <a:t>réseaux</a:t>
            </a:r>
            <a:r>
              <a:rPr lang="fr-FR" sz="2400" dirty="0" smtClean="0"/>
              <a:t> publics de transport et de distribution d’électricité et à leurs annexes.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b="1" u="sng" dirty="0" smtClean="0">
                <a:solidFill>
                  <a:srgbClr val="0070C0"/>
                </a:solidFill>
              </a:rPr>
              <a:t>INSTALLATION</a:t>
            </a:r>
            <a:r>
              <a:rPr lang="fr-FR" sz="2400" b="1" dirty="0" smtClean="0">
                <a:solidFill>
                  <a:srgbClr val="0070C0"/>
                </a:solidFill>
              </a:rPr>
              <a:t> (électrique) :</a:t>
            </a:r>
          </a:p>
          <a:p>
            <a:pPr algn="just"/>
            <a:r>
              <a:rPr lang="fr-FR" sz="2400" dirty="0" smtClean="0"/>
              <a:t>Terme qui s’applique à toute installation électrique </a:t>
            </a:r>
            <a:r>
              <a:rPr lang="fr-FR" sz="2400" b="1" dirty="0" smtClean="0">
                <a:solidFill>
                  <a:srgbClr val="FF0000"/>
                </a:solidFill>
              </a:rPr>
              <a:t>à l’exclusion</a:t>
            </a:r>
            <a:r>
              <a:rPr lang="fr-FR" sz="2400" dirty="0" smtClean="0"/>
              <a:t> des ouvrages.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b="1" u="sng" dirty="0" smtClean="0">
                <a:solidFill>
                  <a:srgbClr val="0070C0"/>
                </a:solidFill>
              </a:rPr>
              <a:t>MATERIEL</a:t>
            </a:r>
            <a:r>
              <a:rPr lang="fr-FR" sz="2400" b="1" dirty="0" smtClean="0">
                <a:solidFill>
                  <a:srgbClr val="0070C0"/>
                </a:solidFill>
              </a:rPr>
              <a:t> (électrique) :</a:t>
            </a:r>
          </a:p>
          <a:p>
            <a:pPr algn="just"/>
            <a:r>
              <a:rPr lang="fr-FR" sz="2400" dirty="0" smtClean="0"/>
              <a:t>Matériel utilisé pour la production, la transformation, la distribution ou l’utilisation de l’énergie électrique (machine, </a:t>
            </a:r>
            <a:r>
              <a:rPr lang="fr-FR" sz="2400" b="1" dirty="0" smtClean="0">
                <a:solidFill>
                  <a:srgbClr val="FF0000"/>
                </a:solidFill>
              </a:rPr>
              <a:t>transformateur</a:t>
            </a:r>
            <a:r>
              <a:rPr lang="fr-FR" sz="2400" dirty="0" smtClean="0"/>
              <a:t>, canalisation électrique, dispositif de protection…).</a:t>
            </a:r>
          </a:p>
          <a:p>
            <a:pPr algn="just"/>
            <a:r>
              <a:rPr lang="fr-FR" sz="2400" dirty="0" smtClean="0"/>
              <a:t> </a:t>
            </a:r>
          </a:p>
          <a:p>
            <a:pPr algn="just"/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133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TERMES ET DEFINITIONS</a:t>
            </a:r>
            <a:endParaRPr lang="fr-FR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79512" y="1412775"/>
            <a:ext cx="88569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OPERATION </a:t>
            </a:r>
            <a:r>
              <a:rPr lang="fr-FR" sz="2400" b="1" dirty="0">
                <a:solidFill>
                  <a:srgbClr val="0070C0"/>
                </a:solidFill>
              </a:rPr>
              <a:t>D’ORDRE </a:t>
            </a:r>
            <a:r>
              <a:rPr lang="fr-FR" sz="2400" b="1" dirty="0" smtClean="0">
                <a:solidFill>
                  <a:srgbClr val="0070C0"/>
                </a:solidFill>
              </a:rPr>
              <a:t>ELECTRIQUE</a:t>
            </a:r>
          </a:p>
          <a:p>
            <a:pPr algn="ctr"/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u="sng" dirty="0" smtClean="0"/>
              <a:t>Opération qui, pour un ouvrage ou une installation concerne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Les parties actives,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Les isolants,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La continuité des masses,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Les autres parties conductrices des matériels (circuits magnétiques…),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Les conducteurs de protection.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5842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78768" y="764704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TYPES D’OPERATIONS </a:t>
            </a:r>
            <a:r>
              <a:rPr lang="fr-FR" sz="2400" b="1" dirty="0">
                <a:solidFill>
                  <a:srgbClr val="0070C0"/>
                </a:solidFill>
              </a:rPr>
              <a:t>D’ORDRE </a:t>
            </a:r>
            <a:r>
              <a:rPr lang="fr-FR" sz="2400" b="1" dirty="0" smtClean="0">
                <a:solidFill>
                  <a:srgbClr val="0070C0"/>
                </a:solidFill>
              </a:rPr>
              <a:t>ELECTRIQUE</a:t>
            </a: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u="sng" dirty="0" smtClean="0"/>
              <a:t>On distingue les types d’opérations d’ordre électrique suivants</a:t>
            </a:r>
            <a:r>
              <a:rPr lang="fr-FR" sz="2400" b="1" dirty="0" smtClean="0"/>
              <a:t> :</a:t>
            </a:r>
          </a:p>
          <a:p>
            <a:endParaRPr lang="fr-FR" sz="24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TRAVAIL </a:t>
            </a:r>
            <a:r>
              <a:rPr lang="fr-FR" sz="2000" dirty="0" smtClean="0">
                <a:solidFill>
                  <a:srgbClr val="FF0000"/>
                </a:solidFill>
              </a:rPr>
              <a:t>HORS TENSION</a:t>
            </a:r>
            <a:r>
              <a:rPr lang="fr-FR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TRAVAIL </a:t>
            </a:r>
            <a:r>
              <a:rPr lang="fr-FR" sz="2000" dirty="0" smtClean="0">
                <a:solidFill>
                  <a:srgbClr val="FF0000"/>
                </a:solidFill>
              </a:rPr>
              <a:t>SOUS TENSION</a:t>
            </a:r>
            <a:r>
              <a:rPr lang="fr-FR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TRAVAIL AU </a:t>
            </a:r>
            <a:r>
              <a:rPr lang="fr-FR" sz="2000" dirty="0" smtClean="0">
                <a:solidFill>
                  <a:srgbClr val="FF0000"/>
                </a:solidFill>
              </a:rPr>
              <a:t>VOISINAGE SIMPLE</a:t>
            </a:r>
            <a:r>
              <a:rPr lang="fr-FR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TRAVAIL AU </a:t>
            </a:r>
            <a:r>
              <a:rPr lang="fr-FR" sz="2000" dirty="0" smtClean="0">
                <a:solidFill>
                  <a:srgbClr val="FF0000"/>
                </a:solidFill>
              </a:rPr>
              <a:t>VOISINAGE RENFORCE</a:t>
            </a:r>
            <a:r>
              <a:rPr lang="fr-FR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>
                <a:solidFill>
                  <a:srgbClr val="FF0000"/>
                </a:solidFill>
              </a:rPr>
              <a:t>INTERVENTION</a:t>
            </a:r>
            <a:r>
              <a:rPr lang="fr-FR" sz="2000" dirty="0" smtClean="0"/>
              <a:t> EN BASSE TENSION.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OPERATIONS SPECIFIQUES comprenant les </a:t>
            </a:r>
            <a:r>
              <a:rPr lang="fr-FR" sz="2000" dirty="0" smtClean="0">
                <a:solidFill>
                  <a:srgbClr val="FF0000"/>
                </a:solidFill>
              </a:rPr>
              <a:t>ESSAIS</a:t>
            </a:r>
            <a:r>
              <a:rPr lang="fr-FR" sz="2000" dirty="0" smtClean="0"/>
              <a:t>, les </a:t>
            </a:r>
            <a:r>
              <a:rPr lang="fr-FR" sz="2000" dirty="0" smtClean="0">
                <a:solidFill>
                  <a:srgbClr val="FF0000"/>
                </a:solidFill>
              </a:rPr>
              <a:t>MESURAGES</a:t>
            </a:r>
            <a:r>
              <a:rPr lang="fr-FR" sz="2000" dirty="0" smtClean="0"/>
              <a:t>, les </a:t>
            </a:r>
            <a:r>
              <a:rPr lang="fr-FR" sz="2000" dirty="0" smtClean="0">
                <a:solidFill>
                  <a:srgbClr val="FF0000"/>
                </a:solidFill>
              </a:rPr>
              <a:t>VERIFICATIONS</a:t>
            </a:r>
            <a:r>
              <a:rPr lang="fr-FR" sz="2000" dirty="0" smtClean="0"/>
              <a:t> et les </a:t>
            </a:r>
            <a:r>
              <a:rPr lang="fr-FR" sz="2000" dirty="0" smtClean="0">
                <a:solidFill>
                  <a:srgbClr val="FF0000"/>
                </a:solidFill>
              </a:rPr>
              <a:t>MANOEUVRES</a:t>
            </a:r>
            <a:r>
              <a:rPr lang="fr-FR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59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TERMES ET DEFINITIONS</a:t>
            </a:r>
            <a:endParaRPr lang="fr-FR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07504" y="1284877"/>
            <a:ext cx="885698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OPERATION D’ORDRE </a:t>
            </a:r>
            <a:r>
              <a:rPr lang="fr-FR" sz="2400" b="1" dirty="0" smtClean="0">
                <a:solidFill>
                  <a:srgbClr val="0070C0"/>
                </a:solidFill>
              </a:rPr>
              <a:t>NON ELECTRIQUE</a:t>
            </a:r>
          </a:p>
          <a:p>
            <a:pPr algn="ctr"/>
            <a:endParaRPr lang="fr-FR" sz="2000" b="1" dirty="0">
              <a:solidFill>
                <a:srgbClr val="0070C0"/>
              </a:solidFill>
            </a:endParaRPr>
          </a:p>
          <a:p>
            <a:r>
              <a:rPr lang="fr-FR" sz="2400" u="sng" dirty="0" smtClean="0"/>
              <a:t>Opération qui ne répond pas à la définition d’une opération d’ordre électrique telle que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Celle liée à la construction, à la réalisation, au démantèlement ou à </a:t>
            </a:r>
            <a:r>
              <a:rPr lang="fr-FR" sz="2400" b="1" u="sng" dirty="0" smtClean="0">
                <a:solidFill>
                  <a:srgbClr val="FF0000"/>
                </a:solidFill>
              </a:rPr>
              <a:t>la maintenance</a:t>
            </a:r>
            <a:r>
              <a:rPr lang="fr-FR" sz="2400" dirty="0" smtClean="0">
                <a:solidFill>
                  <a:srgbClr val="FF0000"/>
                </a:solidFill>
              </a:rPr>
              <a:t> dans le voisinage ou sur un ouvrage ou une installation électrique (travaux de maçonnerie, de nettoyage, de peinture,…).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Celle liée à une opération ne concernant pas directement un ouvrage ou une installation, mais effectuée </a:t>
            </a:r>
            <a:r>
              <a:rPr lang="fr-FR" sz="2400" b="1" u="sng" dirty="0" smtClean="0">
                <a:solidFill>
                  <a:srgbClr val="FF0000"/>
                </a:solidFill>
              </a:rPr>
              <a:t>dans l’environnement</a:t>
            </a:r>
            <a:r>
              <a:rPr lang="fr-FR" sz="2400" dirty="0" smtClean="0"/>
              <a:t> de cet ouvrage ou cette installation (activités de livraison, déménagement, …).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1371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1546" y="1700808"/>
            <a:ext cx="8424936" cy="3416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L’HABILITATION</a:t>
            </a:r>
            <a:r>
              <a:rPr lang="fr-FR" sz="2400" b="1" dirty="0" smtClean="0">
                <a:solidFill>
                  <a:srgbClr val="002060"/>
                </a:solidFill>
              </a:rPr>
              <a:t> est la reconnaissance, </a:t>
            </a:r>
            <a:r>
              <a:rPr lang="fr-FR" sz="2400" b="1" dirty="0" smtClean="0">
                <a:solidFill>
                  <a:srgbClr val="FF0000"/>
                </a:solidFill>
              </a:rPr>
              <a:t>par l’EMPLOYEUR</a:t>
            </a:r>
            <a:r>
              <a:rPr lang="fr-FR" sz="2400" b="1" dirty="0" smtClean="0">
                <a:solidFill>
                  <a:srgbClr val="002060"/>
                </a:solidFill>
              </a:rPr>
              <a:t>, </a:t>
            </a: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2060"/>
                </a:solidFill>
              </a:rPr>
              <a:t>de la capacité d’une personne placée sous son autorité </a:t>
            </a:r>
          </a:p>
          <a:p>
            <a:pPr algn="ctr"/>
            <a:endParaRPr lang="fr-FR" sz="2400" b="1" dirty="0" smtClean="0">
              <a:solidFill>
                <a:srgbClr val="00206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2060"/>
                </a:solidFill>
              </a:rPr>
              <a:t>à accomplir, en sécurité vis-à-vis du risque électrique, </a:t>
            </a:r>
          </a:p>
          <a:p>
            <a:pPr algn="ctr"/>
            <a:endParaRPr lang="fr-FR" sz="2400" b="1" dirty="0" smtClean="0">
              <a:solidFill>
                <a:srgbClr val="00206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2060"/>
                </a:solidFill>
              </a:rPr>
              <a:t>les tâches qui lui sont confiées.</a:t>
            </a: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07320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359532" y="1484783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Formation</a:t>
            </a:r>
          </a:p>
          <a:p>
            <a:pPr algn="just"/>
            <a:r>
              <a:rPr lang="fr-FR" sz="2400" dirty="0" smtClean="0">
                <a:solidFill>
                  <a:srgbClr val="FF0000"/>
                </a:solidFill>
              </a:rPr>
              <a:t>L’employeur</a:t>
            </a:r>
            <a:r>
              <a:rPr lang="fr-FR" sz="2400" dirty="0" smtClean="0"/>
              <a:t> est tenu de </a:t>
            </a:r>
            <a:r>
              <a:rPr lang="fr-FR" sz="2400" u="sng" dirty="0" smtClean="0"/>
              <a:t>former ses salariés</a:t>
            </a:r>
            <a:r>
              <a:rPr lang="fr-FR" sz="2400" dirty="0" smtClean="0"/>
              <a:t> à la prévention du risque électrique, pour les activités professionnelles où ce risque est présent.</a:t>
            </a:r>
          </a:p>
          <a:p>
            <a:endParaRPr lang="fr-FR" sz="2400" dirty="0"/>
          </a:p>
          <a:p>
            <a:r>
              <a:rPr lang="fr-FR" sz="2400" b="1" dirty="0" smtClean="0">
                <a:solidFill>
                  <a:srgbClr val="0070C0"/>
                </a:solidFill>
              </a:rPr>
              <a:t>Objectif</a:t>
            </a:r>
          </a:p>
          <a:p>
            <a:pPr algn="just"/>
            <a:r>
              <a:rPr lang="fr-FR" sz="2400" u="sng" dirty="0" smtClean="0"/>
              <a:t>Acquérir la compétence nécessaire</a:t>
            </a:r>
            <a:r>
              <a:rPr lang="fr-FR" sz="2400" dirty="0" smtClean="0"/>
              <a:t> pour exercer son métier en toute sécurité.</a:t>
            </a:r>
          </a:p>
          <a:p>
            <a:endParaRPr lang="fr-FR" sz="2400" dirty="0"/>
          </a:p>
          <a:p>
            <a:r>
              <a:rPr lang="fr-FR" sz="2400" b="1" dirty="0" smtClean="0">
                <a:solidFill>
                  <a:srgbClr val="0070C0"/>
                </a:solidFill>
              </a:rPr>
              <a:t>A l’issue de la formation</a:t>
            </a:r>
          </a:p>
          <a:p>
            <a:pPr algn="just"/>
            <a:r>
              <a:rPr lang="fr-FR" sz="2400" dirty="0" smtClean="0">
                <a:solidFill>
                  <a:srgbClr val="FF0000"/>
                </a:solidFill>
              </a:rPr>
              <a:t>L’employeur</a:t>
            </a:r>
            <a:r>
              <a:rPr lang="fr-FR" sz="2400" dirty="0" smtClean="0"/>
              <a:t> </a:t>
            </a:r>
            <a:r>
              <a:rPr lang="fr-FR" sz="2400" u="sng" dirty="0" smtClean="0"/>
              <a:t>doit délivrer</a:t>
            </a:r>
            <a:r>
              <a:rPr lang="fr-FR" sz="2400" dirty="0" smtClean="0"/>
              <a:t> une habilitation à chacune des personnes placées sous son autorité.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09400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51520" y="1340768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L’habilitation électrique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N’est pas directement liée à la </a:t>
            </a:r>
            <a:r>
              <a:rPr lang="fr-FR" sz="2400" dirty="0" smtClean="0">
                <a:solidFill>
                  <a:srgbClr val="0070C0"/>
                </a:solidFill>
              </a:rPr>
              <a:t>qualification professionnelle</a:t>
            </a:r>
            <a:r>
              <a:rPr lang="fr-FR" sz="2400" dirty="0" smtClean="0"/>
              <a:t>. </a:t>
            </a:r>
          </a:p>
          <a:p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/>
              <a:t>E</a:t>
            </a:r>
            <a:r>
              <a:rPr lang="fr-FR" sz="2400" dirty="0" smtClean="0"/>
              <a:t>st matérialisée par un </a:t>
            </a:r>
            <a:r>
              <a:rPr lang="fr-FR" sz="2400" dirty="0" smtClean="0">
                <a:solidFill>
                  <a:srgbClr val="0070C0"/>
                </a:solidFill>
              </a:rPr>
              <a:t>titre d’habilitation individuel</a:t>
            </a:r>
            <a:r>
              <a:rPr lang="fr-FR" sz="2400" dirty="0" smtClean="0"/>
              <a:t>, avec les signatures obligatoires de l’employeur et de l’habilité.</a:t>
            </a:r>
          </a:p>
          <a:p>
            <a:endParaRPr lang="fr-FR" sz="2400" dirty="0"/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>
                <a:solidFill>
                  <a:srgbClr val="FF0000"/>
                </a:solidFill>
              </a:rPr>
              <a:t>Le titulaire d’une habilitation doit avoir en permanence avec lui, durant ses activités professionnelles, son titre d’habilitation individuel.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9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464298" y="1772816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333399"/>
                </a:solidFill>
              </a:rPr>
              <a:t>La délivrance d'une habilitation ne dégage pas pour autant la </a:t>
            </a:r>
            <a:r>
              <a:rPr lang="fr-FR" sz="2400" dirty="0">
                <a:solidFill>
                  <a:srgbClr val="FF0000"/>
                </a:solidFill>
              </a:rPr>
              <a:t>responsabilité de l'employeur</a:t>
            </a:r>
            <a:r>
              <a:rPr lang="fr-FR" sz="2400" dirty="0" smtClean="0">
                <a:solidFill>
                  <a:srgbClr val="333399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fr-FR" sz="2400" dirty="0">
              <a:solidFill>
                <a:srgbClr val="333399"/>
              </a:solidFill>
            </a:endParaRPr>
          </a:p>
          <a:p>
            <a:pPr algn="just"/>
            <a:r>
              <a:rPr lang="fr-FR" sz="2400" dirty="0">
                <a:solidFill>
                  <a:srgbClr val="333399"/>
                </a:solidFill>
              </a:rPr>
              <a:t>Elle n'autorise pas, à elle seule, un titulaire à effectuer </a:t>
            </a:r>
            <a:r>
              <a:rPr lang="fr-FR" sz="2400" dirty="0">
                <a:solidFill>
                  <a:srgbClr val="FF0000"/>
                </a:solidFill>
              </a:rPr>
              <a:t>de son propre chef</a:t>
            </a:r>
            <a:r>
              <a:rPr lang="fr-FR" sz="2400" dirty="0">
                <a:solidFill>
                  <a:srgbClr val="333399"/>
                </a:solidFill>
              </a:rPr>
              <a:t> des opérations pour lesquelles il est habilité</a:t>
            </a:r>
            <a:r>
              <a:rPr lang="fr-FR" sz="2400" dirty="0" smtClean="0">
                <a:solidFill>
                  <a:srgbClr val="333399"/>
                </a:solidFill>
              </a:rPr>
              <a:t>.</a:t>
            </a:r>
          </a:p>
          <a:p>
            <a:pPr algn="just"/>
            <a:endParaRPr lang="fr-FR" sz="2400" dirty="0">
              <a:solidFill>
                <a:srgbClr val="333399"/>
              </a:solidFill>
            </a:endParaRPr>
          </a:p>
          <a:p>
            <a:pPr algn="just"/>
            <a:r>
              <a:rPr lang="fr-FR" sz="2400" dirty="0">
                <a:solidFill>
                  <a:srgbClr val="333399"/>
                </a:solidFill>
              </a:rPr>
              <a:t>Il doit en outre </a:t>
            </a:r>
            <a:r>
              <a:rPr lang="fr-FR" sz="2400" dirty="0">
                <a:solidFill>
                  <a:srgbClr val="FF0000"/>
                </a:solidFill>
              </a:rPr>
              <a:t>être désigné</a:t>
            </a:r>
            <a:r>
              <a:rPr lang="fr-FR" sz="2400" dirty="0">
                <a:solidFill>
                  <a:srgbClr val="333399"/>
                </a:solidFill>
              </a:rPr>
              <a:t> par son employeur pour l'exécution de ces opérations</a:t>
            </a:r>
            <a:r>
              <a:rPr lang="fr-FR" sz="2400" dirty="0" smtClean="0">
                <a:solidFill>
                  <a:srgbClr val="333399"/>
                </a:solidFill>
              </a:rPr>
              <a:t>.</a:t>
            </a:r>
            <a:endParaRPr lang="fr-FR" sz="2400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3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827584" y="1196752"/>
            <a:ext cx="741682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CAS DANS LESQUELS L’HABILITATION EST OBLIGATOIRE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77179" y="2034018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L’habilitation est obligatoire pour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r>
              <a:rPr lang="fr-FR" sz="2400" dirty="0" smtClean="0"/>
              <a:t>Effectuer </a:t>
            </a:r>
            <a:r>
              <a:rPr lang="fr-F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toutes opérations</a:t>
            </a:r>
            <a:r>
              <a:rPr lang="fr-FR" sz="2400" dirty="0" smtClean="0"/>
              <a:t> sur des ouvrages ou des installations électriques ou dans leur voisinage.</a:t>
            </a:r>
          </a:p>
          <a:p>
            <a:endParaRPr lang="fr-FR" sz="2400" dirty="0"/>
          </a:p>
          <a:p>
            <a:r>
              <a:rPr lang="fr-F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Surveiller les opérations</a:t>
            </a:r>
            <a:r>
              <a:rPr lang="fr-FR" sz="2400" dirty="0" smtClean="0"/>
              <a:t> sur des ouvrages ou des installations électriques ou dans leur voisinage.</a:t>
            </a:r>
          </a:p>
          <a:p>
            <a:endParaRPr lang="fr-FR" sz="2400" dirty="0"/>
          </a:p>
          <a:p>
            <a:r>
              <a:rPr lang="fr-F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Accéder sans surveillance</a:t>
            </a:r>
            <a:r>
              <a:rPr lang="fr-FR" sz="2400" dirty="0" smtClean="0"/>
              <a:t> aux locaux et emplacements d’accès réservé aux électriciens.</a:t>
            </a:r>
            <a:endParaRPr lang="fr-FR" sz="24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810935"/>
              </p:ext>
            </p:extLst>
          </p:nvPr>
        </p:nvGraphicFramePr>
        <p:xfrm>
          <a:off x="3491880" y="5407374"/>
          <a:ext cx="431428" cy="377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Photo Editor Photo" r:id="rId3" imgW="1676634" imgH="1467055" progId="MSPhotoEd.3">
                  <p:embed/>
                </p:oleObj>
              </mc:Choice>
              <mc:Fallback>
                <p:oleObj name="Photo Editor Photo" r:id="rId3" imgW="1676634" imgH="1467055" progId="MSPhotoEd.3">
                  <p:embed/>
                  <p:pic>
                    <p:nvPicPr>
                      <p:cNvPr id="0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407374"/>
                        <a:ext cx="431428" cy="377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6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13</a:t>
            </a:fld>
            <a:endParaRPr lang="fr-FR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726870"/>
              </p:ext>
            </p:extLst>
          </p:nvPr>
        </p:nvGraphicFramePr>
        <p:xfrm>
          <a:off x="3491880" y="1772816"/>
          <a:ext cx="1904309" cy="1666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Photo Editor Photo" r:id="rId3" imgW="1676634" imgH="1467055" progId="MSPhotoEd.3">
                  <p:embed/>
                </p:oleObj>
              </mc:Choice>
              <mc:Fallback>
                <p:oleObj name="Photo Editor Photo" r:id="rId3" imgW="1676634" imgH="1467055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772816"/>
                        <a:ext cx="1904309" cy="16667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07504" y="404664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LOCAL OU EMPLACEMENT D’ACCES RESERVE AUX ELECTRICIENS</a:t>
            </a:r>
          </a:p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(local ou emplacement à risque spécifique électrique)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71599" y="3846782"/>
            <a:ext cx="72007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Local ou emplacement (contenant des parties d’ouvrage ou d’installation) comportant des </a:t>
            </a:r>
            <a:r>
              <a:rPr lang="fr-FR" sz="2800" b="1" u="sng" dirty="0" smtClean="0"/>
              <a:t>pièces nues susceptibles d’être sous tension et accessibles</a:t>
            </a:r>
            <a:r>
              <a:rPr lang="fr-FR" sz="2800" dirty="0" smtClean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08534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556792"/>
            <a:ext cx="8001000" cy="4267200"/>
          </a:xfrm>
          <a:prstGeom prst="rect">
            <a:avLst/>
          </a:prstGeom>
          <a:noFill/>
          <a:ln/>
        </p:spPr>
        <p:txBody>
          <a:bodyPr vert="horz" lIns="92075" tIns="46038" rIns="92075" bIns="4603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u="sng" dirty="0" smtClean="0">
                <a:solidFill>
                  <a:srgbClr val="333399"/>
                </a:solidFill>
              </a:rPr>
              <a:t>Les programmes de formation comportent deux parties</a:t>
            </a:r>
            <a:r>
              <a:rPr lang="fr-FR" sz="2400" b="1" dirty="0" smtClean="0">
                <a:solidFill>
                  <a:srgbClr val="333399"/>
                </a:solidFill>
              </a:rPr>
              <a:t> :							</a:t>
            </a:r>
          </a:p>
          <a:p>
            <a:endParaRPr lang="fr-FR" sz="2400" b="1" dirty="0" smtClean="0">
              <a:solidFill>
                <a:srgbClr val="333399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une formation théorique</a:t>
            </a:r>
            <a:r>
              <a:rPr lang="fr-FR" sz="2400" b="1" dirty="0" smtClean="0">
                <a:solidFill>
                  <a:srgbClr val="333399"/>
                </a:solidFill>
              </a:rPr>
              <a:t> aux risques électriques et à leur prévention.		  		    </a:t>
            </a:r>
          </a:p>
          <a:p>
            <a:pPr marL="0" indent="0">
              <a:buNone/>
            </a:pPr>
            <a:endParaRPr lang="fr-FR" sz="2400" b="1" dirty="0">
              <a:solidFill>
                <a:srgbClr val="333399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une formation pratique</a:t>
            </a:r>
            <a:r>
              <a:rPr lang="fr-FR" sz="2400" b="1" dirty="0" smtClean="0">
                <a:solidFill>
                  <a:srgbClr val="333399"/>
                </a:solidFill>
              </a:rPr>
              <a:t> dans le cadre du domaine d'activité attribué à l'intéressé.</a:t>
            </a:r>
            <a:endParaRPr lang="fr-FR" sz="24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5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15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FORMATION ET HABILITATION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51520" y="1084611"/>
            <a:ext cx="84969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u="sng" dirty="0" smtClean="0"/>
              <a:t>L’employeur, avant d’attribuer une habilitation, doit s’assurer de l’adéquation entre</a:t>
            </a:r>
            <a:r>
              <a:rPr lang="fr-FR" sz="2300" dirty="0" smtClean="0"/>
              <a:t> :</a:t>
            </a:r>
          </a:p>
          <a:p>
            <a:endParaRPr lang="fr-FR" sz="2300" dirty="0"/>
          </a:p>
          <a:p>
            <a:pPr marL="457200" indent="-457200">
              <a:buFont typeface="+mj-lt"/>
              <a:buAutoNum type="arabicPeriod"/>
            </a:pPr>
            <a:r>
              <a:rPr lang="fr-FR" sz="2300" dirty="0" smtClean="0"/>
              <a:t>Les besoins à satisfaire en matière de sécurité électrique.</a:t>
            </a:r>
          </a:p>
          <a:p>
            <a:pPr marL="457200" indent="-457200">
              <a:buFont typeface="+mj-lt"/>
              <a:buAutoNum type="arabicPeriod"/>
            </a:pPr>
            <a:endParaRPr lang="fr-FR" sz="2300" dirty="0"/>
          </a:p>
          <a:p>
            <a:pPr marL="457200" indent="-457200">
              <a:buFont typeface="+mj-lt"/>
              <a:buAutoNum type="arabicPeriod"/>
            </a:pPr>
            <a:r>
              <a:rPr lang="fr-FR" sz="2300" dirty="0" smtClean="0"/>
              <a:t>La formation reçue.</a:t>
            </a:r>
          </a:p>
          <a:p>
            <a:pPr marL="457200" indent="-457200">
              <a:buFont typeface="+mj-lt"/>
              <a:buAutoNum type="arabicPeriod"/>
            </a:pPr>
            <a:endParaRPr lang="fr-FR" sz="2300" dirty="0"/>
          </a:p>
          <a:p>
            <a:pPr marL="457200" indent="-457200">
              <a:buFont typeface="+mj-lt"/>
              <a:buAutoNum type="arabicPeriod"/>
            </a:pPr>
            <a:r>
              <a:rPr lang="fr-FR" sz="2300" dirty="0" smtClean="0"/>
              <a:t>La capacité de la personne à effectuer les opérations qui lui sont confiées.</a:t>
            </a:r>
          </a:p>
          <a:p>
            <a:endParaRPr lang="fr-FR" sz="2300" dirty="0"/>
          </a:p>
          <a:p>
            <a:r>
              <a:rPr lang="fr-FR" sz="2300" u="sng" dirty="0" smtClean="0"/>
              <a:t>Il doit aussi tenir compte des critères suivants</a:t>
            </a:r>
            <a:r>
              <a:rPr lang="fr-FR" sz="2300" dirty="0" smtClean="0"/>
              <a:t> :</a:t>
            </a:r>
          </a:p>
          <a:p>
            <a:endParaRPr lang="fr-FR" sz="2300" dirty="0"/>
          </a:p>
          <a:p>
            <a:r>
              <a:rPr lang="fr-FR" sz="2300" dirty="0" smtClean="0"/>
              <a:t>Les éventuelles </a:t>
            </a:r>
            <a:r>
              <a:rPr lang="fr-FR" sz="2300" dirty="0" smtClean="0">
                <a:solidFill>
                  <a:srgbClr val="FF0000"/>
                </a:solidFill>
              </a:rPr>
              <a:t>restrictions médicales</a:t>
            </a:r>
            <a:r>
              <a:rPr lang="fr-FR" sz="2300" dirty="0" smtClean="0"/>
              <a:t>.</a:t>
            </a:r>
          </a:p>
          <a:p>
            <a:endParaRPr lang="fr-FR" dirty="0"/>
          </a:p>
          <a:p>
            <a:r>
              <a:rPr lang="fr-FR" sz="2300" dirty="0" smtClean="0"/>
              <a:t>La </a:t>
            </a:r>
            <a:r>
              <a:rPr lang="fr-FR" sz="2300" dirty="0" smtClean="0">
                <a:solidFill>
                  <a:srgbClr val="FF0000"/>
                </a:solidFill>
              </a:rPr>
              <a:t>compatibilité du comportement</a:t>
            </a:r>
            <a:r>
              <a:rPr lang="fr-FR" sz="2300" dirty="0" smtClean="0"/>
              <a:t> avec l’exécution des opérations en toute sécurité.</a:t>
            </a:r>
            <a:endParaRPr lang="fr-FR" sz="2300" dirty="0"/>
          </a:p>
        </p:txBody>
      </p:sp>
    </p:spTree>
    <p:extLst>
      <p:ext uri="{BB962C8B-B14F-4D97-AF65-F5344CB8AC3E}">
        <p14:creationId xmlns:p14="http://schemas.microsoft.com/office/powerpoint/2010/main" val="61809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90066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00B050"/>
                </a:solidFill>
              </a:rPr>
              <a:t>Démarche de formation à la prévention du risque électrique et à l’habilitation</a:t>
            </a:r>
            <a:endParaRPr lang="fr-FR" sz="2000" b="1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16</a:t>
            </a:fld>
            <a:endParaRPr lang="fr-FR"/>
          </a:p>
        </p:txBody>
      </p:sp>
      <p:pic>
        <p:nvPicPr>
          <p:cNvPr id="3074" name="Picture 2" descr="C:\Users\DOMINIQUE\Documents\PREVENTION DES RISQUES D'ORIGINE ELECTRIQUE\PRE (2012-2013)\documents scannés\Capture02(démarche habilitation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786" y="593075"/>
            <a:ext cx="4552470" cy="61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4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17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SUIVI DE L’HABILITATION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37321" y="1196752"/>
            <a:ext cx="87129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>
                <a:solidFill>
                  <a:srgbClr val="FF0000"/>
                </a:solidFill>
              </a:rPr>
              <a:t>L’habilitation doit être examinée au moins une fois par an, et dans les cas suivants</a:t>
            </a:r>
            <a:r>
              <a:rPr lang="fr-FR" sz="2400" dirty="0" smtClean="0">
                <a:solidFill>
                  <a:srgbClr val="FF0000"/>
                </a:solidFill>
              </a:rPr>
              <a:t> :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Mutation de l’habilité avec changement du signataire du titre.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Changement de fonction.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Interruption de travail pendant une longue durée (6 mois).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Modification de l’aptitude médicale.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Constat de non respect des prescriptions.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Modification importante des ouvrages ou des installations.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Evolution des méthodes de travail.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Evolution de la règlementation.</a:t>
            </a:r>
          </a:p>
          <a:p>
            <a:endParaRPr lang="fr-FR" sz="2400" dirty="0" smtClean="0"/>
          </a:p>
          <a:p>
            <a:pPr algn="just"/>
            <a:r>
              <a:rPr lang="fr-FR" sz="2400" dirty="0" smtClean="0"/>
              <a:t>A l’issue de cet examen, l’habilitation est soit </a:t>
            </a:r>
            <a:r>
              <a:rPr lang="fr-FR" sz="2400" b="1" dirty="0" smtClean="0">
                <a:solidFill>
                  <a:srgbClr val="FF0000"/>
                </a:solidFill>
              </a:rPr>
              <a:t>maintenue</a:t>
            </a:r>
            <a:r>
              <a:rPr lang="fr-FR" sz="2400" dirty="0" smtClean="0"/>
              <a:t>, soit </a:t>
            </a:r>
            <a:r>
              <a:rPr lang="fr-FR" sz="2400" b="1" dirty="0" smtClean="0">
                <a:solidFill>
                  <a:srgbClr val="FF0000"/>
                </a:solidFill>
              </a:rPr>
              <a:t>modifiée</a:t>
            </a:r>
            <a:r>
              <a:rPr lang="fr-FR" sz="2400" dirty="0" smtClean="0"/>
              <a:t>, soit </a:t>
            </a:r>
            <a:r>
              <a:rPr lang="fr-FR" sz="2400" b="1" dirty="0" smtClean="0">
                <a:solidFill>
                  <a:srgbClr val="FF0000"/>
                </a:solidFill>
              </a:rPr>
              <a:t>suspendue</a:t>
            </a:r>
            <a:r>
              <a:rPr lang="fr-F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568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54868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cap="all" dirty="0" smtClean="0"/>
              <a:t>recyclage</a:t>
            </a:r>
            <a:endParaRPr lang="fr-FR" sz="2800" b="1" cap="all" dirty="0"/>
          </a:p>
        </p:txBody>
      </p:sp>
      <p:sp>
        <p:nvSpPr>
          <p:cNvPr id="6" name="ZoneTexte 5"/>
          <p:cNvSpPr txBox="1"/>
          <p:nvPr/>
        </p:nvSpPr>
        <p:spPr>
          <a:xfrm>
            <a:off x="467544" y="1772816"/>
            <a:ext cx="828092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La périodicité est à définir par l’employeur.</a:t>
            </a:r>
          </a:p>
          <a:p>
            <a:pPr algn="just"/>
            <a:endParaRPr lang="fr-FR" sz="2400" dirty="0"/>
          </a:p>
          <a:p>
            <a:pPr algn="just"/>
            <a:r>
              <a:rPr lang="fr-FR" sz="3200" b="1" dirty="0" smtClean="0">
                <a:solidFill>
                  <a:srgbClr val="FF0000"/>
                </a:solidFill>
              </a:rPr>
              <a:t>La périodicité recommandée est de 3 ans.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Un recyclage ne peut être validé que pour une habilitation ayant fait l’objet d’une </a:t>
            </a:r>
            <a:r>
              <a:rPr lang="fr-FR" sz="2400" dirty="0" smtClean="0">
                <a:solidFill>
                  <a:srgbClr val="0070C0"/>
                </a:solidFill>
              </a:rPr>
              <a:t>formation initiale</a:t>
            </a:r>
            <a:r>
              <a:rPr lang="fr-FR" sz="2400" dirty="0" smtClean="0"/>
              <a:t> de même nature. </a:t>
            </a:r>
          </a:p>
          <a:p>
            <a:pPr algn="just"/>
            <a:endParaRPr lang="fr-FR" sz="2400" u="sng" dirty="0" smtClean="0"/>
          </a:p>
          <a:p>
            <a:pPr algn="just"/>
            <a:r>
              <a:rPr lang="fr-FR" sz="2400" u="sng" dirty="0" smtClean="0"/>
              <a:t>Exemple</a:t>
            </a:r>
            <a:r>
              <a:rPr lang="fr-FR" sz="2400" dirty="0" smtClean="0"/>
              <a:t> :</a:t>
            </a:r>
          </a:p>
          <a:p>
            <a:pPr algn="just"/>
            <a:r>
              <a:rPr lang="fr-FR" sz="2400" i="1" dirty="0" smtClean="0"/>
              <a:t>Formation B2V – année 2002.</a:t>
            </a:r>
          </a:p>
          <a:p>
            <a:pPr algn="just"/>
            <a:r>
              <a:rPr lang="fr-FR" sz="2400" i="1" dirty="0" smtClean="0"/>
              <a:t>Recyclage B2V – année 2005.</a:t>
            </a:r>
            <a:endParaRPr lang="fr-FR" sz="2400" i="1" dirty="0"/>
          </a:p>
          <a:p>
            <a:pPr algn="just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9008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412776"/>
            <a:ext cx="8928992" cy="2952328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SYMBOLES DES HABILITATIONS</a:t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b="1" dirty="0">
                <a:solidFill>
                  <a:srgbClr val="0070C0"/>
                </a:solidFill>
              </a:rPr>
              <a:t/>
            </a:r>
            <a:br>
              <a:rPr lang="fr-FR" b="1" dirty="0">
                <a:solidFill>
                  <a:srgbClr val="0070C0"/>
                </a:solidFill>
              </a:rPr>
            </a:br>
            <a:r>
              <a:rPr lang="fr-FR" sz="2800" b="1" dirty="0" smtClean="0">
                <a:solidFill>
                  <a:srgbClr val="0070C0"/>
                </a:solidFill>
              </a:rPr>
              <a:t>(Une habilitation est désignée par un symbole codifié)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4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Premier caractère</a:t>
            </a:r>
            <a:endParaRPr lang="fr-FR" sz="2800" b="1" cap="all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1556792"/>
            <a:ext cx="892899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</a:rPr>
              <a:t>D</a:t>
            </a:r>
            <a:r>
              <a:rPr lang="fr-FR" sz="2400" b="1" dirty="0" smtClean="0">
                <a:solidFill>
                  <a:srgbClr val="FF0000"/>
                </a:solidFill>
              </a:rPr>
              <a:t>omaine de tension</a:t>
            </a:r>
            <a:r>
              <a:rPr lang="fr-FR" sz="2400" dirty="0" smtClean="0"/>
              <a:t> de la partie des ouvrages ou des installations sur lesquels (ou dans l’environnement desquels) le titulaire de l’habilitation effectue des opérations :</a:t>
            </a:r>
          </a:p>
          <a:p>
            <a:pPr algn="just"/>
            <a:endParaRPr lang="fr-FR" sz="2400" dirty="0"/>
          </a:p>
          <a:p>
            <a:pPr algn="just"/>
            <a:endParaRPr lang="fr-FR" sz="2400" dirty="0" smtClean="0"/>
          </a:p>
          <a:p>
            <a:pPr algn="just"/>
            <a:r>
              <a:rPr lang="fr-FR" sz="2300" b="1" dirty="0" smtClean="0">
                <a:solidFill>
                  <a:srgbClr val="FF0000"/>
                </a:solidFill>
              </a:rPr>
              <a:t>B </a:t>
            </a:r>
            <a:r>
              <a:rPr lang="fr-FR" sz="2300" b="1" dirty="0" smtClean="0"/>
              <a:t>: caractérise les ouvrages ou les installations des domaines BT et TBT.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H</a:t>
            </a:r>
            <a:r>
              <a:rPr lang="fr-FR" sz="2400" b="1" dirty="0" smtClean="0"/>
              <a:t> : </a:t>
            </a:r>
            <a:r>
              <a:rPr lang="fr-FR" sz="2400" b="1" dirty="0"/>
              <a:t>caractérise les ouvrages ou les installations </a:t>
            </a:r>
            <a:r>
              <a:rPr lang="fr-FR" sz="2400" b="1" dirty="0" smtClean="0"/>
              <a:t>du domaine HT.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33643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21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DEUXIEME caractère</a:t>
            </a:r>
            <a:endParaRPr lang="fr-FR" sz="2800" b="1" cap="all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1124744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/>
              <a:t>I</a:t>
            </a:r>
            <a:r>
              <a:rPr lang="fr-FR" sz="2400" u="sng" dirty="0" smtClean="0"/>
              <a:t>ndique le </a:t>
            </a:r>
            <a:r>
              <a:rPr lang="fr-FR" sz="2400" b="1" u="sng" dirty="0" smtClean="0">
                <a:solidFill>
                  <a:srgbClr val="FF0000"/>
                </a:solidFill>
              </a:rPr>
              <a:t>type d’opération</a:t>
            </a:r>
            <a:r>
              <a:rPr lang="fr-FR" sz="2400" u="sng" dirty="0" smtClean="0"/>
              <a:t>, il s’exprime</a:t>
            </a:r>
            <a:r>
              <a:rPr lang="fr-FR" sz="2400" dirty="0" smtClean="0"/>
              <a:t> :</a:t>
            </a:r>
          </a:p>
          <a:p>
            <a:endParaRPr lang="fr-FR" sz="1400" dirty="0"/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Soit par une lettre C, R, S, E, P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endParaRPr lang="fr-FR" sz="2000" b="1" dirty="0">
              <a:solidFill>
                <a:srgbClr val="0070C0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C</a:t>
            </a:r>
            <a:r>
              <a:rPr lang="fr-FR" sz="2400" b="1" dirty="0" smtClean="0"/>
              <a:t> : caractérise la consignation.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R</a:t>
            </a:r>
            <a:r>
              <a:rPr lang="fr-FR" sz="2400" b="1" dirty="0" smtClean="0"/>
              <a:t> : caractérise les interventions BT générales.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S</a:t>
            </a:r>
            <a:r>
              <a:rPr lang="fr-FR" sz="2400" b="1" dirty="0" smtClean="0"/>
              <a:t> : caractérise les interventions BT élémentaires.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r>
              <a:rPr lang="fr-FR" sz="2400" b="1" dirty="0" smtClean="0"/>
              <a:t> : caractérise les opérations spécifiques (lettre complétée obligatoirement par un attribut – Essai, Vérification, Mesurage, ou </a:t>
            </a:r>
            <a:r>
              <a:rPr lang="fr-FR" sz="2400" b="1" dirty="0" err="1" smtClean="0"/>
              <a:t>Manoeuvre</a:t>
            </a:r>
            <a:r>
              <a:rPr lang="fr-FR" sz="2400" b="1" dirty="0" smtClean="0"/>
              <a:t>).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P</a:t>
            </a:r>
            <a:r>
              <a:rPr lang="fr-FR" sz="2400" b="1" dirty="0" smtClean="0"/>
              <a:t> : caractérise les opérations sur les installations photovoltaïques.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6173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22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DEUXIEME caractère</a:t>
            </a:r>
            <a:endParaRPr lang="fr-FR" sz="2800" b="1" cap="all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1556792"/>
            <a:ext cx="8784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rgbClr val="0070C0"/>
                </a:solidFill>
              </a:rPr>
              <a:t>Soit par </a:t>
            </a:r>
            <a:r>
              <a:rPr lang="fr-FR" sz="2400" b="1" u="sng" dirty="0" smtClean="0">
                <a:solidFill>
                  <a:srgbClr val="0070C0"/>
                </a:solidFill>
              </a:rPr>
              <a:t>un chiffre 0, 1, 2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0</a:t>
            </a:r>
            <a:r>
              <a:rPr lang="fr-FR" sz="2400" b="1" dirty="0" smtClean="0"/>
              <a:t> : personnel réalisant des travaux d’ordre non électrique.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1</a:t>
            </a:r>
            <a:r>
              <a:rPr lang="fr-FR" sz="2400" b="1" dirty="0" smtClean="0"/>
              <a:t> : personnel exécutant des opérations d’ordre électrique.</a:t>
            </a:r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2</a:t>
            </a:r>
            <a:r>
              <a:rPr lang="fr-FR" sz="2400" b="1" dirty="0" smtClean="0"/>
              <a:t> : personnel chargé de travaux responsable de l’organisation et de la surveillance de chantier.</a:t>
            </a:r>
            <a:endParaRPr lang="fr-FR" sz="2400" b="1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9555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23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Troisième caractère</a:t>
            </a:r>
            <a:endParaRPr lang="fr-FR" sz="2800" b="1" cap="all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1628800"/>
            <a:ext cx="87849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Lettre additionnelle au deuxième caractère 0, 1 ou 2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algn="ctr"/>
            <a:r>
              <a:rPr lang="fr-FR" sz="4000" b="1" dirty="0" smtClean="0">
                <a:solidFill>
                  <a:srgbClr val="FF0000"/>
                </a:solidFill>
              </a:rPr>
              <a:t>V</a:t>
            </a:r>
            <a:endParaRPr lang="fr-FR" sz="4000" dirty="0" smtClean="0"/>
          </a:p>
          <a:p>
            <a:endParaRPr lang="fr-FR" sz="2400" dirty="0" smtClean="0"/>
          </a:p>
          <a:p>
            <a:pPr algn="just"/>
            <a:r>
              <a:rPr lang="fr-FR" sz="2400" dirty="0" smtClean="0"/>
              <a:t>En HT, le titulaire peut effectuer des travaux dans la </a:t>
            </a:r>
            <a:r>
              <a:rPr lang="fr-FR" sz="2400" dirty="0" smtClean="0">
                <a:solidFill>
                  <a:srgbClr val="FF0000"/>
                </a:solidFill>
              </a:rPr>
              <a:t>zone de voisinage renforcé HT</a:t>
            </a:r>
            <a:r>
              <a:rPr lang="fr-FR" sz="2400" dirty="0" smtClean="0"/>
              <a:t> (zone 2).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En </a:t>
            </a:r>
            <a:r>
              <a:rPr lang="fr-FR" sz="2400" dirty="0" smtClean="0"/>
              <a:t>BT</a:t>
            </a:r>
            <a:r>
              <a:rPr lang="fr-FR" sz="2400" dirty="0"/>
              <a:t>, le titulaire peut effectuer des travaux </a:t>
            </a:r>
            <a:r>
              <a:rPr lang="fr-FR" sz="2400" dirty="0" smtClean="0"/>
              <a:t>d’ordre électrique dans </a:t>
            </a:r>
            <a:r>
              <a:rPr lang="fr-FR" sz="2400" dirty="0"/>
              <a:t>la </a:t>
            </a:r>
            <a:r>
              <a:rPr lang="fr-FR" sz="2400" dirty="0">
                <a:solidFill>
                  <a:srgbClr val="FF0000"/>
                </a:solidFill>
              </a:rPr>
              <a:t>zone de voisinage renforcé </a:t>
            </a:r>
            <a:r>
              <a:rPr lang="fr-FR" sz="2400" dirty="0" smtClean="0">
                <a:solidFill>
                  <a:srgbClr val="FF0000"/>
                </a:solidFill>
              </a:rPr>
              <a:t>BT </a:t>
            </a:r>
            <a:r>
              <a:rPr lang="fr-FR" sz="2400" dirty="0"/>
              <a:t>(</a:t>
            </a:r>
            <a:r>
              <a:rPr lang="fr-FR" sz="2400" dirty="0" smtClean="0"/>
              <a:t>zone 4).</a:t>
            </a:r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7798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24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Troisième caractère</a:t>
            </a:r>
            <a:endParaRPr lang="fr-FR" sz="2800" b="1" cap="all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2060848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T</a:t>
            </a:r>
            <a:r>
              <a:rPr lang="fr-FR" sz="2400" b="1" dirty="0" smtClean="0"/>
              <a:t> : Le titulaire peut effectuer des travaux sous tension.</a:t>
            </a:r>
          </a:p>
          <a:p>
            <a:r>
              <a:rPr lang="fr-FR" b="1" i="1" dirty="0">
                <a:solidFill>
                  <a:srgbClr val="00B050"/>
                </a:solidFill>
              </a:rPr>
              <a:t>(Durée de validité du titre d’habilitation : 1 an)</a:t>
            </a:r>
          </a:p>
          <a:p>
            <a:endParaRPr lang="fr-FR" sz="2400" b="1" dirty="0" smtClean="0"/>
          </a:p>
          <a:p>
            <a:endParaRPr lang="fr-FR" sz="2400" b="1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N</a:t>
            </a:r>
            <a:r>
              <a:rPr lang="fr-FR" sz="2400" b="1" dirty="0" smtClean="0"/>
              <a:t> : Le titulaire peut effectuer des travaux de nettoyage sous tension.</a:t>
            </a:r>
          </a:p>
          <a:p>
            <a:r>
              <a:rPr lang="fr-FR" b="1" i="1" dirty="0" smtClean="0">
                <a:solidFill>
                  <a:srgbClr val="00B050"/>
                </a:solidFill>
              </a:rPr>
              <a:t>(Durée de validité du titre d’habilitation : 1 an)</a:t>
            </a:r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7205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25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2420888"/>
            <a:ext cx="8928992" cy="864096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Récapitulatif des éléments des symboles</a:t>
            </a:r>
            <a:endParaRPr lang="fr-FR" sz="32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165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26</a:t>
            </a:fld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501877"/>
              </p:ext>
            </p:extLst>
          </p:nvPr>
        </p:nvGraphicFramePr>
        <p:xfrm>
          <a:off x="107504" y="188639"/>
          <a:ext cx="8928992" cy="619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860"/>
                <a:gridCol w="2819813"/>
                <a:gridCol w="3994319"/>
              </a:tblGrid>
              <a:tr h="328831"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3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9013"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r>
                        <a:rPr lang="fr-FR" sz="1300" b="1" baseline="300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er</a:t>
                      </a:r>
                      <a:r>
                        <a:rPr lang="fr-FR" sz="13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caractère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Domaine de tension</a:t>
                      </a:r>
                      <a:endParaRPr lang="fr-FR" sz="13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Tensions</a:t>
                      </a:r>
                      <a:endParaRPr lang="fr-FR" sz="13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 : basse tension (BT) et très basse tension (TBT)</a:t>
                      </a:r>
                    </a:p>
                    <a:p>
                      <a:pPr algn="ctr"/>
                      <a:r>
                        <a:rPr lang="fr-FR" sz="13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H : haute tension</a:t>
                      </a:r>
                      <a:endParaRPr lang="fr-FR" sz="13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960">
                <a:tc rowSpan="6">
                  <a:txBody>
                    <a:bodyPr/>
                    <a:lstStyle/>
                    <a:p>
                      <a:pPr algn="ctr"/>
                      <a:endParaRPr lang="fr-FR" sz="13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endParaRPr lang="fr-FR" sz="13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2</a:t>
                      </a:r>
                      <a:r>
                        <a:rPr lang="fr-FR" sz="1300" b="1" baseline="30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ème</a:t>
                      </a:r>
                      <a:r>
                        <a:rPr lang="fr-FR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caractère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Type d’opération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Travaux d’ordre non électrique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0 : exécutant ou chargé de chantier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901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Travaux d’ordre électrique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1</a:t>
                      </a:r>
                      <a:r>
                        <a:rPr lang="fr-FR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: </a:t>
                      </a:r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exécutant</a:t>
                      </a:r>
                    </a:p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2 : chargé de travaux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901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Interventions BT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R : intervention BT générale</a:t>
                      </a:r>
                    </a:p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 : intervention BT élémentaire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96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Consignation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C</a:t>
                      </a:r>
                      <a:r>
                        <a:rPr lang="fr-FR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: chargé de consignation électrique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96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Opérations</a:t>
                      </a:r>
                      <a:r>
                        <a:rPr lang="fr-FR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spécifiques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 : Essai, Mesurage, Vérification ou </a:t>
                      </a:r>
                      <a:r>
                        <a:rPr lang="fr-FR" sz="13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Manoeuvre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96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Opérations photovoltaïques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P : opération photovoltaïque</a:t>
                      </a:r>
                      <a:endParaRPr lang="fr-FR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45939"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3</a:t>
                      </a:r>
                      <a:r>
                        <a:rPr lang="fr-FR" sz="1300" b="1" baseline="3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ème </a:t>
                      </a:r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caractère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Lettre additionnelle</a:t>
                      </a:r>
                      <a:endParaRPr lang="fr-FR" sz="13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Complète, si nécessaire, les travaux</a:t>
                      </a:r>
                      <a:endParaRPr lang="fr-FR" sz="13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V : travaux réalisés dans la zone de voisinage</a:t>
                      </a:r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 renforcé HT (zone 2) ou travaux d’ordre électrique hors tension dans la zone de voisinage renforcé BT (zone 4)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T : travaux sous tension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N : nettoyage sous tension</a:t>
                      </a:r>
                    </a:p>
                    <a:p>
                      <a:pPr algn="ctr"/>
                      <a:r>
                        <a:rPr lang="fr-FR" sz="13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X : opération spéciale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1039"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Attribut</a:t>
                      </a:r>
                      <a:endParaRPr lang="fr-FR" sz="1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Complète, si nécessaire, les caractères précédents</a:t>
                      </a:r>
                      <a:endParaRPr lang="fr-FR" sz="1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Ecriture en clair</a:t>
                      </a:r>
                      <a:r>
                        <a:rPr lang="fr-FR" sz="13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du type d’opération, d’essai, de mesurage, de vérification ou de manœuvre d’un opérateur</a:t>
                      </a:r>
                      <a:endParaRPr lang="fr-FR" sz="13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4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27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Equivalence entre habilitations</a:t>
            </a:r>
            <a:endParaRPr lang="fr-FR" sz="2800" b="1" cap="all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124744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de type B n’entraîne pas une habilitation de type H et réciproquement (</a:t>
            </a:r>
            <a:r>
              <a:rPr lang="fr-FR" sz="2400" dirty="0" smtClean="0">
                <a:solidFill>
                  <a:srgbClr val="FF0000"/>
                </a:solidFill>
              </a:rPr>
              <a:t>ex : B1V n’entraîne pas H1V</a:t>
            </a:r>
            <a:r>
              <a:rPr lang="fr-FR" sz="2400" dirty="0" smtClean="0"/>
              <a:t>).</a:t>
            </a:r>
          </a:p>
          <a:p>
            <a:pPr algn="just"/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aux </a:t>
            </a:r>
            <a:r>
              <a:rPr lang="fr-FR" sz="2400" u="sng" dirty="0" smtClean="0"/>
              <a:t>travaux sous tension</a:t>
            </a:r>
            <a:r>
              <a:rPr lang="fr-FR" sz="2400" dirty="0" smtClean="0"/>
              <a:t> n’entraîne pas une habilitation aux </a:t>
            </a:r>
            <a:r>
              <a:rPr lang="fr-FR" sz="2400" dirty="0" smtClean="0">
                <a:solidFill>
                  <a:srgbClr val="FF0000"/>
                </a:solidFill>
              </a:rPr>
              <a:t>travaux hors tension</a:t>
            </a:r>
            <a:r>
              <a:rPr lang="fr-FR" sz="2400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d’indice numérique déterminé entraîne l’attribution des habilitations </a:t>
            </a:r>
            <a:r>
              <a:rPr lang="fr-FR" sz="2400" dirty="0" smtClean="0">
                <a:solidFill>
                  <a:srgbClr val="FF0000"/>
                </a:solidFill>
              </a:rPr>
              <a:t>d’indice inférieur </a:t>
            </a:r>
            <a:r>
              <a:rPr lang="fr-FR" sz="2400" dirty="0" smtClean="0"/>
              <a:t>(même domaine de tension et même nature d’opération – </a:t>
            </a:r>
            <a:r>
              <a:rPr lang="fr-FR" sz="2400" dirty="0" smtClean="0">
                <a:solidFill>
                  <a:srgbClr val="FF0000"/>
                </a:solidFill>
              </a:rPr>
              <a:t>ex : B2 entraîne B1</a:t>
            </a:r>
            <a:r>
              <a:rPr lang="fr-FR" sz="2400" dirty="0" smtClean="0"/>
              <a:t>).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L’habilitation B1V entraîne l’habilitation B1.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L’habilitation H1V entraîne l’habilitation H1.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/>
              <a:t>L’habilitation </a:t>
            </a:r>
            <a:r>
              <a:rPr lang="fr-FR" sz="2400" dirty="0" smtClean="0"/>
              <a:t>B2V </a:t>
            </a:r>
            <a:r>
              <a:rPr lang="fr-FR" sz="2400" dirty="0"/>
              <a:t>entraîne l’habilitation </a:t>
            </a:r>
            <a:r>
              <a:rPr lang="fr-FR" sz="2400" dirty="0" smtClean="0"/>
              <a:t>B2.</a:t>
            </a: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/>
              <a:t>L’habilitation </a:t>
            </a:r>
            <a:r>
              <a:rPr lang="fr-FR" sz="2400" dirty="0" smtClean="0"/>
              <a:t>H2V </a:t>
            </a:r>
            <a:r>
              <a:rPr lang="fr-FR" sz="2400" dirty="0"/>
              <a:t>entraîne l’habilitation </a:t>
            </a:r>
            <a:r>
              <a:rPr lang="fr-FR" sz="2400" dirty="0" smtClean="0"/>
              <a:t>H2.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6798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28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2800" b="1" cap="all" dirty="0" smtClean="0">
                <a:latin typeface="+mn-lt"/>
              </a:rPr>
              <a:t>Equivalence entre habilitations</a:t>
            </a:r>
            <a:endParaRPr lang="fr-FR" sz="2800" b="1" cap="all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1556792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BC ou HC </a:t>
            </a:r>
            <a:r>
              <a:rPr lang="fr-FR" sz="2400" dirty="0" smtClean="0">
                <a:solidFill>
                  <a:srgbClr val="FF0000"/>
                </a:solidFill>
              </a:rPr>
              <a:t>n’entraîne pas </a:t>
            </a:r>
            <a:r>
              <a:rPr lang="fr-FR" sz="2400" dirty="0" smtClean="0"/>
              <a:t>l’attribution des autres types d’habilitation et réciproquement.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BR </a:t>
            </a:r>
            <a:r>
              <a:rPr lang="fr-FR" sz="2400" dirty="0" smtClean="0">
                <a:solidFill>
                  <a:srgbClr val="FF0000"/>
                </a:solidFill>
              </a:rPr>
              <a:t>inclut</a:t>
            </a:r>
            <a:r>
              <a:rPr lang="fr-FR" sz="2400" dirty="0" smtClean="0"/>
              <a:t> une habilitation BS.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dirty="0" smtClean="0"/>
              <a:t>Une habilitation relative à une opération spécifique (ex : BE mesurage) </a:t>
            </a:r>
            <a:r>
              <a:rPr lang="fr-FR" sz="2400" dirty="0" smtClean="0">
                <a:solidFill>
                  <a:srgbClr val="FF0000"/>
                </a:solidFill>
              </a:rPr>
              <a:t>n’entraîne pas </a:t>
            </a:r>
            <a:r>
              <a:rPr lang="fr-FR" sz="2400" dirty="0" smtClean="0"/>
              <a:t>l’attribution d’un autre type d’habilitation.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FF0000"/>
                </a:solidFill>
              </a:rPr>
              <a:t>L’absence d’une indication a valeur d’interdiction.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19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29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5726" y="179348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EXEMPLE DE TITRE D’HABILITATION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70" y="548679"/>
            <a:ext cx="5594695" cy="604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6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500" y="908720"/>
            <a:ext cx="8928992" cy="1431032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LES ZONES D’ENVIRONNEMENT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30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51520" y="3212976"/>
            <a:ext cx="85689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 dirty="0" smtClean="0">
                <a:solidFill>
                  <a:srgbClr val="FF0000"/>
                </a:solidFill>
              </a:rPr>
              <a:t>Abréviations</a:t>
            </a:r>
            <a:r>
              <a:rPr lang="fr-FR" b="1" i="1" dirty="0" smtClean="0">
                <a:solidFill>
                  <a:srgbClr val="FF0000"/>
                </a:solidFill>
              </a:rPr>
              <a:t> : </a:t>
            </a:r>
          </a:p>
          <a:p>
            <a:endParaRPr lang="fr-FR" b="1" i="1" u="sng" dirty="0"/>
          </a:p>
          <a:p>
            <a:r>
              <a:rPr lang="fr-FR" b="1" i="1" u="sng" dirty="0" smtClean="0"/>
              <a:t>DMA</a:t>
            </a:r>
            <a:r>
              <a:rPr lang="fr-FR" b="1" i="1" dirty="0" smtClean="0"/>
              <a:t> : distance minimale d’approche.</a:t>
            </a:r>
          </a:p>
          <a:p>
            <a:endParaRPr lang="fr-FR" b="1" i="1" dirty="0" smtClean="0"/>
          </a:p>
          <a:p>
            <a:r>
              <a:rPr lang="fr-FR" b="1" i="1" u="sng" dirty="0" smtClean="0"/>
              <a:t>DLI</a:t>
            </a:r>
            <a:r>
              <a:rPr lang="fr-FR" b="1" i="1" dirty="0" smtClean="0"/>
              <a:t> </a:t>
            </a:r>
            <a:r>
              <a:rPr lang="fr-FR" b="1" i="1" dirty="0"/>
              <a:t>: distance limite d’investigation</a:t>
            </a:r>
            <a:r>
              <a:rPr lang="fr-FR" b="1" i="1" dirty="0" smtClean="0"/>
              <a:t>.</a:t>
            </a:r>
          </a:p>
          <a:p>
            <a:endParaRPr lang="fr-FR" b="1" i="1" dirty="0"/>
          </a:p>
          <a:p>
            <a:r>
              <a:rPr lang="fr-FR" b="1" i="1" u="sng" dirty="0" smtClean="0"/>
              <a:t>DLVS</a:t>
            </a:r>
            <a:r>
              <a:rPr lang="fr-FR" b="1" i="1" dirty="0" smtClean="0"/>
              <a:t> : distance limite de voisinage simple.</a:t>
            </a:r>
          </a:p>
          <a:p>
            <a:endParaRPr lang="fr-FR" b="1" i="1" dirty="0"/>
          </a:p>
          <a:p>
            <a:r>
              <a:rPr lang="fr-FR" b="1" i="1" u="sng" dirty="0" smtClean="0"/>
              <a:t>DLVR</a:t>
            </a:r>
            <a:r>
              <a:rPr lang="fr-FR" b="1" i="1" dirty="0" smtClean="0"/>
              <a:t> : distance limite de voisinage renforcé.</a:t>
            </a:r>
          </a:p>
          <a:p>
            <a:endParaRPr lang="fr-FR" b="1" i="1" dirty="0"/>
          </a:p>
          <a:p>
            <a:r>
              <a:rPr lang="fr-FR" b="1" i="1" u="sng" dirty="0" smtClean="0"/>
              <a:t>DLAP</a:t>
            </a:r>
            <a:r>
              <a:rPr lang="fr-FR" b="1" i="1" dirty="0" smtClean="0"/>
              <a:t> : distance limite d’approche prudente.</a:t>
            </a:r>
          </a:p>
        </p:txBody>
      </p:sp>
    </p:spTree>
    <p:extLst>
      <p:ext uri="{BB962C8B-B14F-4D97-AF65-F5344CB8AC3E}">
        <p14:creationId xmlns:p14="http://schemas.microsoft.com/office/powerpoint/2010/main" val="12749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ZONES EN CHAMP LIBRE (courant alternatif)</a:t>
            </a:r>
            <a:endParaRPr lang="fr-FR" sz="20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31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2" y="764704"/>
            <a:ext cx="5027594" cy="40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207" y="1492647"/>
            <a:ext cx="3863975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436096" y="3429000"/>
            <a:ext cx="3456384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>
                <a:solidFill>
                  <a:srgbClr val="0070C0"/>
                </a:solidFill>
              </a:rPr>
              <a:t>Zone 0</a:t>
            </a:r>
            <a:r>
              <a:rPr lang="fr-FR" sz="1400" b="1" dirty="0" smtClean="0">
                <a:solidFill>
                  <a:srgbClr val="0070C0"/>
                </a:solidFill>
              </a:rPr>
              <a:t> : il est demandé d’analyser si l’exécution de l’opération envisagée peut exposer les opérateurs au risque électrique.</a:t>
            </a:r>
            <a:endParaRPr lang="fr-FR" sz="1400" b="1" dirty="0">
              <a:solidFill>
                <a:srgbClr val="0070C0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070027"/>
              </p:ext>
            </p:extLst>
          </p:nvPr>
        </p:nvGraphicFramePr>
        <p:xfrm>
          <a:off x="261662" y="4581128"/>
          <a:ext cx="8702826" cy="1809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860"/>
                <a:gridCol w="7173966"/>
              </a:tblGrid>
              <a:tr h="229616">
                <a:tc>
                  <a:txBody>
                    <a:bodyPr/>
                    <a:lstStyle/>
                    <a:p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Zones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Symboles d’habilitation autorisés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Pas d’habilitation nécessaire pour accéder à cette zone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Tous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H0V, H1V, H2V, H2V Essai, H1N, H2N, H1T, H2T, HC, HE + Attribut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616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H1T, H2T, H1N, H2N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665"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B1V, B2V, B2V Essai, B1T, B2T, B1N, B2N, BR, BR Photovoltaïque, BC, BE</a:t>
                      </a:r>
                      <a:r>
                        <a:rPr lang="fr-FR" sz="1050" b="1" baseline="0" dirty="0" smtClean="0">
                          <a:solidFill>
                            <a:schemeClr val="tx1"/>
                          </a:solidFill>
                        </a:rPr>
                        <a:t> + Attribut, BP (max 60 V en courant continu)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11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32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ZONES A L’INTERIEUR D’UN LOCAL ET EMPLACEMENT D’ACCES RESERVE AUX ELECTRICIENS (courant alternatif)</a:t>
            </a:r>
            <a:endParaRPr lang="fr-FR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680520" cy="405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91477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53413" y="544522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>
                <a:solidFill>
                  <a:srgbClr val="FF0000"/>
                </a:solidFill>
              </a:rPr>
              <a:t>En basse tension</a:t>
            </a:r>
            <a:r>
              <a:rPr lang="fr-FR" sz="2000" dirty="0" smtClean="0">
                <a:solidFill>
                  <a:srgbClr val="FF0000"/>
                </a:solidFill>
              </a:rPr>
              <a:t>, la DLVR est confondue avec la distance minimale d’approche (DMA).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9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33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ZONES DANS UNE ARMOIRE BASSE TENSION</a:t>
            </a:r>
            <a:endParaRPr lang="fr-FR" sz="2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22326"/>
            <a:ext cx="3240360" cy="383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09281"/>
            <a:ext cx="2808312" cy="225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34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SYMBOLES D’HABILITATION UTILISES POUR LES </a:t>
            </a:r>
            <a:r>
              <a:rPr lang="fr-FR" sz="2000" b="1" dirty="0" smtClean="0">
                <a:solidFill>
                  <a:srgbClr val="FF0000"/>
                </a:solidFill>
              </a:rPr>
              <a:t>OPERATIONS D’ORDRE NON ELECTRIQUE</a:t>
            </a:r>
            <a:r>
              <a:rPr lang="fr-FR" sz="2000" b="1" dirty="0" smtClean="0"/>
              <a:t> AUTOUR DE PIECES NUES</a:t>
            </a:r>
            <a:endParaRPr lang="fr-FR" sz="20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984776" cy="31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31962"/>
            <a:ext cx="3167581" cy="274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7504" y="5066090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L’habilitation BOV n’existe plus !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1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35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SYMBOLES D’HABILITATION UTILISES POUR LES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</a:rPr>
              <a:t>TRAVAUX D’ORDRE ELECTRIQUE</a:t>
            </a:r>
            <a:endParaRPr lang="fr-FR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91" y="803994"/>
            <a:ext cx="7531761" cy="298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218" y="3827088"/>
            <a:ext cx="3167581" cy="274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10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36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CANALISATIONS ISOLEES VISIBLES</a:t>
            </a:r>
            <a:endParaRPr lang="fr-FR" sz="2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1124743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/>
              <a:t>Sont considérés comme visibles</a:t>
            </a:r>
            <a:r>
              <a:rPr lang="fr-FR" sz="2000" dirty="0" smtClean="0"/>
              <a:t> :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câbles isolés aériens sur supports (poteaux, pylônes),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canalisations dans les faux plafonds démontables,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Les canalisations en montage apparent,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 smtClean="0"/>
              <a:t>…</a:t>
            </a:r>
            <a:endParaRPr lang="fr-FR" sz="2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4457159" cy="239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275856" y="4117722"/>
            <a:ext cx="309634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DLAP fixée à 50 cm (soit 0,5m)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1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37</a:t>
            </a:fld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34082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CANALISATIONS ISOLEES ENTERREES</a:t>
            </a:r>
            <a:endParaRPr lang="fr-FR" sz="2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12" y="2715829"/>
            <a:ext cx="3351213" cy="300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00646" y="5770294"/>
            <a:ext cx="309634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DLAP fixée à 50 cm (soit 0,5m)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1124744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Précautions à prendre lors d’un creusement, forage, enfoncement…</a:t>
            </a:r>
          </a:p>
          <a:p>
            <a:endParaRPr lang="fr-F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u="sng" dirty="0" smtClean="0"/>
              <a:t>Limite d’incertitude</a:t>
            </a:r>
            <a:r>
              <a:rPr lang="fr-FR" sz="2000" dirty="0" smtClean="0"/>
              <a:t> : distance de </a:t>
            </a:r>
            <a:r>
              <a:rPr lang="fr-FR" sz="2000" b="1" dirty="0" smtClean="0">
                <a:solidFill>
                  <a:srgbClr val="FF0000"/>
                </a:solidFill>
              </a:rPr>
              <a:t>1,50 m</a:t>
            </a:r>
            <a:r>
              <a:rPr lang="fr-FR" sz="2000" dirty="0" smtClean="0"/>
              <a:t> à partir de l’extérieur de la canalisation, pour laquelle l’exploitant doit être consulté.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463988" y="2924943"/>
            <a:ext cx="417646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Normalement, on doit trouver un grillage avertisseur rouge placé 30 cm environ au dessus de la canalisation.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Attention, cette disposition n’est pas toujours respectée !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sz="1600" i="1" u="sng" dirty="0" smtClean="0"/>
              <a:t>Autres grillages avertisseurs</a:t>
            </a:r>
            <a:r>
              <a:rPr lang="fr-FR" sz="1600" i="1" dirty="0" smtClean="0"/>
              <a:t> :</a:t>
            </a:r>
          </a:p>
          <a:p>
            <a:r>
              <a:rPr lang="fr-FR" sz="1600" i="1" dirty="0" smtClean="0"/>
              <a:t>Jaune : gaz,</a:t>
            </a:r>
          </a:p>
          <a:p>
            <a:r>
              <a:rPr lang="fr-FR" sz="1600" i="1" dirty="0" smtClean="0"/>
              <a:t>Bleu : eau,</a:t>
            </a:r>
          </a:p>
          <a:p>
            <a:r>
              <a:rPr lang="fr-FR" sz="1600" i="1" dirty="0" smtClean="0"/>
              <a:t>Vert : télécom,</a:t>
            </a:r>
          </a:p>
          <a:p>
            <a:r>
              <a:rPr lang="fr-FR" sz="1600" i="1" dirty="0" smtClean="0"/>
              <a:t>Marron : assainissement,</a:t>
            </a:r>
          </a:p>
          <a:p>
            <a:r>
              <a:rPr lang="fr-FR" sz="1600" i="1" dirty="0" smtClean="0"/>
              <a:t>Violet : chauffage urbain.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31659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38</a:t>
            </a:fld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07504" y="116632"/>
            <a:ext cx="892899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 smtClean="0"/>
              <a:t>ENVIRONNEMENT AUTOUR D’UN CIRCUIT DE TERRE</a:t>
            </a:r>
            <a:endParaRPr lang="fr-FR" sz="2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51520" y="1772816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IL N’Y A PAS DE NOTION D’ENVIRONNEMENT AUTOUR D’UN CIRCUIT DE TERRE.</a:t>
            </a: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endParaRPr lang="fr-FR" b="1" dirty="0" smtClean="0">
              <a:solidFill>
                <a:srgbClr val="0070C0"/>
              </a:solidFill>
            </a:endParaRPr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IL FAUT CEPENDANT PRENDRE DES PRECAUTIONS POUR NE PAS L’ENDOMMAGER.</a:t>
            </a:r>
          </a:p>
          <a:p>
            <a:pPr algn="ctr"/>
            <a:endParaRPr lang="fr-FR" b="1" dirty="0" smtClean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70C0"/>
              </a:solidFill>
            </a:endParaRPr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LES CIRCUITS DE TERRE ENTERRES NECESSITENT UNE APPROCHE PRUDENTE.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37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39</a:t>
            </a:fld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23528" y="1124744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Rôle et limites des différents acteurs</a:t>
            </a:r>
          </a:p>
          <a:p>
            <a:pPr algn="ctr"/>
            <a:endParaRPr lang="fr-FR" sz="3600" b="1" dirty="0">
              <a:solidFill>
                <a:srgbClr val="0070C0"/>
              </a:solidFill>
            </a:endParaRPr>
          </a:p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-</a:t>
            </a:r>
          </a:p>
          <a:p>
            <a:pPr algn="ctr"/>
            <a:endParaRPr lang="fr-FR" sz="3600" b="1" dirty="0">
              <a:solidFill>
                <a:srgbClr val="0070C0"/>
              </a:solidFill>
            </a:endParaRPr>
          </a:p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Opérations dans l’environnement</a:t>
            </a:r>
            <a:endParaRPr lang="fr-FR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9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76056" y="2420888"/>
            <a:ext cx="2808313" cy="562074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chaîne d’exécution</a:t>
            </a:r>
            <a:endParaRPr lang="fr-FR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54053" y="983549"/>
            <a:ext cx="813690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Employeur.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Chef d’établissement.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d’exploitation électrique.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de consignation.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de travaux.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d’intervention.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d’opération spécifique.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Chargé de chantier.</a:t>
            </a:r>
          </a:p>
          <a:p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  <a:latin typeface="Arial Black"/>
              </a:rPr>
              <a:t>► </a:t>
            </a:r>
            <a:r>
              <a:rPr lang="fr-FR" sz="2000" dirty="0" smtClean="0">
                <a:solidFill>
                  <a:srgbClr val="0070C0"/>
                </a:solidFill>
              </a:rPr>
              <a:t>Exécutant.</a:t>
            </a:r>
          </a:p>
          <a:p>
            <a:endParaRPr lang="fr-FR" i="1" dirty="0" smtClean="0">
              <a:solidFill>
                <a:srgbClr val="0070C0"/>
              </a:solidFill>
            </a:endParaRPr>
          </a:p>
          <a:p>
            <a:r>
              <a:rPr lang="fr-FR" i="1" dirty="0" smtClean="0">
                <a:solidFill>
                  <a:srgbClr val="0070C0"/>
                </a:solidFill>
              </a:rPr>
              <a:t>(Une seule personne peut assumer plusieurs fonctions)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3" name="Flèche vers le bas 2"/>
          <p:cNvSpPr/>
          <p:nvPr/>
        </p:nvSpPr>
        <p:spPr>
          <a:xfrm>
            <a:off x="4771010" y="1700808"/>
            <a:ext cx="288032" cy="2880320"/>
          </a:xfrm>
          <a:prstGeom prst="downArrow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54053" y="332656"/>
            <a:ext cx="829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LES DIFFERENTS ACTEURS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1281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41</a:t>
            </a:fld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2689248" y="2780928"/>
            <a:ext cx="3277097" cy="8640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solidFill>
                  <a:schemeClr val="tx1"/>
                </a:solidFill>
              </a:rPr>
              <a:t>L’EMPLOYEUR</a:t>
            </a:r>
            <a:endParaRPr lang="fr-FR" sz="4000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99460" y="224644"/>
            <a:ext cx="3096344" cy="1080120"/>
          </a:xfrm>
          <a:prstGeom prst="wedgeRoundRectCallout">
            <a:avLst>
              <a:gd name="adj1" fmla="val -9845"/>
              <a:gd name="adj2" fmla="val 6840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- Analyser </a:t>
            </a:r>
            <a:r>
              <a:rPr lang="fr-FR" sz="2000" b="1" dirty="0">
                <a:solidFill>
                  <a:srgbClr val="FF0000"/>
                </a:solidFill>
              </a:rPr>
              <a:t>le risque</a:t>
            </a:r>
          </a:p>
          <a:p>
            <a:r>
              <a:rPr lang="fr-FR" sz="2000" b="1" dirty="0" smtClean="0">
                <a:solidFill>
                  <a:srgbClr val="FF0000"/>
                </a:solidFill>
              </a:rPr>
              <a:t>- Organiser les opérations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199460" y="4653136"/>
            <a:ext cx="3364428" cy="1584176"/>
          </a:xfrm>
          <a:prstGeom prst="wedgeRoundRectCallout">
            <a:avLst>
              <a:gd name="adj1" fmla="val 24204"/>
              <a:gd name="adj2" fmla="val -6711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b="1" dirty="0" smtClean="0">
              <a:solidFill>
                <a:srgbClr val="FF0000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- Désigner, par écrit, le chargé de consignation</a:t>
            </a:r>
          </a:p>
          <a:p>
            <a:endParaRPr lang="fr-FR" sz="2000" b="1" dirty="0">
              <a:solidFill>
                <a:srgbClr val="FF0000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- Fournir les équipements</a:t>
            </a:r>
          </a:p>
          <a:p>
            <a:endParaRPr lang="fr-FR" sz="2000" b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07504" y="2024844"/>
            <a:ext cx="2088232" cy="1800200"/>
          </a:xfrm>
          <a:prstGeom prst="wedgeRoundRectCallout">
            <a:avLst>
              <a:gd name="adj1" fmla="val 60634"/>
              <a:gd name="adj2" fmla="val -128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S’assurer de la qualification et de la formation du personnel</a:t>
            </a:r>
          </a:p>
          <a:p>
            <a:pPr algn="ctr"/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157330" y="4509120"/>
            <a:ext cx="4590141" cy="1872208"/>
          </a:xfrm>
          <a:prstGeom prst="wedgeRoundRectCallout">
            <a:avLst>
              <a:gd name="adj1" fmla="val -24612"/>
              <a:gd name="adj2" fmla="val -6092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b="1" dirty="0" smtClean="0">
              <a:solidFill>
                <a:srgbClr val="FF0000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- Délivrer le titre d’habilitation</a:t>
            </a:r>
          </a:p>
          <a:p>
            <a:endParaRPr lang="fr-FR" sz="2000" b="1" dirty="0">
              <a:solidFill>
                <a:srgbClr val="FF0000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- Remettre, à toute personne habilitée, un carnet de prescriptions de sécurité électrique</a:t>
            </a:r>
          </a:p>
          <a:p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660233" y="2258484"/>
            <a:ext cx="2364849" cy="1692959"/>
          </a:xfrm>
          <a:prstGeom prst="wedgeRoundRectCallout">
            <a:avLst>
              <a:gd name="adj1" fmla="val -61284"/>
              <a:gd name="adj2" fmla="val 101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Etablir les instructions de sécurité nécessaires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327797" y="332656"/>
            <a:ext cx="4249205" cy="1548172"/>
          </a:xfrm>
          <a:prstGeom prst="wedgeRoundRectCallout">
            <a:avLst>
              <a:gd name="adj1" fmla="val -35346"/>
              <a:gd name="adj2" fmla="val 638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Désigner et autoriser le personnel appelé à exécuter les opérations dans l’environnement</a:t>
            </a:r>
          </a:p>
          <a:p>
            <a:pPr algn="ctr"/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42</a:t>
            </a:fld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1282878" y="476672"/>
            <a:ext cx="6408712" cy="8640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solidFill>
                  <a:schemeClr val="tx1"/>
                </a:solidFill>
              </a:rPr>
              <a:t>LE CHEF D’ETABLISSEMENT</a:t>
            </a:r>
            <a:endParaRPr lang="fr-FR" sz="4000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1988840"/>
            <a:ext cx="8496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est responsable de </a:t>
            </a:r>
            <a:r>
              <a:rPr lang="fr-FR" sz="2400" dirty="0" smtClean="0">
                <a:solidFill>
                  <a:srgbClr val="FF0000"/>
                </a:solidFill>
              </a:rPr>
              <a:t>l’organisation de la sécurité </a:t>
            </a:r>
            <a:r>
              <a:rPr lang="fr-FR" sz="2400" dirty="0" smtClean="0"/>
              <a:t>liée aux ouvrages ou aux installations de son établissement.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transmet les informations nécessaires à l’élaboration des </a:t>
            </a:r>
            <a:r>
              <a:rPr lang="fr-FR" sz="2400" dirty="0" smtClean="0">
                <a:solidFill>
                  <a:srgbClr val="FF0000"/>
                </a:solidFill>
              </a:rPr>
              <a:t>instructions de sécurité</a:t>
            </a:r>
            <a:r>
              <a:rPr lang="fr-FR" sz="24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</a:t>
            </a:r>
            <a:r>
              <a:rPr lang="fr-FR" sz="2400" dirty="0" smtClean="0">
                <a:solidFill>
                  <a:srgbClr val="FF0000"/>
                </a:solidFill>
              </a:rPr>
              <a:t>autorise l’accès </a:t>
            </a:r>
            <a:r>
              <a:rPr lang="fr-FR" sz="2400" dirty="0" smtClean="0"/>
              <a:t>aux ouvrages ou aux installations, en précisant les zones autorisées.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6600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43</a:t>
            </a:fld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107504" y="476672"/>
            <a:ext cx="8928992" cy="8640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solidFill>
                  <a:schemeClr val="tx1"/>
                </a:solidFill>
              </a:rPr>
              <a:t>LE CHARGE D’EXPLOITATION ELECTRIQUE</a:t>
            </a:r>
            <a:endParaRPr lang="fr-FR" sz="4000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1916832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 smtClean="0"/>
              <a:t>Personne </a:t>
            </a:r>
            <a:r>
              <a:rPr lang="fr-FR" sz="2400" u="sng" dirty="0" smtClean="0">
                <a:solidFill>
                  <a:srgbClr val="FF0000"/>
                </a:solidFill>
              </a:rPr>
              <a:t>qualifiée</a:t>
            </a:r>
            <a:r>
              <a:rPr lang="fr-FR" sz="2400" u="sng" dirty="0" smtClean="0"/>
              <a:t> et </a:t>
            </a:r>
            <a:r>
              <a:rPr lang="fr-FR" sz="2400" u="sng" dirty="0" smtClean="0">
                <a:solidFill>
                  <a:srgbClr val="FF0000"/>
                </a:solidFill>
              </a:rPr>
              <a:t>désignée</a:t>
            </a:r>
            <a:r>
              <a:rPr lang="fr-FR" sz="2400" u="sng" dirty="0" smtClean="0"/>
              <a:t> par son employeur, qui doit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Avoir, en permanence, </a:t>
            </a:r>
            <a:r>
              <a:rPr lang="fr-FR" sz="2400" dirty="0" smtClean="0">
                <a:solidFill>
                  <a:srgbClr val="FF0000"/>
                </a:solidFill>
              </a:rPr>
              <a:t>connaissance de l’état </a:t>
            </a:r>
            <a:r>
              <a:rPr lang="fr-FR" sz="2400" dirty="0" smtClean="0"/>
              <a:t>des ouvrages ou des installations.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Délivrer</a:t>
            </a:r>
            <a:r>
              <a:rPr lang="fr-FR" sz="2400" dirty="0" smtClean="0"/>
              <a:t> les autorisations d’accès.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Identifier et mandater le </a:t>
            </a:r>
            <a:r>
              <a:rPr lang="fr-FR" sz="2400" dirty="0" smtClean="0">
                <a:solidFill>
                  <a:srgbClr val="FF0000"/>
                </a:solidFill>
              </a:rPr>
              <a:t>chargé de consignation</a:t>
            </a:r>
            <a:r>
              <a:rPr lang="fr-FR" sz="24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Recueillir et signaler </a:t>
            </a:r>
            <a:r>
              <a:rPr lang="fr-FR" sz="2400" dirty="0" smtClean="0"/>
              <a:t>à l’employeur les anomalies constatées.</a:t>
            </a:r>
          </a:p>
        </p:txBody>
      </p:sp>
    </p:spTree>
    <p:extLst>
      <p:ext uri="{BB962C8B-B14F-4D97-AF65-F5344CB8AC3E}">
        <p14:creationId xmlns:p14="http://schemas.microsoft.com/office/powerpoint/2010/main" val="32885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520" y="548680"/>
            <a:ext cx="85689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B0</a:t>
            </a: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OPERATION D’ORDRE NON ELECTRIQUE</a:t>
            </a:r>
          </a:p>
        </p:txBody>
      </p:sp>
      <p:sp>
        <p:nvSpPr>
          <p:cNvPr id="6" name="Flèche courbée vers la droite 5"/>
          <p:cNvSpPr/>
          <p:nvPr/>
        </p:nvSpPr>
        <p:spPr>
          <a:xfrm>
            <a:off x="1475656" y="2564904"/>
            <a:ext cx="792088" cy="16561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lèche courbée vers la gauche 6"/>
          <p:cNvSpPr/>
          <p:nvPr/>
        </p:nvSpPr>
        <p:spPr>
          <a:xfrm>
            <a:off x="6876256" y="2564904"/>
            <a:ext cx="792088" cy="165618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9376" y="4437112"/>
            <a:ext cx="3550536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B0 Chargé de chantier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 smtClean="0"/>
              <a:t>Personne chargée d’assurer la direction des travaux d’ordre non électrique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5699120" y="4623201"/>
            <a:ext cx="3121352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B0 Exécutant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 smtClean="0"/>
              <a:t>Personne assurant l’exécution des opérations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69585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45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520" y="548680"/>
            <a:ext cx="8496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BO CHARGE DE CHANTIER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(opérations concourant à l’exploitation de l’installation)</a:t>
            </a:r>
          </a:p>
          <a:p>
            <a:endParaRPr lang="fr-FR" sz="16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Désigné par son employeur.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Doit recevoir une autorisation de travail.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Peut réaliser un travail d’ordre non électrique dans la zone de voisinage simple </a:t>
            </a:r>
            <a:r>
              <a:rPr lang="fr-FR" sz="2400" dirty="0" smtClean="0">
                <a:solidFill>
                  <a:srgbClr val="0070C0"/>
                </a:solidFill>
              </a:rPr>
              <a:t>(</a:t>
            </a:r>
            <a:r>
              <a:rPr lang="fr-FR" sz="2400" b="1" dirty="0" smtClean="0">
                <a:solidFill>
                  <a:srgbClr val="0070C0"/>
                </a:solidFill>
              </a:rPr>
              <a:t>ZONE 1</a:t>
            </a:r>
            <a:r>
              <a:rPr lang="fr-FR" sz="2400" dirty="0" smtClean="0">
                <a:solidFill>
                  <a:srgbClr val="0070C0"/>
                </a:solidFill>
              </a:rPr>
              <a:t>) </a:t>
            </a:r>
            <a:r>
              <a:rPr lang="fr-FR" sz="2400" dirty="0" smtClean="0"/>
              <a:t>(</a:t>
            </a:r>
            <a:r>
              <a:rPr lang="fr-FR" sz="2400" u="sng" dirty="0" smtClean="0"/>
              <a:t>ex</a:t>
            </a:r>
            <a:r>
              <a:rPr lang="fr-FR" sz="2400" dirty="0" smtClean="0"/>
              <a:t> : maçonnerie, peinture, …).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u="sng" dirty="0" smtClean="0"/>
              <a:t>Doit assurer la surveillance du personnel dont il a la charge</a:t>
            </a:r>
            <a:r>
              <a:rPr lang="fr-FR" sz="2400" dirty="0" smtClean="0"/>
              <a:t> :</a:t>
            </a:r>
          </a:p>
          <a:p>
            <a:r>
              <a:rPr lang="fr-FR" sz="2400" dirty="0" smtClean="0"/>
              <a:t>	Soit par lui-même,</a:t>
            </a:r>
          </a:p>
          <a:p>
            <a:r>
              <a:rPr lang="fr-FR" sz="2400" dirty="0" smtClean="0"/>
              <a:t>	Soit en faisant appel à un </a:t>
            </a:r>
            <a:r>
              <a:rPr lang="fr-FR" sz="2400" b="1" dirty="0" smtClean="0">
                <a:solidFill>
                  <a:srgbClr val="0070C0"/>
                </a:solidFill>
              </a:rPr>
              <a:t>surveillant de sécurité électrique</a:t>
            </a:r>
            <a:r>
              <a:rPr lang="fr-FR" sz="2400" dirty="0" smtClean="0"/>
              <a:t>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Indique aux personnes placées sous son autorité, la situation de travail dans laquelle elles doivent opérer.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06" y="764704"/>
            <a:ext cx="92549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03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520" y="548680"/>
            <a:ext cx="849694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BO CHARGE DE CHANTIER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(opérations concourant à l’exploitation de l’installation)</a:t>
            </a:r>
          </a:p>
          <a:p>
            <a:pPr algn="ctr"/>
            <a:endParaRPr lang="fr-F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Doit </a:t>
            </a:r>
            <a:r>
              <a:rPr lang="fr-FR" sz="2400" b="1" dirty="0" smtClean="0">
                <a:solidFill>
                  <a:srgbClr val="0070C0"/>
                </a:solidFill>
              </a:rPr>
              <a:t>baliser</a:t>
            </a:r>
            <a:r>
              <a:rPr lang="fr-FR" sz="2400" dirty="0" smtClean="0"/>
              <a:t> la zone de travail.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Doit s’assurer que les protections prévues sont en place.</a:t>
            </a:r>
          </a:p>
          <a:p>
            <a:endParaRPr lang="fr-FR" sz="2400" dirty="0"/>
          </a:p>
          <a:p>
            <a:r>
              <a:rPr lang="fr-FR" sz="2400" u="sng" dirty="0" smtClean="0"/>
              <a:t>A la fin des travaux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Rassembler le personnel.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Interdire tout nouvel accès à la zone de travail.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Remettre </a:t>
            </a:r>
            <a:r>
              <a:rPr lang="fr-FR" sz="2400" b="1" dirty="0" smtClean="0">
                <a:solidFill>
                  <a:srgbClr val="0070C0"/>
                </a:solidFill>
              </a:rPr>
              <a:t>l’avis de fin de travail </a:t>
            </a:r>
            <a:r>
              <a:rPr lang="fr-FR" sz="2400" dirty="0" smtClean="0"/>
              <a:t>au chargé d’exploitation.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70025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47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520" y="548680"/>
            <a:ext cx="86409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BO EXECUTANT</a:t>
            </a:r>
            <a:endParaRPr lang="fr-FR" sz="2400" dirty="0" smtClean="0">
              <a:solidFill>
                <a:srgbClr val="FF0000"/>
              </a:solidFill>
            </a:endParaRPr>
          </a:p>
          <a:p>
            <a:pPr algn="ctr"/>
            <a:endParaRPr lang="fr-F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Désigné par son employeur.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Peut accéder sans surveillance</a:t>
            </a:r>
            <a:r>
              <a:rPr lang="fr-FR" sz="2400" dirty="0" smtClean="0"/>
              <a:t>, à un local d’accès réservé aux électriciens.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Peut réaliser des travaux d’ordre non électriques (</a:t>
            </a:r>
            <a:r>
              <a:rPr lang="fr-FR" sz="2400" u="sng" dirty="0" smtClean="0"/>
              <a:t>ex</a:t>
            </a:r>
            <a:r>
              <a:rPr lang="fr-FR" sz="2400" dirty="0" smtClean="0"/>
              <a:t> : maçonnerie, peinture, …) sous la conduite d’un </a:t>
            </a:r>
            <a:r>
              <a:rPr lang="fr-FR" sz="2400" b="1" dirty="0" smtClean="0">
                <a:solidFill>
                  <a:srgbClr val="0070C0"/>
                </a:solidFill>
              </a:rPr>
              <a:t>B0</a:t>
            </a:r>
            <a:r>
              <a:rPr lang="fr-FR" sz="2400" dirty="0" smtClean="0"/>
              <a:t> </a:t>
            </a:r>
            <a:r>
              <a:rPr lang="fr-FR" sz="2400" b="1" dirty="0" smtClean="0">
                <a:solidFill>
                  <a:srgbClr val="0070C0"/>
                </a:solidFill>
              </a:rPr>
              <a:t>chargé de chantier</a:t>
            </a:r>
            <a:r>
              <a:rPr lang="fr-FR" sz="2400" dirty="0" smtClean="0"/>
              <a:t> ou d’un </a:t>
            </a:r>
            <a:r>
              <a:rPr lang="fr-FR" sz="2400" b="1" dirty="0" smtClean="0">
                <a:solidFill>
                  <a:srgbClr val="0070C0"/>
                </a:solidFill>
              </a:rPr>
              <a:t>B2</a:t>
            </a:r>
            <a:r>
              <a:rPr lang="fr-FR" sz="2400" dirty="0" smtClean="0"/>
              <a:t> (chargé de travaux).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Doit respecter les limites de la </a:t>
            </a:r>
            <a:r>
              <a:rPr lang="fr-FR" sz="2400" b="1" dirty="0" smtClean="0">
                <a:solidFill>
                  <a:srgbClr val="0070C0"/>
                </a:solidFill>
              </a:rPr>
              <a:t>zone de travail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82701"/>
            <a:ext cx="1174054" cy="134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81128"/>
            <a:ext cx="863426" cy="134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99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520" y="548680"/>
            <a:ext cx="856895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B1-B1V</a:t>
            </a: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EXECUTANT D’OPERATION D’ORDRE ELECTRIQUE</a:t>
            </a: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21103"/>
            <a:ext cx="2290452" cy="207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84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49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79512" y="332656"/>
            <a:ext cx="8784976" cy="57246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EXECUTANT D’OPERATION D’ORDRE </a:t>
            </a:r>
            <a:r>
              <a:rPr lang="fr-FR" sz="2400" b="1" dirty="0" smtClean="0">
                <a:solidFill>
                  <a:srgbClr val="FF0000"/>
                </a:solidFill>
              </a:rPr>
              <a:t>ELECTRIQUE (B1V)</a:t>
            </a:r>
          </a:p>
          <a:p>
            <a:pPr algn="ctr"/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u="sng" dirty="0" smtClean="0"/>
              <a:t>Désigné par son employeur, il réalise</a:t>
            </a:r>
            <a:r>
              <a:rPr lang="fr-FR" sz="2400" dirty="0" smtClean="0"/>
              <a:t> :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Des opérations d’ordre électrique HORS TENSION (sur installation consignée).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Des mesures de grandeurs électriques (en présence de tension ; zone 4).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Une pose (ou dépose) de nappe isolante (zone 4).</a:t>
            </a:r>
          </a:p>
          <a:p>
            <a:endParaRPr lang="fr-FR" sz="2000" dirty="0"/>
          </a:p>
          <a:p>
            <a:r>
              <a:rPr lang="fr-FR" sz="2300" dirty="0" smtClean="0"/>
              <a:t>Travaille, selon les cas, sous l’autorité d’un chargé de travaux </a:t>
            </a:r>
            <a:r>
              <a:rPr lang="fr-FR" sz="2300" b="1" dirty="0" smtClean="0">
                <a:solidFill>
                  <a:srgbClr val="0070C0"/>
                </a:solidFill>
              </a:rPr>
              <a:t>B2V</a:t>
            </a:r>
            <a:r>
              <a:rPr lang="fr-FR" sz="2300" dirty="0" smtClean="0"/>
              <a:t>, d’un chargé d’intervention générale </a:t>
            </a:r>
            <a:r>
              <a:rPr lang="fr-FR" sz="2300" b="1" dirty="0" smtClean="0">
                <a:solidFill>
                  <a:srgbClr val="0070C0"/>
                </a:solidFill>
              </a:rPr>
              <a:t>BR</a:t>
            </a:r>
            <a:r>
              <a:rPr lang="fr-FR" sz="2300" dirty="0" smtClean="0"/>
              <a:t>, d’un chargé d’essais </a:t>
            </a:r>
            <a:r>
              <a:rPr lang="fr-FR" sz="2300" b="1" dirty="0" smtClean="0">
                <a:solidFill>
                  <a:srgbClr val="0070C0"/>
                </a:solidFill>
              </a:rPr>
              <a:t>BE Essai</a:t>
            </a:r>
            <a:r>
              <a:rPr lang="fr-FR" sz="2300" dirty="0" smtClean="0"/>
              <a:t>… </a:t>
            </a:r>
          </a:p>
          <a:p>
            <a:pPr defTabSz="833438" eaLnBrk="0" hangingPunct="0"/>
            <a:endParaRPr lang="fr-FR" sz="2400" dirty="0" smtClean="0"/>
          </a:p>
          <a:p>
            <a:pPr defTabSz="833438" eaLnBrk="0" hangingPunct="0"/>
            <a:r>
              <a:rPr lang="fr-FR" sz="2400" b="1" dirty="0" smtClean="0">
                <a:solidFill>
                  <a:srgbClr val="0070C0"/>
                </a:solidFill>
              </a:rPr>
              <a:t>Ne doit jamais travailler seul.</a:t>
            </a:r>
          </a:p>
          <a:p>
            <a:pPr defTabSz="833438" eaLnBrk="0" hangingPunct="0"/>
            <a:endParaRPr lang="fr-FR" sz="2400" dirty="0" smtClean="0"/>
          </a:p>
          <a:p>
            <a:pPr defTabSz="833438" eaLnBrk="0" hangingPunct="0"/>
            <a:r>
              <a:rPr lang="fr-FR" sz="2400" dirty="0"/>
              <a:t>D</a:t>
            </a:r>
            <a:r>
              <a:rPr lang="fr-FR" sz="2400" dirty="0" smtClean="0"/>
              <a:t>oit </a:t>
            </a:r>
            <a:r>
              <a:rPr lang="fr-FR" sz="2400" dirty="0"/>
              <a:t>respecter les limites de la zone de </a:t>
            </a:r>
            <a:r>
              <a:rPr lang="fr-FR" sz="2400" dirty="0" smtClean="0"/>
              <a:t>travail.</a:t>
            </a:r>
          </a:p>
          <a:p>
            <a:pPr defTabSz="833438" eaLnBrk="0" hangingPunct="0"/>
            <a:endParaRPr lang="fr-FR" sz="2400" u="sng" dirty="0" smtClean="0"/>
          </a:p>
          <a:p>
            <a:pPr defTabSz="833438" eaLnBrk="0" hangingPunct="0"/>
            <a:r>
              <a:rPr lang="fr-FR" sz="2400" dirty="0" smtClean="0"/>
              <a:t>Doit </a:t>
            </a:r>
            <a:r>
              <a:rPr lang="fr-FR" sz="2400" dirty="0"/>
              <a:t>porter les </a:t>
            </a:r>
            <a:r>
              <a:rPr lang="fr-FR" sz="2400" b="1" dirty="0">
                <a:solidFill>
                  <a:srgbClr val="0070C0"/>
                </a:solidFill>
              </a:rPr>
              <a:t>E.P.I </a:t>
            </a:r>
            <a:r>
              <a:rPr lang="fr-FR" sz="2400" dirty="0"/>
              <a:t>et utiliser des outils </a:t>
            </a:r>
            <a:r>
              <a:rPr lang="fr-FR" sz="2400" dirty="0" smtClean="0"/>
              <a:t>adaptés</a:t>
            </a:r>
            <a:r>
              <a:rPr lang="fr-FR" sz="2400" dirty="0"/>
              <a:t>.</a:t>
            </a: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15541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66039" y="188640"/>
            <a:ext cx="856895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SSE</a:t>
            </a: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SURVEILLANT DE SECURITE ELECTRIQUE</a:t>
            </a:r>
          </a:p>
          <a:p>
            <a:pPr algn="ctr"/>
            <a:r>
              <a:rPr lang="fr-FR" sz="2000" dirty="0" smtClean="0">
                <a:solidFill>
                  <a:srgbClr val="0070C0"/>
                </a:solidFill>
              </a:rPr>
              <a:t>Désigné par son employeur - Fait appliquer les instructions de sécurité.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07504" y="2636912"/>
            <a:ext cx="8928992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Surveillant de sécurité électrique d’opération et d’accompagnement </a:t>
            </a:r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3284984"/>
            <a:ext cx="8928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Doit surveiller une ou des personnes se trouvant dans le </a:t>
            </a:r>
            <a:r>
              <a:rPr lang="fr-FR" sz="2400" dirty="0" smtClean="0">
                <a:solidFill>
                  <a:srgbClr val="0070C0"/>
                </a:solidFill>
              </a:rPr>
              <a:t>voisinage</a:t>
            </a:r>
            <a:r>
              <a:rPr lang="fr-FR" sz="2400" dirty="0" smtClean="0"/>
              <a:t> ou dans un </a:t>
            </a:r>
            <a:r>
              <a:rPr lang="fr-FR" sz="2400" dirty="0" smtClean="0">
                <a:solidFill>
                  <a:srgbClr val="0070C0"/>
                </a:solidFill>
              </a:rPr>
              <a:t>local d’accès réservé aux électriciens</a:t>
            </a:r>
            <a:r>
              <a:rPr lang="fr-FR" sz="2400" dirty="0" smtClean="0"/>
              <a:t>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Possède une </a:t>
            </a:r>
            <a:r>
              <a:rPr lang="fr-FR" sz="2400" dirty="0" smtClean="0">
                <a:solidFill>
                  <a:srgbClr val="0070C0"/>
                </a:solidFill>
              </a:rPr>
              <a:t>connaissance approfondie </a:t>
            </a:r>
            <a:r>
              <a:rPr lang="fr-FR" sz="2400" dirty="0" smtClean="0"/>
              <a:t>en matière de prévention du risque électrique.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Fait appliquer </a:t>
            </a:r>
            <a:r>
              <a:rPr lang="fr-FR" sz="2400" dirty="0" smtClean="0">
                <a:solidFill>
                  <a:srgbClr val="0070C0"/>
                </a:solidFill>
              </a:rPr>
              <a:t>les instructions de sécurité</a:t>
            </a:r>
            <a:r>
              <a:rPr lang="fr-FR" sz="2400" dirty="0" smtClean="0"/>
              <a:t>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Doit veiller au respect des distances et des </a:t>
            </a:r>
            <a:r>
              <a:rPr lang="fr-FR" sz="2400" dirty="0" smtClean="0">
                <a:solidFill>
                  <a:srgbClr val="0070C0"/>
                </a:solidFill>
              </a:rPr>
              <a:t>procédures</a:t>
            </a:r>
            <a:r>
              <a:rPr lang="fr-FR" sz="2400" dirty="0" smtClean="0"/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0882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692696"/>
            <a:ext cx="8928992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Surveillant de sécurité électrique de limite 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07504" y="1628800"/>
            <a:ext cx="8928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Doit s’assurer que le personnel et les engins (ou outils) qu’il surveille, </a:t>
            </a:r>
            <a:r>
              <a:rPr lang="fr-FR" sz="2400" dirty="0" smtClean="0">
                <a:solidFill>
                  <a:srgbClr val="0070C0"/>
                </a:solidFill>
              </a:rPr>
              <a:t>ne dépassent pas les limites fixées</a:t>
            </a:r>
            <a:r>
              <a:rPr lang="fr-FR" sz="2400" dirty="0" smtClean="0"/>
              <a:t>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S’il opère dans la </a:t>
            </a:r>
            <a:r>
              <a:rPr lang="fr-FR" sz="2400" u="sng" dirty="0" smtClean="0"/>
              <a:t>zone 1</a:t>
            </a:r>
            <a:r>
              <a:rPr lang="fr-FR" sz="2400" dirty="0" smtClean="0"/>
              <a:t> ou dans la </a:t>
            </a:r>
            <a:r>
              <a:rPr lang="fr-FR" sz="2400" u="sng" dirty="0" smtClean="0"/>
              <a:t>zone 2</a:t>
            </a:r>
            <a:r>
              <a:rPr lang="fr-FR" sz="2400" dirty="0" smtClean="0"/>
              <a:t>, </a:t>
            </a:r>
            <a:r>
              <a:rPr lang="fr-FR" sz="2400" dirty="0" smtClean="0">
                <a:solidFill>
                  <a:srgbClr val="0070C0"/>
                </a:solidFill>
              </a:rPr>
              <a:t>il doit être habilité</a:t>
            </a:r>
            <a:r>
              <a:rPr lang="fr-FR" sz="2400" dirty="0" smtClean="0"/>
              <a:t>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S’il opère dans la </a:t>
            </a:r>
            <a:r>
              <a:rPr lang="fr-FR" sz="2400" u="sng" dirty="0" smtClean="0"/>
              <a:t>zone 0</a:t>
            </a:r>
            <a:r>
              <a:rPr lang="fr-FR" sz="2400" dirty="0" smtClean="0"/>
              <a:t>, </a:t>
            </a:r>
            <a:r>
              <a:rPr lang="fr-FR" sz="2400" dirty="0" smtClean="0">
                <a:solidFill>
                  <a:srgbClr val="0070C0"/>
                </a:solidFill>
              </a:rPr>
              <a:t>l’habilitation n’est pas nécessaire</a:t>
            </a:r>
            <a:r>
              <a:rPr lang="fr-FR" sz="2400" dirty="0" smtClean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37124"/>
            <a:ext cx="239077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923928" y="6394067"/>
            <a:ext cx="1296144" cy="2154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SSE DE LIMITE</a:t>
            </a:r>
            <a:endParaRPr lang="fr-FR" sz="800" b="1" dirty="0"/>
          </a:p>
        </p:txBody>
      </p:sp>
    </p:spTree>
    <p:extLst>
      <p:ext uri="{BB962C8B-B14F-4D97-AF65-F5344CB8AC3E}">
        <p14:creationId xmlns:p14="http://schemas.microsoft.com/office/powerpoint/2010/main" val="86814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169" y="2060848"/>
            <a:ext cx="85689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B2-B2V</a:t>
            </a: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CHARGE DE TRAVAUX</a:t>
            </a:r>
          </a:p>
        </p:txBody>
      </p:sp>
    </p:spTree>
    <p:extLst>
      <p:ext uri="{BB962C8B-B14F-4D97-AF65-F5344CB8AC3E}">
        <p14:creationId xmlns:p14="http://schemas.microsoft.com/office/powerpoint/2010/main" val="121510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9512" y="260648"/>
            <a:ext cx="878497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CHARGE DE TRAVAUX (B2V)</a:t>
            </a:r>
          </a:p>
          <a:p>
            <a:pPr algn="ctr"/>
            <a:r>
              <a:rPr lang="fr-FR" sz="2000" dirty="0" smtClean="0"/>
              <a:t>(Personne qualifiée et désignée par son employeur)</a:t>
            </a:r>
          </a:p>
          <a:p>
            <a:endParaRPr lang="fr-FR" dirty="0" smtClean="0"/>
          </a:p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Arial Black"/>
              </a:rPr>
              <a:t>► </a:t>
            </a:r>
            <a:r>
              <a:rPr lang="fr-FR" sz="2400" b="1" dirty="0" smtClean="0">
                <a:solidFill>
                  <a:srgbClr val="FF0000"/>
                </a:solidFill>
              </a:rPr>
              <a:t>RESPONSABLE DE LA SECURITE COLLECTIVE SUR LE CHANTIER </a:t>
            </a:r>
            <a:r>
              <a:rPr lang="fr-FR" sz="2400" b="1" dirty="0" smtClean="0">
                <a:solidFill>
                  <a:srgbClr val="FF0000"/>
                </a:solidFill>
                <a:latin typeface="Arial Black"/>
              </a:rPr>
              <a:t>◄</a:t>
            </a:r>
            <a:endParaRPr lang="fr-FR" sz="2400" b="1" dirty="0" smtClean="0">
              <a:solidFill>
                <a:srgbClr val="FF0000"/>
              </a:solidFill>
            </a:endParaRPr>
          </a:p>
          <a:p>
            <a:endParaRPr lang="fr-FR" sz="2400" u="sng" dirty="0" smtClean="0"/>
          </a:p>
          <a:p>
            <a:r>
              <a:rPr lang="fr-FR" sz="2400" u="sng" dirty="0" smtClean="0"/>
              <a:t>Il doit</a:t>
            </a:r>
            <a:r>
              <a:rPr lang="fr-FR" sz="2400" dirty="0" smtClean="0"/>
              <a:t> :</a:t>
            </a:r>
          </a:p>
          <a:p>
            <a:endParaRPr lang="fr-FR" sz="2400" b="1" dirty="0" smtClean="0">
              <a:solidFill>
                <a:srgbClr val="FF0000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Assurer </a:t>
            </a:r>
            <a:r>
              <a:rPr lang="fr-FR" sz="2400" b="1" dirty="0">
                <a:solidFill>
                  <a:srgbClr val="FF0000"/>
                </a:solidFill>
              </a:rPr>
              <a:t>la sécurité du personnel placé sous son autorité.</a:t>
            </a:r>
          </a:p>
          <a:p>
            <a:r>
              <a:rPr lang="fr-FR" sz="2400" dirty="0" smtClean="0"/>
              <a:t>Assurer sa propre sécurité.</a:t>
            </a:r>
          </a:p>
          <a:p>
            <a:endParaRPr lang="fr-FR" sz="2000" dirty="0" smtClean="0"/>
          </a:p>
          <a:p>
            <a:r>
              <a:rPr lang="fr-FR" sz="2400" dirty="0" smtClean="0">
                <a:solidFill>
                  <a:srgbClr val="0070C0"/>
                </a:solidFill>
              </a:rPr>
              <a:t>Vérifier les habilitations de son personnel.</a:t>
            </a:r>
          </a:p>
          <a:p>
            <a:r>
              <a:rPr lang="fr-FR" sz="2400" dirty="0" smtClean="0"/>
              <a:t>Vérifier l’équipement de son personnel.</a:t>
            </a:r>
          </a:p>
          <a:p>
            <a:endParaRPr lang="fr-FR" sz="2000" dirty="0"/>
          </a:p>
          <a:p>
            <a:r>
              <a:rPr lang="fr-FR" sz="2400" dirty="0" smtClean="0">
                <a:solidFill>
                  <a:srgbClr val="0070C0"/>
                </a:solidFill>
              </a:rPr>
              <a:t>Mettre en place le balisage</a:t>
            </a:r>
            <a:r>
              <a:rPr lang="fr-FR" sz="2400" dirty="0" smtClean="0"/>
              <a:t> </a:t>
            </a:r>
          </a:p>
          <a:p>
            <a:r>
              <a:rPr lang="fr-FR" sz="2400" dirty="0" smtClean="0"/>
              <a:t>et les protections (obstacle, écran,…).</a:t>
            </a:r>
          </a:p>
          <a:p>
            <a:endParaRPr lang="fr-FR" sz="2400" dirty="0"/>
          </a:p>
          <a:p>
            <a:r>
              <a:rPr lang="fr-FR" sz="2400" dirty="0" smtClean="0">
                <a:solidFill>
                  <a:srgbClr val="0070C0"/>
                </a:solidFill>
              </a:rPr>
              <a:t>Organiser le travail.</a:t>
            </a:r>
            <a:endParaRPr lang="fr-FR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867" y="3430617"/>
            <a:ext cx="3256605" cy="295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98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66708" y="116632"/>
            <a:ext cx="8784976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DE TRAVAUX (B2V</a:t>
            </a:r>
            <a:r>
              <a:rPr lang="fr-FR" sz="2400" b="1" dirty="0" smtClean="0">
                <a:solidFill>
                  <a:srgbClr val="FF0000"/>
                </a:solidFill>
              </a:rPr>
              <a:t>)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b="1" u="sng" dirty="0" smtClean="0"/>
              <a:t>AVANT D’ENTREPRENDRE LE TRAVAIL, IL DOIT</a:t>
            </a:r>
            <a:r>
              <a:rPr lang="fr-FR" sz="2400" b="1" dirty="0" smtClean="0"/>
              <a:t>  :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Participer à l’analyse du risque électrique et informer les exécutants.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b="1" u="sng" dirty="0" smtClean="0">
                <a:solidFill>
                  <a:srgbClr val="FF0000"/>
                </a:solidFill>
              </a:rPr>
              <a:t>Avoir reçu (du chargé de consignation BC)</a:t>
            </a:r>
            <a:r>
              <a:rPr lang="fr-FR" sz="2400" b="1" dirty="0" smtClean="0">
                <a:solidFill>
                  <a:srgbClr val="FF0000"/>
                </a:solidFill>
              </a:rPr>
              <a:t> :</a:t>
            </a:r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- Soit l’attestation de consignation en une étape.</a:t>
            </a:r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- Soit l’attestation de première étape de consignation.</a:t>
            </a:r>
          </a:p>
          <a:p>
            <a:pPr algn="just"/>
            <a:r>
              <a:rPr lang="fr-FR" sz="2400" dirty="0" smtClean="0"/>
              <a:t>Lire et contresigner l’attestation de consignation.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Dans le cas d’une consignation en deux étapes, réaliser la deuxième étape de consignation.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Dans tous les cas, effectuer une </a:t>
            </a:r>
            <a:r>
              <a:rPr lang="fr-FR" sz="2400" dirty="0" smtClean="0">
                <a:solidFill>
                  <a:srgbClr val="0070C0"/>
                </a:solidFill>
              </a:rPr>
              <a:t>vérification d’absence de tension </a:t>
            </a:r>
            <a:r>
              <a:rPr lang="fr-FR" sz="2400" dirty="0" smtClean="0"/>
              <a:t>sur le lieu de travail (cas des travaux hors tension).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Donner </a:t>
            </a:r>
            <a:r>
              <a:rPr lang="fr-FR" sz="2400" dirty="0" smtClean="0">
                <a:solidFill>
                  <a:srgbClr val="0070C0"/>
                </a:solidFill>
              </a:rPr>
              <a:t>les ordres </a:t>
            </a:r>
            <a:r>
              <a:rPr lang="fr-FR" sz="2400" dirty="0" smtClean="0"/>
              <a:t>pour le commencement des travaux.</a:t>
            </a:r>
          </a:p>
        </p:txBody>
      </p:sp>
    </p:spTree>
    <p:extLst>
      <p:ext uri="{BB962C8B-B14F-4D97-AF65-F5344CB8AC3E}">
        <p14:creationId xmlns:p14="http://schemas.microsoft.com/office/powerpoint/2010/main" val="382086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55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9512" y="385933"/>
            <a:ext cx="878497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DE TRAVAUX (B2V</a:t>
            </a:r>
            <a:r>
              <a:rPr lang="fr-FR" sz="2400" b="1" dirty="0" smtClean="0">
                <a:solidFill>
                  <a:srgbClr val="FF0000"/>
                </a:solidFill>
              </a:rPr>
              <a:t>)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b="1" u="sng" dirty="0" smtClean="0"/>
              <a:t>PENDANT LES TRAVAUX, IL DOIT</a:t>
            </a:r>
            <a:r>
              <a:rPr lang="fr-FR" sz="2400" b="1" dirty="0" smtClean="0"/>
              <a:t>  :</a:t>
            </a:r>
          </a:p>
          <a:p>
            <a:pPr algn="just"/>
            <a:r>
              <a:rPr lang="fr-FR" sz="2400" b="1" dirty="0" smtClean="0"/>
              <a:t> </a:t>
            </a:r>
          </a:p>
          <a:p>
            <a:pPr algn="just"/>
            <a:r>
              <a:rPr lang="fr-FR" sz="2400" dirty="0" smtClean="0"/>
              <a:t>Veiller à la bonne exécution du travail.</a:t>
            </a:r>
          </a:p>
          <a:p>
            <a:pPr algn="just"/>
            <a:endParaRPr lang="fr-FR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400" b="1" u="sng" dirty="0" smtClean="0"/>
              <a:t>A LA FIN DES </a:t>
            </a:r>
            <a:r>
              <a:rPr lang="fr-FR" sz="2400" b="1" u="sng" dirty="0"/>
              <a:t>TRAVAUX, IL DOIT</a:t>
            </a:r>
            <a:r>
              <a:rPr lang="fr-FR" sz="2400" b="1" dirty="0"/>
              <a:t>  </a:t>
            </a:r>
            <a:r>
              <a:rPr lang="fr-FR" sz="2400" b="1" dirty="0" smtClean="0"/>
              <a:t>:</a:t>
            </a:r>
          </a:p>
          <a:p>
            <a:pPr algn="just"/>
            <a:endParaRPr lang="fr-FR" sz="2400" b="1" dirty="0" smtClean="0"/>
          </a:p>
          <a:p>
            <a:pPr algn="just"/>
            <a:r>
              <a:rPr lang="fr-FR" sz="2400" dirty="0" smtClean="0"/>
              <a:t>S’assurer de l’enlèvement de tous les outils.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Rassembler le personnel.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Interdire tout nouvel accès à la zone de travail.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>
                <a:solidFill>
                  <a:srgbClr val="0070C0"/>
                </a:solidFill>
              </a:rPr>
              <a:t>Procéder à l’enlèvement du balisage.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Remettre </a:t>
            </a:r>
            <a:r>
              <a:rPr lang="fr-FR" sz="2400" dirty="0" smtClean="0">
                <a:solidFill>
                  <a:srgbClr val="0070C0"/>
                </a:solidFill>
              </a:rPr>
              <a:t>l’avis de fin de travail </a:t>
            </a:r>
            <a:r>
              <a:rPr lang="fr-FR" sz="2400" dirty="0" smtClean="0"/>
              <a:t>au chargé de consignation BC.</a:t>
            </a:r>
          </a:p>
        </p:txBody>
      </p:sp>
    </p:spTree>
    <p:extLst>
      <p:ext uri="{BB962C8B-B14F-4D97-AF65-F5344CB8AC3E}">
        <p14:creationId xmlns:p14="http://schemas.microsoft.com/office/powerpoint/2010/main" val="28941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169" y="1027668"/>
            <a:ext cx="85689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BC</a:t>
            </a: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CHARGE DE CONSIGNATION</a:t>
            </a:r>
          </a:p>
        </p:txBody>
      </p:sp>
      <p:pic>
        <p:nvPicPr>
          <p:cNvPr id="3074" name="Picture 2" descr="http://t0.gstatic.com/images?q=tbn:ANd9GcR6h5M-7FYB5pauZ1DoHtDdSuCpmwvYgVU1WJex7pno0njBXvm7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589" y="3548322"/>
            <a:ext cx="1008112" cy="195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44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57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70612" y="169070"/>
            <a:ext cx="87849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DE </a:t>
            </a:r>
            <a:r>
              <a:rPr lang="fr-FR" sz="2400" b="1" dirty="0" smtClean="0">
                <a:solidFill>
                  <a:srgbClr val="FF0000"/>
                </a:solidFill>
              </a:rPr>
              <a:t>CONSIGNATION </a:t>
            </a:r>
            <a:r>
              <a:rPr lang="fr-FR" sz="2400" b="1" dirty="0">
                <a:solidFill>
                  <a:srgbClr val="FF0000"/>
                </a:solidFill>
              </a:rPr>
              <a:t>(</a:t>
            </a:r>
            <a:r>
              <a:rPr lang="fr-FR" sz="2400" b="1" dirty="0" smtClean="0">
                <a:solidFill>
                  <a:srgbClr val="FF0000"/>
                </a:solidFill>
              </a:rPr>
              <a:t>BC)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000" dirty="0"/>
              <a:t>(Personne qualifiée et désignée par son employeur</a:t>
            </a:r>
            <a:r>
              <a:rPr lang="fr-FR" sz="2000" dirty="0" smtClean="0"/>
              <a:t>)</a:t>
            </a:r>
          </a:p>
          <a:p>
            <a:pPr algn="ctr"/>
            <a:endParaRPr lang="fr-FR" sz="1100" dirty="0" smtClean="0"/>
          </a:p>
          <a:p>
            <a:pPr algn="ctr"/>
            <a:r>
              <a:rPr lang="fr-FR" b="1" dirty="0" smtClean="0"/>
              <a:t>- Chargé d’effectuer ou de faire effectuer les opérations de la consignation électrique -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70612" y="1634480"/>
            <a:ext cx="878497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LES OPERATIONS DE LA CONSIGNATION D’ORDRE ELECTRIQUE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70612" y="2348880"/>
            <a:ext cx="87849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/>
              <a:t>&gt; Pré-identification.</a:t>
            </a:r>
          </a:p>
          <a:p>
            <a:endParaRPr lang="fr-FR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u="sng" dirty="0" smtClean="0">
                <a:solidFill>
                  <a:srgbClr val="FF0000"/>
                </a:solidFill>
              </a:rPr>
              <a:t>Opération 1</a:t>
            </a:r>
            <a:r>
              <a:rPr lang="fr-FR" sz="2000" b="1" dirty="0" smtClean="0">
                <a:solidFill>
                  <a:srgbClr val="FF0000"/>
                </a:solidFill>
              </a:rPr>
              <a:t> : Séparation.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u="sng" dirty="0" smtClean="0">
                <a:solidFill>
                  <a:srgbClr val="FF0000"/>
                </a:solidFill>
              </a:rPr>
              <a:t>Opération 2</a:t>
            </a:r>
            <a:r>
              <a:rPr lang="fr-FR" sz="2000" b="1" dirty="0" smtClean="0">
                <a:solidFill>
                  <a:srgbClr val="FF0000"/>
                </a:solidFill>
              </a:rPr>
              <a:t> : Condamnation.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u="sng" dirty="0" smtClean="0">
                <a:solidFill>
                  <a:srgbClr val="FF0000"/>
                </a:solidFill>
              </a:rPr>
              <a:t>Opération 3</a:t>
            </a:r>
            <a:r>
              <a:rPr lang="fr-FR" sz="2000" b="1" dirty="0" smtClean="0">
                <a:solidFill>
                  <a:srgbClr val="FF0000"/>
                </a:solidFill>
              </a:rPr>
              <a:t> : Identification.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u="sng" dirty="0" smtClean="0">
                <a:solidFill>
                  <a:srgbClr val="FF0000"/>
                </a:solidFill>
              </a:rPr>
              <a:t>Opération 4</a:t>
            </a:r>
            <a:r>
              <a:rPr lang="fr-FR" sz="2000" b="1" dirty="0" smtClean="0">
                <a:solidFill>
                  <a:srgbClr val="FF0000"/>
                </a:solidFill>
              </a:rPr>
              <a:t> : VAT (vérification d’absence de tension).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b="1" u="sng" dirty="0" smtClean="0">
                <a:solidFill>
                  <a:srgbClr val="FF0000"/>
                </a:solidFill>
              </a:rPr>
              <a:t>Opération 5</a:t>
            </a:r>
            <a:r>
              <a:rPr lang="fr-FR" sz="2000" b="1" dirty="0" smtClean="0">
                <a:solidFill>
                  <a:srgbClr val="FF0000"/>
                </a:solidFill>
              </a:rPr>
              <a:t> : Mise à la terre et en court-circuit.</a:t>
            </a:r>
          </a:p>
          <a:p>
            <a:endParaRPr lang="fr-FR" sz="2000" b="1" dirty="0"/>
          </a:p>
          <a:p>
            <a:r>
              <a:rPr lang="fr-FR" sz="2000" b="1" i="1" dirty="0" smtClean="0"/>
              <a:t>&gt; Rédaction de l’attestation de consignation.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11086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58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9512" y="188640"/>
            <a:ext cx="87849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LA PRE-IDENTIFICATION</a:t>
            </a:r>
          </a:p>
          <a:p>
            <a:pPr algn="ctr"/>
            <a:endParaRPr lang="fr-FR" sz="2400" b="1" dirty="0"/>
          </a:p>
          <a:p>
            <a:r>
              <a:rPr lang="fr-FR" sz="2400" b="1" u="sng" dirty="0" smtClean="0"/>
              <a:t>BUT</a:t>
            </a:r>
            <a:r>
              <a:rPr lang="fr-FR" sz="2400" b="1" dirty="0" smtClean="0"/>
              <a:t> : </a:t>
            </a:r>
          </a:p>
          <a:p>
            <a:endParaRPr lang="fr-FR" sz="2400" b="1" dirty="0" smtClean="0"/>
          </a:p>
          <a:p>
            <a:r>
              <a:rPr lang="fr-FR" sz="2400" dirty="0" smtClean="0">
                <a:solidFill>
                  <a:srgbClr val="0070C0"/>
                </a:solidFill>
              </a:rPr>
              <a:t>S’assurer que les travaux seront bien effectués sur l’ouvrage ou l’installation à consigner.</a:t>
            </a:r>
          </a:p>
          <a:p>
            <a:endParaRPr lang="fr-FR" sz="2400" dirty="0"/>
          </a:p>
          <a:p>
            <a:r>
              <a:rPr lang="fr-FR" sz="2400" b="1" u="sng" dirty="0" smtClean="0"/>
              <a:t>BASEE SUR</a:t>
            </a:r>
            <a:r>
              <a:rPr lang="fr-FR" sz="2400" b="1" dirty="0" smtClean="0"/>
              <a:t> :</a:t>
            </a:r>
          </a:p>
          <a:p>
            <a:endParaRPr lang="fr-FR" sz="2400" b="1" dirty="0"/>
          </a:p>
          <a:p>
            <a:r>
              <a:rPr lang="fr-FR" sz="2400" dirty="0" smtClean="0"/>
              <a:t>La connaissance de la situation géographique du chantier.</a:t>
            </a:r>
          </a:p>
          <a:p>
            <a:endParaRPr lang="fr-FR" sz="2400" dirty="0"/>
          </a:p>
          <a:p>
            <a:r>
              <a:rPr lang="fr-FR" sz="2400" dirty="0" smtClean="0"/>
              <a:t>La consultation des dossiers, schémas, …</a:t>
            </a:r>
          </a:p>
          <a:p>
            <a:endParaRPr lang="fr-FR" sz="2400" dirty="0"/>
          </a:p>
          <a:p>
            <a:r>
              <a:rPr lang="fr-FR" sz="2400" dirty="0" smtClean="0"/>
              <a:t>Les caractéristiques et la connaissance des installations, …</a:t>
            </a:r>
          </a:p>
          <a:p>
            <a:endParaRPr lang="fr-FR" sz="2400" dirty="0"/>
          </a:p>
          <a:p>
            <a:r>
              <a:rPr lang="fr-FR" sz="2400" dirty="0" smtClean="0"/>
              <a:t>Le repérage sur place.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092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5225" cy="1143000"/>
          </a:xfrm>
        </p:spPr>
        <p:txBody>
          <a:bodyPr>
            <a:normAutofit/>
          </a:bodyPr>
          <a:lstStyle/>
          <a:p>
            <a:pPr marL="376238"/>
            <a:r>
              <a:rPr lang="fr-FR" sz="2400" b="1" u="sng" dirty="0" smtClean="0">
                <a:solidFill>
                  <a:srgbClr val="000066"/>
                </a:solidFill>
                <a:latin typeface="+mn-lt"/>
              </a:rPr>
              <a:t>OPERATION 1</a:t>
            </a: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 : </a:t>
            </a:r>
            <a:br>
              <a:rPr lang="fr-FR" sz="2400" b="1" dirty="0" smtClean="0">
                <a:solidFill>
                  <a:srgbClr val="000066"/>
                </a:solidFill>
                <a:latin typeface="+mn-lt"/>
              </a:rPr>
            </a:b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Séparation électrique de l’installation des sources de tension 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228600" y="1524000"/>
            <a:ext cx="71024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fr-FR" sz="2400" u="sng" dirty="0">
                <a:solidFill>
                  <a:srgbClr val="333399"/>
                </a:solidFill>
              </a:rPr>
              <a:t>Les organes de séparation</a:t>
            </a:r>
            <a:r>
              <a:rPr lang="fr-FR" sz="2400" dirty="0">
                <a:solidFill>
                  <a:srgbClr val="333399"/>
                </a:solidFill>
              </a:rPr>
              <a:t> :	</a:t>
            </a:r>
            <a:endParaRPr lang="fr-FR" sz="2400" dirty="0" smtClean="0">
              <a:solidFill>
                <a:srgbClr val="333399"/>
              </a:solidFill>
            </a:endParaRPr>
          </a:p>
          <a:p>
            <a:pPr algn="l"/>
            <a:r>
              <a:rPr lang="fr-FR" sz="2400" dirty="0">
                <a:solidFill>
                  <a:srgbClr val="333399"/>
                </a:solidFill>
              </a:rPr>
              <a:t>			</a:t>
            </a:r>
          </a:p>
          <a:p>
            <a:pPr algn="l">
              <a:buFontTx/>
              <a:buChar char="•"/>
            </a:pPr>
            <a:r>
              <a:rPr lang="fr-FR" sz="2400" dirty="0">
                <a:solidFill>
                  <a:srgbClr val="333399"/>
                </a:solidFill>
              </a:rPr>
              <a:t> sectionneurs,					</a:t>
            </a:r>
          </a:p>
          <a:p>
            <a:pPr algn="l">
              <a:buFontTx/>
              <a:buChar char="•"/>
            </a:pPr>
            <a:r>
              <a:rPr lang="fr-FR" sz="2400" dirty="0">
                <a:solidFill>
                  <a:srgbClr val="333399"/>
                </a:solidFill>
              </a:rPr>
              <a:t> prises de courant,					</a:t>
            </a:r>
          </a:p>
          <a:p>
            <a:pPr algn="l">
              <a:buFontTx/>
              <a:buChar char="•"/>
            </a:pPr>
            <a:r>
              <a:rPr lang="fr-FR" sz="2400" dirty="0">
                <a:solidFill>
                  <a:srgbClr val="333399"/>
                </a:solidFill>
              </a:rPr>
              <a:t> retrait de fusibles,					</a:t>
            </a:r>
          </a:p>
          <a:p>
            <a:pPr algn="l">
              <a:buFontTx/>
              <a:buChar char="•"/>
            </a:pPr>
            <a:r>
              <a:rPr lang="fr-FR" sz="2400" dirty="0">
                <a:solidFill>
                  <a:srgbClr val="333399"/>
                </a:solidFill>
              </a:rPr>
              <a:t> appareils </a:t>
            </a:r>
            <a:r>
              <a:rPr lang="fr-FR" sz="2400" dirty="0" err="1" smtClean="0">
                <a:solidFill>
                  <a:srgbClr val="333399"/>
                </a:solidFill>
              </a:rPr>
              <a:t>débrochables</a:t>
            </a:r>
            <a:r>
              <a:rPr lang="fr-FR" sz="2400" dirty="0">
                <a:solidFill>
                  <a:srgbClr val="333399"/>
                </a:solidFill>
              </a:rPr>
              <a:t>,				</a:t>
            </a:r>
          </a:p>
          <a:p>
            <a:pPr algn="l">
              <a:buFontTx/>
              <a:buChar char="•"/>
            </a:pPr>
            <a:r>
              <a:rPr lang="fr-FR" sz="2400" dirty="0">
                <a:solidFill>
                  <a:srgbClr val="333399"/>
                </a:solidFill>
              </a:rPr>
              <a:t> appareils de </a:t>
            </a:r>
            <a:r>
              <a:rPr lang="fr-FR" sz="2400" dirty="0" smtClean="0">
                <a:solidFill>
                  <a:srgbClr val="333399"/>
                </a:solidFill>
              </a:rPr>
              <a:t>commande </a:t>
            </a:r>
          </a:p>
          <a:p>
            <a:pPr algn="l"/>
            <a:r>
              <a:rPr lang="fr-FR" sz="2400" dirty="0" smtClean="0">
                <a:solidFill>
                  <a:srgbClr val="333399"/>
                </a:solidFill>
              </a:rPr>
              <a:t>de </a:t>
            </a:r>
            <a:r>
              <a:rPr lang="fr-FR" sz="2400" dirty="0">
                <a:solidFill>
                  <a:srgbClr val="333399"/>
                </a:solidFill>
              </a:rPr>
              <a:t>protection</a:t>
            </a:r>
            <a:r>
              <a:rPr lang="fr-FR" sz="2400" dirty="0" smtClean="0">
                <a:solidFill>
                  <a:srgbClr val="333399"/>
                </a:solidFill>
              </a:rPr>
              <a:t>,</a:t>
            </a:r>
          </a:p>
          <a:p>
            <a:pPr algn="l"/>
            <a:r>
              <a:rPr lang="fr-FR" sz="2400" dirty="0" smtClean="0">
                <a:solidFill>
                  <a:srgbClr val="333399"/>
                </a:solidFill>
              </a:rPr>
              <a:t>…</a:t>
            </a:r>
            <a:endParaRPr lang="fr-FR" sz="2400" dirty="0">
              <a:solidFill>
                <a:srgbClr val="333399"/>
              </a:solidFill>
            </a:endParaRPr>
          </a:p>
          <a:p>
            <a:pPr lvl="1" algn="l"/>
            <a:r>
              <a:rPr lang="fr-FR" sz="2400" dirty="0">
                <a:solidFill>
                  <a:srgbClr val="333399"/>
                </a:solidFill>
              </a:rPr>
              <a:t> </a:t>
            </a:r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8006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29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13787" cy="1143000"/>
          </a:xfrm>
        </p:spPr>
        <p:txBody>
          <a:bodyPr>
            <a:normAutofit/>
          </a:bodyPr>
          <a:lstStyle/>
          <a:p>
            <a:pPr marL="376238"/>
            <a:r>
              <a:rPr lang="fr-FR" sz="2400" b="1" u="sng" dirty="0" smtClean="0">
                <a:solidFill>
                  <a:srgbClr val="000066"/>
                </a:solidFill>
                <a:latin typeface="+mn-lt"/>
              </a:rPr>
              <a:t>OPERATION 2</a:t>
            </a: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 :</a:t>
            </a:r>
            <a:br>
              <a:rPr lang="fr-FR" sz="2400" b="1" dirty="0" smtClean="0">
                <a:solidFill>
                  <a:srgbClr val="000066"/>
                </a:solidFill>
                <a:latin typeface="+mn-lt"/>
              </a:rPr>
            </a:b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Condamnation</a:t>
            </a:r>
            <a:r>
              <a:rPr lang="fr-FR" sz="2400" b="1" dirty="0">
                <a:solidFill>
                  <a:srgbClr val="000066"/>
                </a:solidFill>
                <a:latin typeface="+mn-lt"/>
              </a:rPr>
              <a:t> </a:t>
            </a: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en position d’ouverture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304800" y="2984611"/>
            <a:ext cx="3810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 typeface="Wingdings" pitchFamily="2" charset="2"/>
              <a:buChar char="ü"/>
            </a:pPr>
            <a:r>
              <a:rPr lang="fr-FR" sz="2400" dirty="0" smtClean="0">
                <a:solidFill>
                  <a:srgbClr val="333399"/>
                </a:solidFill>
              </a:rPr>
              <a:t> Immobilisation </a:t>
            </a:r>
            <a:r>
              <a:rPr lang="fr-FR" sz="2400" dirty="0">
                <a:solidFill>
                  <a:srgbClr val="333399"/>
                </a:solidFill>
              </a:rPr>
              <a:t>de </a:t>
            </a:r>
            <a:r>
              <a:rPr lang="fr-FR" sz="2400" dirty="0" smtClean="0">
                <a:solidFill>
                  <a:srgbClr val="333399"/>
                </a:solidFill>
              </a:rPr>
              <a:t>l'organe (cadenas ou serrure). </a:t>
            </a:r>
            <a:endParaRPr lang="fr-FR" sz="2400" dirty="0">
              <a:solidFill>
                <a:srgbClr val="333399"/>
              </a:solidFill>
            </a:endParaRPr>
          </a:p>
          <a:p>
            <a:pPr algn="l">
              <a:spcBef>
                <a:spcPct val="50000"/>
              </a:spcBef>
              <a:buFont typeface="Wingdings" pitchFamily="2" charset="2"/>
              <a:buChar char="ü"/>
            </a:pPr>
            <a:r>
              <a:rPr lang="fr-FR" sz="2400" dirty="0" smtClean="0">
                <a:solidFill>
                  <a:srgbClr val="333399"/>
                </a:solidFill>
              </a:rPr>
              <a:t> Signalisation </a:t>
            </a:r>
            <a:r>
              <a:rPr lang="fr-FR" sz="2400" dirty="0">
                <a:solidFill>
                  <a:srgbClr val="333399"/>
                </a:solidFill>
              </a:rPr>
              <a:t>et </a:t>
            </a:r>
            <a:r>
              <a:rPr lang="fr-FR" sz="2400" dirty="0" smtClean="0">
                <a:solidFill>
                  <a:srgbClr val="333399"/>
                </a:solidFill>
              </a:rPr>
              <a:t>avertissement.</a:t>
            </a:r>
            <a:endParaRPr lang="fr-FR" sz="2400" dirty="0">
              <a:solidFill>
                <a:srgbClr val="333399"/>
              </a:solidFill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03212" y="1860032"/>
            <a:ext cx="38115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fr-FR" sz="2400" u="sng" dirty="0">
                <a:solidFill>
                  <a:srgbClr val="333399"/>
                </a:solidFill>
                <a:latin typeface="+mn-lt"/>
              </a:rPr>
              <a:t>En position d’ouverture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 :</a:t>
            </a:r>
          </a:p>
        </p:txBody>
      </p:sp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47800"/>
            <a:ext cx="487680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862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713787" cy="1143000"/>
          </a:xfrm>
        </p:spPr>
        <p:txBody>
          <a:bodyPr>
            <a:noAutofit/>
          </a:bodyPr>
          <a:lstStyle/>
          <a:p>
            <a:pPr marL="376238"/>
            <a:r>
              <a:rPr lang="fr-FR" sz="2400" b="1" u="sng" dirty="0">
                <a:solidFill>
                  <a:srgbClr val="000066"/>
                </a:solidFill>
                <a:latin typeface="+mn-lt"/>
              </a:rPr>
              <a:t>OPERATION </a:t>
            </a:r>
            <a:r>
              <a:rPr lang="fr-FR" sz="2400" b="1" u="sng" dirty="0" smtClean="0">
                <a:solidFill>
                  <a:srgbClr val="000066"/>
                </a:solidFill>
                <a:latin typeface="+mn-lt"/>
              </a:rPr>
              <a:t>3</a:t>
            </a: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fr-FR" sz="2400" b="1" dirty="0">
                <a:solidFill>
                  <a:srgbClr val="000066"/>
                </a:solidFill>
                <a:latin typeface="+mn-lt"/>
              </a:rPr>
              <a:t>:</a:t>
            </a:r>
            <a:br>
              <a:rPr lang="fr-FR" sz="2400" b="1" dirty="0">
                <a:solidFill>
                  <a:srgbClr val="000066"/>
                </a:solidFill>
                <a:latin typeface="+mn-lt"/>
              </a:rPr>
            </a:b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Identification de la partie de l’installation concernée</a:t>
            </a:r>
            <a:endParaRPr lang="fr-FR" sz="2400" b="0" dirty="0" smtClean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107950" y="1676400"/>
            <a:ext cx="410368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fr-FR" sz="2400" u="sng" dirty="0" smtClean="0">
                <a:solidFill>
                  <a:srgbClr val="333399"/>
                </a:solidFill>
                <a:latin typeface="+mn-lt"/>
              </a:rPr>
              <a:t>Différentes méthodes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 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:</a:t>
            </a:r>
          </a:p>
          <a:p>
            <a:pPr algn="l" eaLnBrk="1" hangingPunct="1"/>
            <a:endParaRPr lang="fr-FR" sz="2400" dirty="0">
              <a:solidFill>
                <a:srgbClr val="333399"/>
              </a:solidFill>
              <a:latin typeface="+mn-lt"/>
            </a:endParaRPr>
          </a:p>
          <a:p>
            <a:pPr algn="l" eaLnBrk="1" hangingPunct="1">
              <a:buFontTx/>
              <a:buChar char="-"/>
            </a:pPr>
            <a:r>
              <a:rPr lang="fr-FR" sz="2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Consultation de 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schémas.</a:t>
            </a:r>
          </a:p>
          <a:p>
            <a:pPr algn="l" eaLnBrk="1" hangingPunct="1">
              <a:buFontTx/>
              <a:buChar char="-"/>
            </a:pP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 Lecture 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des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pancartes, des étiquettes, des numéros de supports.</a:t>
            </a:r>
            <a:endParaRPr lang="fr-FR" sz="2400" dirty="0">
              <a:solidFill>
                <a:srgbClr val="333399"/>
              </a:solidFill>
              <a:latin typeface="+mn-lt"/>
            </a:endParaRPr>
          </a:p>
          <a:p>
            <a:pPr algn="l" eaLnBrk="1" hangingPunct="1">
              <a:buFontTx/>
              <a:buChar char="-"/>
            </a:pPr>
            <a:r>
              <a:rPr lang="fr-FR" sz="2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L’identification visuelle sur place.</a:t>
            </a:r>
          </a:p>
          <a:p>
            <a:pPr algn="l" eaLnBrk="1" hangingPunct="1">
              <a:buFontTx/>
              <a:buChar char="-"/>
            </a:pP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 …</a:t>
            </a:r>
            <a:endParaRPr lang="fr-FR" sz="2400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724400" cy="448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051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115888"/>
            <a:ext cx="8550275" cy="1027112"/>
          </a:xfrm>
        </p:spPr>
        <p:txBody>
          <a:bodyPr>
            <a:noAutofit/>
          </a:bodyPr>
          <a:lstStyle/>
          <a:p>
            <a:pPr marL="376238"/>
            <a:r>
              <a:rPr lang="fr-FR" sz="2400" b="1" u="sng" dirty="0">
                <a:solidFill>
                  <a:srgbClr val="000066"/>
                </a:solidFill>
                <a:latin typeface="+mn-lt"/>
              </a:rPr>
              <a:t>OPERATION </a:t>
            </a:r>
            <a:r>
              <a:rPr lang="fr-FR" sz="2400" b="1" u="sng" dirty="0" smtClean="0">
                <a:solidFill>
                  <a:srgbClr val="000066"/>
                </a:solidFill>
                <a:latin typeface="+mn-lt"/>
              </a:rPr>
              <a:t>4</a:t>
            </a: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fr-FR" sz="2400" b="1" dirty="0">
                <a:solidFill>
                  <a:srgbClr val="000066"/>
                </a:solidFill>
                <a:latin typeface="+mn-lt"/>
              </a:rPr>
              <a:t>:</a:t>
            </a:r>
            <a:br>
              <a:rPr lang="fr-FR" sz="2400" b="1" dirty="0">
                <a:solidFill>
                  <a:srgbClr val="000066"/>
                </a:solidFill>
                <a:latin typeface="+mn-lt"/>
              </a:rPr>
            </a:br>
            <a:r>
              <a:rPr lang="fr-FR" sz="2400" b="1" dirty="0" smtClean="0">
                <a:solidFill>
                  <a:srgbClr val="000066"/>
                </a:solidFill>
                <a:latin typeface="+mn-lt"/>
              </a:rPr>
              <a:t>Vérification d’absence de tension (VAT)</a:t>
            </a:r>
            <a:endParaRPr lang="fr-FR" sz="2400" b="0" dirty="0" smtClean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179388" y="1057275"/>
            <a:ext cx="460851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fr-FR" sz="2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Elle doit être effectuée sur chacun des conducteurs actifs, </a:t>
            </a:r>
            <a:r>
              <a:rPr lang="fr-FR" sz="2400" dirty="0" smtClean="0">
                <a:solidFill>
                  <a:srgbClr val="FF0000"/>
                </a:solidFill>
                <a:latin typeface="+mn-lt"/>
              </a:rPr>
              <a:t>y compris </a:t>
            </a:r>
          </a:p>
          <a:p>
            <a:pPr eaLnBrk="1" hangingPunct="1"/>
            <a:r>
              <a:rPr lang="fr-FR" sz="2400" dirty="0" smtClean="0">
                <a:solidFill>
                  <a:srgbClr val="FF0000"/>
                </a:solidFill>
                <a:latin typeface="+mn-lt"/>
              </a:rPr>
              <a:t>le neutre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.</a:t>
            </a:r>
          </a:p>
          <a:p>
            <a:pPr eaLnBrk="1" hangingPunct="1"/>
            <a:endParaRPr lang="fr-FR" sz="2400" dirty="0" smtClean="0">
              <a:solidFill>
                <a:srgbClr val="333399"/>
              </a:solidFill>
              <a:latin typeface="+mn-lt"/>
            </a:endParaRPr>
          </a:p>
          <a:p>
            <a:pPr eaLnBrk="1" hangingPunct="1">
              <a:buFontTx/>
              <a:buChar char="-"/>
            </a:pPr>
            <a:r>
              <a:rPr lang="fr-FR" sz="2400" dirty="0">
                <a:solidFill>
                  <a:srgbClr val="333399"/>
                </a:solidFill>
                <a:latin typeface="+mn-lt"/>
              </a:rPr>
              <a:t>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Elle 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se fait près du lieu</a:t>
            </a:r>
          </a:p>
          <a:p>
            <a:pPr eaLnBrk="1" hangingPunct="1"/>
            <a:r>
              <a:rPr lang="fr-FR" sz="2400" dirty="0">
                <a:solidFill>
                  <a:srgbClr val="333399"/>
                </a:solidFill>
                <a:latin typeface="+mn-lt"/>
              </a:rPr>
              <a:t>de travail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.</a:t>
            </a:r>
          </a:p>
          <a:p>
            <a:pPr eaLnBrk="1" hangingPunct="1"/>
            <a:endParaRPr lang="fr-FR" sz="2400" dirty="0" smtClean="0">
              <a:solidFill>
                <a:srgbClr val="333399"/>
              </a:solidFill>
              <a:latin typeface="+mn-lt"/>
            </a:endParaRPr>
          </a:p>
          <a:p>
            <a:pPr eaLnBrk="1" hangingPunct="1"/>
            <a:r>
              <a:rPr lang="fr-FR" sz="2400" dirty="0" smtClean="0">
                <a:solidFill>
                  <a:srgbClr val="FF0000"/>
                </a:solidFill>
                <a:latin typeface="+mn-lt"/>
              </a:rPr>
              <a:t>- En BT, la vérification doit être effectuée entre chaque </a:t>
            </a:r>
          </a:p>
          <a:p>
            <a:pPr eaLnBrk="1" hangingPunct="1"/>
            <a:r>
              <a:rPr lang="fr-FR" sz="2400" dirty="0" smtClean="0">
                <a:solidFill>
                  <a:srgbClr val="FF0000"/>
                </a:solidFill>
                <a:latin typeface="+mn-lt"/>
              </a:rPr>
              <a:t>conducteur actif et la terre.</a:t>
            </a:r>
          </a:p>
          <a:p>
            <a:pPr eaLnBrk="1" hangingPunct="1"/>
            <a:endParaRPr lang="fr-FR" sz="2400" dirty="0">
              <a:solidFill>
                <a:srgbClr val="333399"/>
              </a:solidFill>
              <a:latin typeface="+mn-lt"/>
            </a:endParaRPr>
          </a:p>
          <a:p>
            <a:pPr eaLnBrk="1" hangingPunct="1">
              <a:buFontTx/>
              <a:buChar char="-"/>
            </a:pPr>
            <a:r>
              <a:rPr lang="fr-FR" sz="2400" dirty="0">
                <a:solidFill>
                  <a:srgbClr val="333399"/>
                </a:solidFill>
                <a:latin typeface="+mn-lt"/>
              </a:rPr>
              <a:t> Il faut vérifier </a:t>
            </a:r>
            <a:r>
              <a:rPr lang="fr-FR" sz="2400" dirty="0" smtClean="0">
                <a:solidFill>
                  <a:srgbClr val="333399"/>
                </a:solidFill>
                <a:latin typeface="+mn-lt"/>
              </a:rPr>
              <a:t>l’état de </a:t>
            </a:r>
            <a:r>
              <a:rPr lang="fr-FR" sz="2400" dirty="0">
                <a:solidFill>
                  <a:srgbClr val="333399"/>
                </a:solidFill>
                <a:latin typeface="+mn-lt"/>
              </a:rPr>
              <a:t>l’appareil</a:t>
            </a:r>
          </a:p>
          <a:p>
            <a:pPr eaLnBrk="1" hangingPunct="1"/>
            <a:r>
              <a:rPr lang="fr-FR" sz="2400" dirty="0">
                <a:solidFill>
                  <a:srgbClr val="333399"/>
                </a:solidFill>
                <a:latin typeface="+mn-lt"/>
              </a:rPr>
              <a:t>avant et après la mesure.</a:t>
            </a:r>
          </a:p>
          <a:p>
            <a:pPr eaLnBrk="1" hangingPunct="1"/>
            <a:endParaRPr lang="fr-FR" sz="2400" dirty="0">
              <a:solidFill>
                <a:srgbClr val="333399"/>
              </a:solidFill>
              <a:latin typeface="+mn-lt"/>
            </a:endParaRPr>
          </a:p>
          <a:p>
            <a:pPr eaLnBrk="1" hangingPunct="1"/>
            <a:r>
              <a:rPr lang="fr-FR" sz="2400" i="1" dirty="0" smtClean="0">
                <a:solidFill>
                  <a:srgbClr val="333399"/>
                </a:solidFill>
                <a:latin typeface="+mn-lt"/>
              </a:rPr>
              <a:t>(</a:t>
            </a:r>
            <a:r>
              <a:rPr lang="fr-FR" sz="2000" i="1" dirty="0" smtClean="0">
                <a:solidFill>
                  <a:srgbClr val="333399"/>
                </a:solidFill>
                <a:latin typeface="+mn-lt"/>
              </a:rPr>
              <a:t>détecteurs basse tension NF EN 61243-3)</a:t>
            </a:r>
            <a:endParaRPr lang="fr-FR" sz="2000" i="1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76400"/>
            <a:ext cx="45339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515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63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51520" y="260648"/>
            <a:ext cx="8568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000066"/>
                </a:solidFill>
              </a:rPr>
              <a:t>OPERATION </a:t>
            </a:r>
            <a:r>
              <a:rPr lang="fr-FR" sz="2400" b="1" u="sng" dirty="0" smtClean="0">
                <a:solidFill>
                  <a:srgbClr val="000066"/>
                </a:solidFill>
              </a:rPr>
              <a:t>5</a:t>
            </a:r>
            <a:r>
              <a:rPr lang="fr-FR" sz="2400" b="1" dirty="0" smtClean="0">
                <a:solidFill>
                  <a:srgbClr val="000066"/>
                </a:solidFill>
              </a:rPr>
              <a:t> </a:t>
            </a:r>
            <a:r>
              <a:rPr lang="fr-FR" sz="2400" b="1" dirty="0">
                <a:solidFill>
                  <a:srgbClr val="000066"/>
                </a:solidFill>
              </a:rPr>
              <a:t>:</a:t>
            </a:r>
            <a:br>
              <a:rPr lang="fr-FR" sz="2400" b="1" dirty="0">
                <a:solidFill>
                  <a:srgbClr val="000066"/>
                </a:solidFill>
              </a:rPr>
            </a:br>
            <a:r>
              <a:rPr lang="fr-FR" sz="2400" b="1" dirty="0" smtClean="0">
                <a:solidFill>
                  <a:srgbClr val="000066"/>
                </a:solidFill>
              </a:rPr>
              <a:t>Mise à la terre et en court-circuit (MALT/CC)</a:t>
            </a:r>
          </a:p>
          <a:p>
            <a:pPr algn="ctr"/>
            <a:endParaRPr lang="fr-FR" sz="2400" b="1" dirty="0" smtClean="0">
              <a:solidFill>
                <a:srgbClr val="000066"/>
              </a:solidFill>
            </a:endParaRPr>
          </a:p>
          <a:p>
            <a:pPr algn="just"/>
            <a:r>
              <a:rPr lang="fr-FR" sz="2400" dirty="0" smtClean="0">
                <a:solidFill>
                  <a:srgbClr val="000066"/>
                </a:solidFill>
              </a:rPr>
              <a:t>Permet de se prémunir contre les </a:t>
            </a:r>
            <a:r>
              <a:rPr lang="fr-FR" sz="2400" dirty="0" smtClean="0">
                <a:solidFill>
                  <a:srgbClr val="FF0000"/>
                </a:solidFill>
              </a:rPr>
              <a:t>réalimentations éventuelles</a:t>
            </a:r>
            <a:r>
              <a:rPr lang="fr-FR" sz="2400" dirty="0" smtClean="0">
                <a:solidFill>
                  <a:srgbClr val="000066"/>
                </a:solidFill>
              </a:rPr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de tension </a:t>
            </a:r>
            <a:r>
              <a:rPr lang="fr-FR" sz="2400" dirty="0" smtClean="0">
                <a:solidFill>
                  <a:srgbClr val="000066"/>
                </a:solidFill>
              </a:rPr>
              <a:t>par l’amont ou l’aval ou par des sources autonomes.</a:t>
            </a:r>
          </a:p>
          <a:p>
            <a:pPr algn="just"/>
            <a:endParaRPr lang="fr-FR" sz="2400" dirty="0">
              <a:solidFill>
                <a:srgbClr val="000066"/>
              </a:solidFill>
            </a:endParaRPr>
          </a:p>
          <a:p>
            <a:pPr algn="just"/>
            <a:r>
              <a:rPr lang="fr-FR" sz="2400" dirty="0" smtClean="0">
                <a:solidFill>
                  <a:srgbClr val="000066"/>
                </a:solidFill>
              </a:rPr>
              <a:t>Participe à la protection contre les effets de </a:t>
            </a:r>
            <a:r>
              <a:rPr lang="fr-FR" sz="2400" dirty="0" smtClean="0">
                <a:solidFill>
                  <a:srgbClr val="FF0000"/>
                </a:solidFill>
              </a:rPr>
              <a:t>l’induction magnétique </a:t>
            </a:r>
            <a:r>
              <a:rPr lang="fr-FR" sz="2400" dirty="0" smtClean="0">
                <a:solidFill>
                  <a:srgbClr val="000066"/>
                </a:solidFill>
              </a:rPr>
              <a:t>et du </a:t>
            </a:r>
            <a:r>
              <a:rPr lang="fr-FR" sz="2400" dirty="0" smtClean="0">
                <a:solidFill>
                  <a:srgbClr val="FF0000"/>
                </a:solidFill>
              </a:rPr>
              <a:t>couplage capacitif</a:t>
            </a:r>
            <a:r>
              <a:rPr lang="fr-FR" sz="2400" dirty="0" smtClean="0">
                <a:solidFill>
                  <a:srgbClr val="000066"/>
                </a:solidFill>
              </a:rPr>
              <a:t>.</a:t>
            </a:r>
          </a:p>
          <a:p>
            <a:pPr algn="just"/>
            <a:r>
              <a:rPr lang="fr-FR" sz="2400" dirty="0" smtClean="0">
                <a:solidFill>
                  <a:srgbClr val="000066"/>
                </a:solidFill>
              </a:rPr>
              <a:t>Doit être réalisée de part et d’autre de la zone de travail.</a:t>
            </a:r>
          </a:p>
          <a:p>
            <a:pPr algn="just"/>
            <a:endParaRPr lang="fr-FR" sz="2400" dirty="0">
              <a:solidFill>
                <a:srgbClr val="000066"/>
              </a:solidFill>
            </a:endParaRPr>
          </a:p>
          <a:p>
            <a:pPr algn="just"/>
            <a:r>
              <a:rPr lang="fr-FR" sz="2400" dirty="0" smtClean="0">
                <a:solidFill>
                  <a:srgbClr val="FF0000"/>
                </a:solidFill>
              </a:rPr>
              <a:t>Toujours raccorder le coté terre avant de raccorder les conducteurs.</a:t>
            </a:r>
          </a:p>
          <a:p>
            <a:pPr algn="just"/>
            <a:endParaRPr lang="fr-FR" sz="2400" dirty="0" smtClean="0">
              <a:solidFill>
                <a:srgbClr val="FF0000"/>
              </a:solidFill>
            </a:endParaRPr>
          </a:p>
          <a:p>
            <a:pPr algn="just"/>
            <a:r>
              <a:rPr lang="fr-FR" sz="2000" u="sng" dirty="0" smtClean="0">
                <a:solidFill>
                  <a:srgbClr val="00B050"/>
                </a:solidFill>
              </a:rPr>
              <a:t>Particularités</a:t>
            </a:r>
            <a:r>
              <a:rPr lang="fr-FR" sz="2000" dirty="0" smtClean="0">
                <a:solidFill>
                  <a:srgbClr val="00B050"/>
                </a:solidFill>
              </a:rPr>
              <a:t> :</a:t>
            </a:r>
            <a:endParaRPr lang="fr-FR" sz="2000" dirty="0">
              <a:solidFill>
                <a:srgbClr val="00B050"/>
              </a:solidFill>
            </a:endParaRPr>
          </a:p>
          <a:p>
            <a:pPr algn="ctr"/>
            <a:endParaRPr lang="fr-FR" sz="2400" dirty="0" smtClean="0">
              <a:solidFill>
                <a:srgbClr val="FF0000"/>
              </a:solidFill>
            </a:endParaRPr>
          </a:p>
          <a:p>
            <a:pPr algn="just"/>
            <a:endParaRPr lang="fr-FR" sz="2400" dirty="0">
              <a:solidFill>
                <a:srgbClr val="FF0000"/>
              </a:solidFill>
            </a:endParaRPr>
          </a:p>
          <a:p>
            <a:pPr algn="just"/>
            <a:endParaRPr lang="fr-FR" sz="2400" dirty="0" smtClean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852936"/>
            <a:ext cx="894268" cy="108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7152"/>
            <a:ext cx="5328592" cy="168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3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AutoShape 2"/>
          <p:cNvSpPr>
            <a:spLocks noChangeArrowheads="1"/>
          </p:cNvSpPr>
          <p:nvPr/>
        </p:nvSpPr>
        <p:spPr bwMode="auto">
          <a:xfrm>
            <a:off x="6858000" y="3962400"/>
            <a:ext cx="228600" cy="457200"/>
          </a:xfrm>
          <a:prstGeom prst="downArrow">
            <a:avLst>
              <a:gd name="adj1" fmla="val 50000"/>
              <a:gd name="adj2" fmla="val 10000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626691" name="AutoShape 3"/>
          <p:cNvSpPr>
            <a:spLocks noChangeArrowheads="1"/>
          </p:cNvSpPr>
          <p:nvPr/>
        </p:nvSpPr>
        <p:spPr bwMode="auto">
          <a:xfrm>
            <a:off x="6858000" y="2819400"/>
            <a:ext cx="228600" cy="457200"/>
          </a:xfrm>
          <a:prstGeom prst="downArrow">
            <a:avLst>
              <a:gd name="adj1" fmla="val 50000"/>
              <a:gd name="adj2" fmla="val 10000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62669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8731696" cy="648072"/>
          </a:xfrm>
        </p:spPr>
        <p:txBody>
          <a:bodyPr>
            <a:normAutofit fontScale="90000"/>
          </a:bodyPr>
          <a:lstStyle/>
          <a:p>
            <a:pPr marL="376238"/>
            <a:r>
              <a:rPr lang="fr-FR" sz="2700" b="1" dirty="0" smtClean="0">
                <a:solidFill>
                  <a:srgbClr val="FF0000"/>
                </a:solidFill>
                <a:latin typeface="+mn-lt"/>
              </a:rPr>
              <a:t>LA CONSIGNATION EN DEUX ETAPES</a:t>
            </a:r>
            <a:br>
              <a:rPr lang="fr-FR" sz="2700" b="1" dirty="0" smtClean="0">
                <a:solidFill>
                  <a:srgbClr val="FF0000"/>
                </a:solidFill>
                <a:latin typeface="+mn-lt"/>
              </a:rPr>
            </a:br>
            <a:r>
              <a:rPr lang="fr-FR" sz="2400" b="1" i="1" dirty="0" smtClean="0">
                <a:latin typeface="+mn-lt"/>
              </a:rPr>
              <a:t>(Le BC réalise la pré-identification)</a:t>
            </a:r>
            <a:endParaRPr lang="fr-FR" sz="2400" b="1" i="1" dirty="0">
              <a:latin typeface="+mn-lt"/>
            </a:endParaRPr>
          </a:p>
        </p:txBody>
      </p:sp>
      <p:grpSp>
        <p:nvGrpSpPr>
          <p:cNvPr id="626693" name="Group 5"/>
          <p:cNvGrpSpPr>
            <a:grpSpLocks/>
          </p:cNvGrpSpPr>
          <p:nvPr/>
        </p:nvGrpSpPr>
        <p:grpSpPr bwMode="auto">
          <a:xfrm>
            <a:off x="1143000" y="1295400"/>
            <a:ext cx="2971800" cy="5029200"/>
            <a:chOff x="2157" y="1265"/>
            <a:chExt cx="1927" cy="2840"/>
          </a:xfrm>
        </p:grpSpPr>
        <p:sp>
          <p:nvSpPr>
            <p:cNvPr id="626694" name="AutoShape 6"/>
            <p:cNvSpPr>
              <a:spLocks noChangeArrowheads="1"/>
            </p:cNvSpPr>
            <p:nvPr/>
          </p:nvSpPr>
          <p:spPr bwMode="auto">
            <a:xfrm>
              <a:off x="2204" y="3507"/>
              <a:ext cx="1834" cy="598"/>
            </a:xfrm>
            <a:prstGeom prst="octagon">
              <a:avLst>
                <a:gd name="adj" fmla="val 29282"/>
              </a:avLst>
            </a:prstGeom>
            <a:solidFill>
              <a:srgbClr val="C8FEC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2550" tIns="42862" rIns="82550" bIns="42862" anchor="ctr"/>
            <a:lstStyle/>
            <a:p>
              <a:pPr algn="ctr" defTabSz="833438" eaLnBrk="0" hangingPunct="0"/>
              <a:r>
                <a:rPr lang="fr-FR" sz="2200" b="1" i="1" dirty="0" smtClean="0">
                  <a:latin typeface="Arial" charset="0"/>
                </a:rPr>
                <a:t>4 - </a:t>
              </a:r>
              <a:r>
                <a:rPr lang="fr-FR" sz="2200" b="1" i="1" dirty="0">
                  <a:latin typeface="Arial" charset="0"/>
                </a:rPr>
                <a:t>VAT </a:t>
              </a:r>
              <a:r>
                <a:rPr lang="fr-FR" sz="2200" b="1" i="1" dirty="0" smtClean="0">
                  <a:latin typeface="Arial" charset="0"/>
                </a:rPr>
                <a:t>- MALT</a:t>
              </a:r>
            </a:p>
            <a:p>
              <a:pPr algn="ctr" defTabSz="833438" eaLnBrk="0" hangingPunct="0"/>
              <a:r>
                <a:rPr lang="fr-FR" sz="2200" b="1" i="1" dirty="0" smtClean="0">
                  <a:latin typeface="Arial" charset="0"/>
                </a:rPr>
                <a:t>et CC</a:t>
              </a:r>
              <a:endParaRPr lang="fr-FR" sz="2200" b="1" i="1" dirty="0">
                <a:latin typeface="Arial" charset="0"/>
              </a:endParaRPr>
            </a:p>
          </p:txBody>
        </p:sp>
        <p:sp>
          <p:nvSpPr>
            <p:cNvPr id="626695" name="AutoShape 7"/>
            <p:cNvSpPr>
              <a:spLocks noChangeArrowheads="1"/>
            </p:cNvSpPr>
            <p:nvPr/>
          </p:nvSpPr>
          <p:spPr bwMode="auto">
            <a:xfrm>
              <a:off x="3034" y="3161"/>
              <a:ext cx="172" cy="396"/>
            </a:xfrm>
            <a:prstGeom prst="downArrow">
              <a:avLst>
                <a:gd name="adj1" fmla="val 50000"/>
                <a:gd name="adj2" fmla="val 115127"/>
              </a:avLst>
            </a:prstGeom>
            <a:solidFill>
              <a:srgbClr val="FC012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676767"/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6696" name="AutoShape 8"/>
            <p:cNvSpPr>
              <a:spLocks noChangeArrowheads="1"/>
            </p:cNvSpPr>
            <p:nvPr/>
          </p:nvSpPr>
          <p:spPr bwMode="auto">
            <a:xfrm>
              <a:off x="2157" y="2713"/>
              <a:ext cx="1927" cy="537"/>
            </a:xfrm>
            <a:prstGeom prst="octagon">
              <a:avLst>
                <a:gd name="adj" fmla="val 29282"/>
              </a:avLst>
            </a:prstGeom>
            <a:solidFill>
              <a:srgbClr val="C8FEC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2550" tIns="42862" rIns="82550" bIns="42862" anchor="ctr"/>
            <a:lstStyle/>
            <a:p>
              <a:pPr algn="ctr" defTabSz="833438" eaLnBrk="0" hangingPunct="0"/>
              <a:r>
                <a:rPr lang="fr-FR" sz="2200" b="1" i="1" dirty="0" smtClean="0">
                  <a:latin typeface="Arial" charset="0"/>
                </a:rPr>
                <a:t>3 - </a:t>
              </a:r>
              <a:r>
                <a:rPr lang="fr-FR" sz="2200" b="1" i="1" dirty="0">
                  <a:latin typeface="Arial" charset="0"/>
                </a:rPr>
                <a:t>IDENTIFICATION</a:t>
              </a:r>
            </a:p>
          </p:txBody>
        </p:sp>
        <p:sp>
          <p:nvSpPr>
            <p:cNvPr id="626697" name="AutoShape 9"/>
            <p:cNvSpPr>
              <a:spLocks noChangeArrowheads="1"/>
            </p:cNvSpPr>
            <p:nvPr/>
          </p:nvSpPr>
          <p:spPr bwMode="auto">
            <a:xfrm>
              <a:off x="3034" y="2411"/>
              <a:ext cx="172" cy="397"/>
            </a:xfrm>
            <a:prstGeom prst="downArrow">
              <a:avLst>
                <a:gd name="adj1" fmla="val 50000"/>
                <a:gd name="adj2" fmla="val 115418"/>
              </a:avLst>
            </a:prstGeom>
            <a:solidFill>
              <a:srgbClr val="FC012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676767"/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6698" name="AutoShape 10"/>
            <p:cNvSpPr>
              <a:spLocks noChangeArrowheads="1"/>
            </p:cNvSpPr>
            <p:nvPr/>
          </p:nvSpPr>
          <p:spPr bwMode="auto">
            <a:xfrm>
              <a:off x="2167" y="1997"/>
              <a:ext cx="1906" cy="427"/>
            </a:xfrm>
            <a:prstGeom prst="octagon">
              <a:avLst>
                <a:gd name="adj" fmla="val 29282"/>
              </a:avLst>
            </a:prstGeom>
            <a:solidFill>
              <a:srgbClr val="C8FEC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2550" tIns="42862" rIns="82550" bIns="42862" anchor="ctr"/>
            <a:lstStyle/>
            <a:p>
              <a:pPr algn="ctr" defTabSz="833438" eaLnBrk="0" hangingPunct="0"/>
              <a:r>
                <a:rPr lang="fr-FR" sz="2200" b="1" i="1" dirty="0" smtClean="0">
                  <a:latin typeface="Arial" charset="0"/>
                </a:rPr>
                <a:t>2 - </a:t>
              </a:r>
              <a:r>
                <a:rPr lang="fr-FR" sz="2200" b="1" i="1" dirty="0">
                  <a:latin typeface="Arial" charset="0"/>
                </a:rPr>
                <a:t>CONDAMNATION</a:t>
              </a:r>
            </a:p>
          </p:txBody>
        </p:sp>
        <p:sp>
          <p:nvSpPr>
            <p:cNvPr id="626699" name="AutoShape 11"/>
            <p:cNvSpPr>
              <a:spLocks noChangeArrowheads="1"/>
            </p:cNvSpPr>
            <p:nvPr/>
          </p:nvSpPr>
          <p:spPr bwMode="auto">
            <a:xfrm>
              <a:off x="3034" y="1700"/>
              <a:ext cx="172" cy="397"/>
            </a:xfrm>
            <a:prstGeom prst="downArrow">
              <a:avLst>
                <a:gd name="adj1" fmla="val 50000"/>
                <a:gd name="adj2" fmla="val 115418"/>
              </a:avLst>
            </a:prstGeom>
            <a:solidFill>
              <a:srgbClr val="FC012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676767"/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6700" name="AutoShape 12"/>
            <p:cNvSpPr>
              <a:spLocks noChangeArrowheads="1"/>
            </p:cNvSpPr>
            <p:nvPr/>
          </p:nvSpPr>
          <p:spPr bwMode="auto">
            <a:xfrm>
              <a:off x="2249" y="1265"/>
              <a:ext cx="1741" cy="427"/>
            </a:xfrm>
            <a:prstGeom prst="octagon">
              <a:avLst>
                <a:gd name="adj" fmla="val 29282"/>
              </a:avLst>
            </a:prstGeom>
            <a:solidFill>
              <a:srgbClr val="C8FEC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2550" tIns="42862" rIns="82550" bIns="42862" anchor="ctr"/>
            <a:lstStyle/>
            <a:p>
              <a:pPr algn="ctr" defTabSz="833438" eaLnBrk="0" hangingPunct="0"/>
              <a:r>
                <a:rPr lang="fr-FR" sz="2200" b="1" i="1" dirty="0" smtClean="0">
                  <a:latin typeface="Arial" charset="0"/>
                </a:rPr>
                <a:t>1 - </a:t>
              </a:r>
              <a:r>
                <a:rPr lang="fr-FR" sz="2200" b="1" i="1" dirty="0">
                  <a:latin typeface="Arial" charset="0"/>
                </a:rPr>
                <a:t>SEPARATION</a:t>
              </a:r>
            </a:p>
          </p:txBody>
        </p:sp>
      </p:grpSp>
      <p:sp>
        <p:nvSpPr>
          <p:cNvPr id="626701" name="Rectangle 13"/>
          <p:cNvSpPr>
            <a:spLocks noChangeArrowheads="1"/>
          </p:cNvSpPr>
          <p:nvPr/>
        </p:nvSpPr>
        <p:spPr bwMode="auto">
          <a:xfrm>
            <a:off x="5791200" y="1371600"/>
            <a:ext cx="2422525" cy="1487488"/>
          </a:xfrm>
          <a:prstGeom prst="rect">
            <a:avLst/>
          </a:prstGeom>
          <a:solidFill>
            <a:srgbClr val="E3BE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 anchor="ctr"/>
          <a:lstStyle/>
          <a:p>
            <a:pPr algn="ctr" defTabSz="833438" eaLnBrk="0" hangingPunct="0"/>
            <a:r>
              <a:rPr lang="fr-FR" sz="2200" b="1" dirty="0">
                <a:latin typeface="Arial" charset="0"/>
              </a:rPr>
              <a:t>Le chargé de</a:t>
            </a:r>
          </a:p>
          <a:p>
            <a:pPr algn="ctr" defTabSz="833438" eaLnBrk="0" hangingPunct="0"/>
            <a:r>
              <a:rPr lang="fr-FR" sz="2200" b="1" dirty="0">
                <a:latin typeface="Arial" charset="0"/>
              </a:rPr>
              <a:t>consignation </a:t>
            </a:r>
          </a:p>
          <a:p>
            <a:pPr algn="ctr" defTabSz="833438" eaLnBrk="0" hangingPunct="0"/>
            <a:r>
              <a:rPr lang="fr-FR" sz="2200" b="1" dirty="0">
                <a:latin typeface="Arial" charset="0"/>
              </a:rPr>
              <a:t>r</a:t>
            </a:r>
            <a:r>
              <a:rPr lang="fr-FR" sz="2200" b="1" dirty="0" smtClean="0">
                <a:latin typeface="Arial" charset="0"/>
              </a:rPr>
              <a:t>éalise les</a:t>
            </a:r>
            <a:endParaRPr lang="fr-FR" sz="2200" b="1" dirty="0">
              <a:latin typeface="Arial" charset="0"/>
            </a:endParaRPr>
          </a:p>
          <a:p>
            <a:pPr algn="ctr" defTabSz="833438" eaLnBrk="0" hangingPunct="0"/>
            <a:r>
              <a:rPr lang="fr-FR" sz="2200" b="1" dirty="0">
                <a:latin typeface="Arial" charset="0"/>
              </a:rPr>
              <a:t>opérations 1 et 2</a:t>
            </a:r>
          </a:p>
        </p:txBody>
      </p:sp>
      <p:sp>
        <p:nvSpPr>
          <p:cNvPr id="626702" name="Rectangle 14"/>
          <p:cNvSpPr>
            <a:spLocks noChangeArrowheads="1"/>
          </p:cNvSpPr>
          <p:nvPr/>
        </p:nvSpPr>
        <p:spPr bwMode="auto">
          <a:xfrm>
            <a:off x="5715000" y="3276600"/>
            <a:ext cx="2438400" cy="685800"/>
          </a:xfrm>
          <a:prstGeom prst="rect">
            <a:avLst/>
          </a:prstGeom>
          <a:solidFill>
            <a:srgbClr val="F7668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 anchor="ctr"/>
          <a:lstStyle/>
          <a:p>
            <a:pPr algn="ctr" defTabSz="833438" eaLnBrk="0" hangingPunct="0"/>
            <a:r>
              <a:rPr lang="fr-FR" sz="2200" b="1" dirty="0">
                <a:latin typeface="Arial" charset="0"/>
              </a:rPr>
              <a:t>Attestation de</a:t>
            </a:r>
          </a:p>
          <a:p>
            <a:pPr algn="ctr" defTabSz="833438" eaLnBrk="0" hangingPunct="0"/>
            <a:r>
              <a:rPr lang="fr-FR" sz="2200" b="1" dirty="0">
                <a:latin typeface="Arial" charset="0"/>
              </a:rPr>
              <a:t>première </a:t>
            </a:r>
            <a:r>
              <a:rPr lang="fr-FR" sz="2200" b="1" dirty="0" smtClean="0">
                <a:latin typeface="Arial" charset="0"/>
              </a:rPr>
              <a:t>étape</a:t>
            </a:r>
            <a:endParaRPr lang="fr-FR" sz="2200" b="1" dirty="0">
              <a:latin typeface="Arial" charset="0"/>
            </a:endParaRPr>
          </a:p>
        </p:txBody>
      </p:sp>
      <p:sp>
        <p:nvSpPr>
          <p:cNvPr id="626703" name="Rectangle 15"/>
          <p:cNvSpPr>
            <a:spLocks noChangeArrowheads="1"/>
          </p:cNvSpPr>
          <p:nvPr/>
        </p:nvSpPr>
        <p:spPr bwMode="auto">
          <a:xfrm>
            <a:off x="5715000" y="4419600"/>
            <a:ext cx="2573338" cy="1717675"/>
          </a:xfrm>
          <a:prstGeom prst="rect">
            <a:avLst/>
          </a:prstGeom>
          <a:solidFill>
            <a:srgbClr val="E3BE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2862" rIns="82550" bIns="42862" anchor="ctr"/>
          <a:lstStyle/>
          <a:p>
            <a:pPr algn="ctr" defTabSz="833438" eaLnBrk="0" hangingPunct="0"/>
            <a:r>
              <a:rPr lang="fr-FR" sz="2200" b="1">
                <a:latin typeface="Arial" charset="0"/>
              </a:rPr>
              <a:t>Le chargé de</a:t>
            </a:r>
          </a:p>
          <a:p>
            <a:pPr algn="ctr" defTabSz="833438" eaLnBrk="0" hangingPunct="0"/>
            <a:r>
              <a:rPr lang="fr-FR" sz="2200" b="1">
                <a:latin typeface="Arial" charset="0"/>
              </a:rPr>
              <a:t>travaux réalise </a:t>
            </a:r>
          </a:p>
          <a:p>
            <a:pPr algn="ctr" defTabSz="833438" eaLnBrk="0" hangingPunct="0"/>
            <a:r>
              <a:rPr lang="fr-FR" sz="2200" b="1">
                <a:latin typeface="Arial" charset="0"/>
              </a:rPr>
              <a:t>les</a:t>
            </a:r>
          </a:p>
          <a:p>
            <a:pPr algn="ctr" defTabSz="833438" eaLnBrk="0" hangingPunct="0"/>
            <a:r>
              <a:rPr lang="fr-FR" sz="2200" b="1">
                <a:latin typeface="Arial" charset="0"/>
              </a:rPr>
              <a:t>opérations 3 et 4</a:t>
            </a:r>
          </a:p>
        </p:txBody>
      </p:sp>
      <p:sp>
        <p:nvSpPr>
          <p:cNvPr id="626704" name="AutoShape 16"/>
          <p:cNvSpPr>
            <a:spLocks noChangeArrowheads="1"/>
          </p:cNvSpPr>
          <p:nvPr/>
        </p:nvSpPr>
        <p:spPr bwMode="auto">
          <a:xfrm>
            <a:off x="4343400" y="1447800"/>
            <a:ext cx="762000" cy="2133600"/>
          </a:xfrm>
          <a:prstGeom prst="curvedLeftArrow">
            <a:avLst>
              <a:gd name="adj1" fmla="val 56000"/>
              <a:gd name="adj2" fmla="val 112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26705" name="AutoShape 17"/>
          <p:cNvSpPr>
            <a:spLocks noChangeArrowheads="1"/>
          </p:cNvSpPr>
          <p:nvPr/>
        </p:nvSpPr>
        <p:spPr bwMode="auto">
          <a:xfrm>
            <a:off x="4419600" y="4038600"/>
            <a:ext cx="762000" cy="2057400"/>
          </a:xfrm>
          <a:prstGeom prst="curvedLeftArrow">
            <a:avLst>
              <a:gd name="adj1" fmla="val 54000"/>
              <a:gd name="adj2" fmla="val 108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26706" name="AutoShape 18"/>
          <p:cNvSpPr>
            <a:spLocks noChangeArrowheads="1"/>
          </p:cNvSpPr>
          <p:nvPr/>
        </p:nvSpPr>
        <p:spPr bwMode="auto">
          <a:xfrm>
            <a:off x="4038600" y="3657600"/>
            <a:ext cx="1447800" cy="304800"/>
          </a:xfrm>
          <a:prstGeom prst="rightArrow">
            <a:avLst>
              <a:gd name="adj1" fmla="val 50000"/>
              <a:gd name="adj2" fmla="val 118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673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26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0" grpId="0" animBg="1"/>
      <p:bldP spid="626691" grpId="0" animBg="1"/>
      <p:bldP spid="626701" grpId="0" animBg="1" autoUpdateAnimBg="0"/>
      <p:bldP spid="626702" grpId="0" animBg="1" autoUpdateAnimBg="0"/>
      <p:bldP spid="626703" grpId="0" animBg="1" autoUpdateAnimBg="0"/>
      <p:bldP spid="626704" grpId="0" animBg="1"/>
      <p:bldP spid="626705" grpId="0" animBg="1"/>
      <p:bldP spid="62670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65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404664"/>
            <a:ext cx="892899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HABILITATIONS POUR LES </a:t>
            </a:r>
            <a:r>
              <a:rPr lang="fr-FR" sz="2400" b="1" dirty="0" smtClean="0">
                <a:solidFill>
                  <a:srgbClr val="FF0000"/>
                </a:solidFill>
              </a:rPr>
              <a:t>INTERVENTIONS (BR et BS)</a:t>
            </a:r>
            <a:r>
              <a:rPr lang="fr-FR" sz="2400" b="1" dirty="0" smtClean="0"/>
              <a:t> </a:t>
            </a:r>
          </a:p>
          <a:p>
            <a:pPr algn="ctr"/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OPERATIONS SPECIFIQUES (BE + attribut)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31" y="1628800"/>
            <a:ext cx="7018337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712959" y="379862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/>
              <a:t>DPCC : Dispositif de Protection </a:t>
            </a:r>
          </a:p>
          <a:p>
            <a:pPr algn="ctr"/>
            <a:r>
              <a:rPr lang="fr-FR" sz="1400" i="1" dirty="0" smtClean="0"/>
              <a:t>contre les </a:t>
            </a:r>
            <a:r>
              <a:rPr lang="fr-FR" sz="1400" i="1" dirty="0" err="1" smtClean="0"/>
              <a:t>Courts-Circuits</a:t>
            </a:r>
            <a:r>
              <a:rPr lang="fr-FR" sz="1400" i="1" dirty="0" smtClean="0"/>
              <a:t>.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04355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66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476672"/>
            <a:ext cx="878497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INTERVENTION BASSE TENSION</a:t>
            </a:r>
          </a:p>
          <a:p>
            <a:pPr algn="ctr"/>
            <a:endParaRPr lang="fr-FR" b="1" dirty="0"/>
          </a:p>
          <a:p>
            <a:r>
              <a:rPr lang="fr-FR" sz="2400" u="sng" dirty="0" smtClean="0"/>
              <a:t>Une </a:t>
            </a:r>
            <a:r>
              <a:rPr lang="fr-FR" sz="2400" b="1" u="sng" dirty="0" smtClean="0">
                <a:solidFill>
                  <a:srgbClr val="FF0000"/>
                </a:solidFill>
              </a:rPr>
              <a:t>INTERVENTION BT </a:t>
            </a:r>
            <a:r>
              <a:rPr lang="fr-FR" sz="2400" u="sng" dirty="0" smtClean="0"/>
              <a:t>est une opération d’ordre électrique simple</a:t>
            </a:r>
            <a:r>
              <a:rPr lang="fr-FR" sz="2400" dirty="0" smtClean="0"/>
              <a:t> 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/>
              <a:t>d</a:t>
            </a:r>
            <a:r>
              <a:rPr lang="fr-FR" sz="2400" dirty="0" smtClean="0"/>
              <a:t>u domaine BT ou TBT,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/>
              <a:t>d</a:t>
            </a:r>
            <a:r>
              <a:rPr lang="fr-FR" sz="2400" dirty="0" smtClean="0"/>
              <a:t>e courte durée,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effectuée sur un matériel électrique ou sur une partie de faible étendue d’une installation (ou sur les annexes des ouvrages).</a:t>
            </a:r>
          </a:p>
          <a:p>
            <a:endParaRPr lang="fr-FR" sz="2400" dirty="0"/>
          </a:p>
          <a:p>
            <a:r>
              <a:rPr lang="fr-FR" sz="2400" dirty="0" smtClean="0"/>
              <a:t>&gt;&gt;&gt; Toute opération qui ne répond pas aux critères ci-dessus, doit être assimilée à un </a:t>
            </a:r>
            <a:r>
              <a:rPr lang="fr-FR" sz="2400" b="1" dirty="0" smtClean="0">
                <a:solidFill>
                  <a:srgbClr val="FF0000"/>
                </a:solidFill>
              </a:rPr>
              <a:t>TRAVAIL</a:t>
            </a:r>
            <a:r>
              <a:rPr lang="fr-FR" sz="2400" dirty="0" smtClean="0"/>
              <a:t>.</a:t>
            </a:r>
          </a:p>
          <a:p>
            <a:endParaRPr lang="fr-FR" sz="2400" dirty="0"/>
          </a:p>
          <a:p>
            <a:r>
              <a:rPr lang="fr-FR" sz="2400" u="sng" dirty="0" smtClean="0">
                <a:solidFill>
                  <a:srgbClr val="0070C0"/>
                </a:solidFill>
              </a:rPr>
              <a:t>Deux types d’intervention BT</a:t>
            </a:r>
            <a:r>
              <a:rPr lang="fr-FR" sz="2400" dirty="0" smtClean="0">
                <a:solidFill>
                  <a:srgbClr val="0070C0"/>
                </a:solidFill>
              </a:rPr>
              <a:t> :</a:t>
            </a:r>
          </a:p>
          <a:p>
            <a:endParaRPr lang="fr-FR" sz="1200" dirty="0"/>
          </a:p>
          <a:p>
            <a:r>
              <a:rPr lang="fr-FR" sz="2400" dirty="0" smtClean="0"/>
              <a:t>1 – Intervention BT générale : symbole </a:t>
            </a:r>
            <a:r>
              <a:rPr lang="fr-FR" sz="3600" b="1" dirty="0" smtClean="0">
                <a:solidFill>
                  <a:srgbClr val="0070C0"/>
                </a:solidFill>
              </a:rPr>
              <a:t>BR</a:t>
            </a:r>
            <a:r>
              <a:rPr lang="fr-FR" sz="2400" dirty="0" smtClean="0"/>
              <a:t>.</a:t>
            </a:r>
          </a:p>
          <a:p>
            <a:endParaRPr lang="fr-FR" sz="2400" dirty="0"/>
          </a:p>
          <a:p>
            <a:r>
              <a:rPr lang="fr-FR" sz="2400" dirty="0" smtClean="0"/>
              <a:t>2 – Intervention BT élémentaire : symbole </a:t>
            </a:r>
            <a:r>
              <a:rPr lang="fr-FR" sz="3600" b="1" dirty="0" smtClean="0">
                <a:solidFill>
                  <a:srgbClr val="0070C0"/>
                </a:solidFill>
              </a:rPr>
              <a:t>BS</a:t>
            </a:r>
            <a:r>
              <a:rPr lang="fr-FR" sz="2400" dirty="0" smtClean="0"/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9019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</a:t>
            </a:r>
            <a:r>
              <a:rPr lang="fr-FR" sz="2400" b="1" dirty="0" smtClean="0">
                <a:solidFill>
                  <a:srgbClr val="FF0000"/>
                </a:solidFill>
              </a:rPr>
              <a:t>D’INTERVENTION GENERALE </a:t>
            </a:r>
            <a:r>
              <a:rPr lang="fr-FR" sz="3600" b="1" dirty="0" smtClean="0">
                <a:solidFill>
                  <a:srgbClr val="0070C0"/>
                </a:solidFill>
              </a:rPr>
              <a:t>BR</a:t>
            </a:r>
            <a:endParaRPr lang="fr-FR" sz="3600" b="1" dirty="0">
              <a:solidFill>
                <a:srgbClr val="0070C0"/>
              </a:solidFill>
            </a:endParaRPr>
          </a:p>
          <a:p>
            <a:pPr algn="ctr"/>
            <a:r>
              <a:rPr lang="fr-FR" sz="1700" dirty="0"/>
              <a:t>(Personne </a:t>
            </a:r>
            <a:r>
              <a:rPr lang="fr-FR" sz="1700" dirty="0" smtClean="0"/>
              <a:t>qualifiée et désignée </a:t>
            </a:r>
            <a:r>
              <a:rPr lang="fr-FR" sz="1700" dirty="0"/>
              <a:t>par son </a:t>
            </a:r>
            <a:r>
              <a:rPr lang="fr-FR" sz="1700" dirty="0" smtClean="0"/>
              <a:t>employeur - doit recevoir une autorisation d’intervention)</a:t>
            </a:r>
            <a:endParaRPr lang="fr-FR" sz="1700" dirty="0"/>
          </a:p>
          <a:p>
            <a:endParaRPr lang="fr-FR" dirty="0"/>
          </a:p>
          <a:p>
            <a:r>
              <a:rPr lang="fr-FR" sz="2400" u="sng" dirty="0" smtClean="0"/>
              <a:t>Domaine d’application</a:t>
            </a:r>
            <a:r>
              <a:rPr lang="fr-FR" sz="2400" dirty="0" smtClean="0"/>
              <a:t> :</a:t>
            </a:r>
          </a:p>
          <a:p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Limité à la BT et TBT (zone 4).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DPCC en amont ≤ 63 A (32 A en continu).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peut consigner pour son propre compte.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peut gérer un exécutant d’opération d’ordre électrique (B1V).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Il doit assurer sa sécurité, le cas échéant, celle de son exécutant.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Son titre d’habilitation doit préciser son périmètre d’intervention (par exemple, </a:t>
            </a:r>
            <a:r>
              <a:rPr lang="fr-FR" sz="2400" u="sng" dirty="0" smtClean="0"/>
              <a:t>types d’installations</a:t>
            </a:r>
            <a:r>
              <a:rPr lang="fr-FR" sz="2400" dirty="0" smtClean="0"/>
              <a:t>).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14" y="1628801"/>
            <a:ext cx="263156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44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260648"/>
            <a:ext cx="8784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D’INTERVENTION GENERALE </a:t>
            </a:r>
            <a:r>
              <a:rPr lang="fr-FR" sz="3600" b="1" dirty="0" smtClean="0">
                <a:solidFill>
                  <a:srgbClr val="0070C0"/>
                </a:solidFill>
              </a:rPr>
              <a:t>BR</a:t>
            </a:r>
          </a:p>
          <a:p>
            <a:pPr algn="ctr"/>
            <a:endParaRPr lang="fr-FR" sz="1600" dirty="0" smtClean="0"/>
          </a:p>
          <a:p>
            <a:pPr algn="ctr"/>
            <a:r>
              <a:rPr lang="fr-FR" sz="2800" b="1" u="sng" dirty="0" smtClean="0"/>
              <a:t>Cas d’un dépannage</a:t>
            </a:r>
          </a:p>
          <a:p>
            <a:pPr algn="ctr"/>
            <a:endParaRPr lang="fr-FR" sz="1400" dirty="0" smtClean="0"/>
          </a:p>
          <a:p>
            <a:pPr algn="ctr"/>
            <a:endParaRPr lang="fr-FR" sz="1400" dirty="0"/>
          </a:p>
          <a:p>
            <a:pPr algn="ctr"/>
            <a:r>
              <a:rPr lang="fr-FR" sz="2400" b="1" u="sng" dirty="0" smtClean="0">
                <a:solidFill>
                  <a:srgbClr val="0070C0"/>
                </a:solidFill>
              </a:rPr>
              <a:t>TROIS ETAPES</a:t>
            </a: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u="sng" dirty="0" smtClean="0">
                <a:solidFill>
                  <a:srgbClr val="0070C0"/>
                </a:solidFill>
              </a:rPr>
              <a:t>Etape 1</a:t>
            </a:r>
            <a:r>
              <a:rPr lang="fr-FR" sz="2400" dirty="0" smtClean="0">
                <a:solidFill>
                  <a:srgbClr val="0070C0"/>
                </a:solidFill>
              </a:rPr>
              <a:t> : recherche et localisation des défauts.</a:t>
            </a:r>
          </a:p>
          <a:p>
            <a:endParaRPr lang="fr-FR" sz="2400" dirty="0">
              <a:solidFill>
                <a:srgbClr val="0070C0"/>
              </a:solidFill>
            </a:endParaRPr>
          </a:p>
          <a:p>
            <a:r>
              <a:rPr lang="fr-FR" sz="2400" u="sng" dirty="0" smtClean="0">
                <a:solidFill>
                  <a:srgbClr val="0070C0"/>
                </a:solidFill>
              </a:rPr>
              <a:t>Etape 2</a:t>
            </a:r>
            <a:r>
              <a:rPr lang="fr-FR" sz="2400" dirty="0" smtClean="0">
                <a:solidFill>
                  <a:srgbClr val="0070C0"/>
                </a:solidFill>
              </a:rPr>
              <a:t> : élimination du (des) défaut(s), réparation ou remplacement de l’élément défectueux.</a:t>
            </a:r>
          </a:p>
          <a:p>
            <a:endParaRPr lang="fr-FR" sz="2400" dirty="0">
              <a:solidFill>
                <a:srgbClr val="0070C0"/>
              </a:solidFill>
            </a:endParaRPr>
          </a:p>
          <a:p>
            <a:r>
              <a:rPr lang="fr-FR" sz="2400" u="sng" dirty="0" smtClean="0">
                <a:solidFill>
                  <a:srgbClr val="0070C0"/>
                </a:solidFill>
              </a:rPr>
              <a:t>Etape 3</a:t>
            </a:r>
            <a:r>
              <a:rPr lang="fr-FR" sz="2400" dirty="0" smtClean="0">
                <a:solidFill>
                  <a:srgbClr val="0070C0"/>
                </a:solidFill>
              </a:rPr>
              <a:t> : réglages et vérification du fonctionnement après réparation.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69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48775"/>
            <a:ext cx="878497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D’INTERVENTION GENERALE </a:t>
            </a:r>
            <a:r>
              <a:rPr lang="fr-FR" sz="3600" b="1" dirty="0" smtClean="0">
                <a:solidFill>
                  <a:srgbClr val="0070C0"/>
                </a:solidFill>
              </a:rPr>
              <a:t>BR</a:t>
            </a:r>
          </a:p>
          <a:p>
            <a:pPr algn="ctr"/>
            <a:endParaRPr lang="fr-FR" sz="1600" dirty="0" smtClean="0"/>
          </a:p>
          <a:p>
            <a:pPr algn="ctr"/>
            <a:r>
              <a:rPr lang="fr-FR" sz="2800" b="1" u="sng" dirty="0" smtClean="0"/>
              <a:t>Cas d’un dépannage</a:t>
            </a:r>
          </a:p>
          <a:p>
            <a:pPr algn="ctr"/>
            <a:endParaRPr lang="fr-FR" sz="1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u="sng" dirty="0" smtClean="0"/>
              <a:t>Etape 1</a:t>
            </a:r>
            <a:r>
              <a:rPr lang="fr-FR" sz="2400" dirty="0" smtClean="0"/>
              <a:t> : recherche et localisation des défauts.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Consultation </a:t>
            </a:r>
            <a:r>
              <a:rPr lang="fr-FR" sz="2400" dirty="0">
                <a:solidFill>
                  <a:srgbClr val="0070C0"/>
                </a:solidFill>
              </a:rPr>
              <a:t>de </a:t>
            </a:r>
            <a:r>
              <a:rPr lang="fr-FR" sz="2400" dirty="0" smtClean="0">
                <a:solidFill>
                  <a:srgbClr val="0070C0"/>
                </a:solidFill>
              </a:rPr>
              <a:t>plans et schémas, de l’historique de l’installation,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Mesurage de grandeurs électriques </a:t>
            </a:r>
            <a:r>
              <a:rPr lang="fr-FR" sz="2400" dirty="0" smtClean="0">
                <a:solidFill>
                  <a:srgbClr val="FF0000"/>
                </a:solidFill>
              </a:rPr>
              <a:t>(</a:t>
            </a:r>
            <a:r>
              <a:rPr lang="fr-FR" sz="2300" dirty="0" smtClean="0">
                <a:solidFill>
                  <a:srgbClr val="FF0000"/>
                </a:solidFill>
              </a:rPr>
              <a:t>veiller au risque de court-circuit</a:t>
            </a:r>
            <a:r>
              <a:rPr lang="fr-FR" sz="2400" dirty="0" smtClean="0">
                <a:solidFill>
                  <a:srgbClr val="FF0000"/>
                </a:solidFill>
              </a:rPr>
              <a:t>)</a:t>
            </a:r>
            <a:r>
              <a:rPr lang="fr-FR" sz="2400" dirty="0" smtClean="0">
                <a:solidFill>
                  <a:srgbClr val="0070C0"/>
                </a:solidFill>
              </a:rPr>
              <a:t>.</a:t>
            </a:r>
          </a:p>
          <a:p>
            <a:endParaRPr lang="fr-FR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u="sng" dirty="0"/>
              <a:t>Etape 2</a:t>
            </a:r>
            <a:r>
              <a:rPr lang="fr-FR" sz="2400" dirty="0"/>
              <a:t> : élimination </a:t>
            </a:r>
            <a:r>
              <a:rPr lang="fr-FR" sz="2400" dirty="0" smtClean="0"/>
              <a:t>du défaut, </a:t>
            </a:r>
            <a:r>
              <a:rPr lang="fr-FR" sz="2400" dirty="0"/>
              <a:t>réparation ou </a:t>
            </a:r>
            <a:r>
              <a:rPr lang="fr-FR" sz="2400" dirty="0" smtClean="0"/>
              <a:t>remplacement.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Consignation</a:t>
            </a:r>
            <a:r>
              <a:rPr lang="fr-FR" sz="2400" dirty="0" smtClean="0">
                <a:solidFill>
                  <a:srgbClr val="0070C0"/>
                </a:solidFill>
              </a:rPr>
              <a:t> pour son propre compte, ou pour son exécutant.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Balisage de la zone de travail. 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Pose de nappe isolante si nécessaire.</a:t>
            </a:r>
          </a:p>
          <a:p>
            <a:endParaRPr lang="fr-FR" sz="2400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u="sng" dirty="0"/>
              <a:t>Etape 3</a:t>
            </a:r>
            <a:r>
              <a:rPr lang="fr-FR" sz="2400" dirty="0"/>
              <a:t> : </a:t>
            </a:r>
            <a:r>
              <a:rPr lang="fr-FR" sz="2400" dirty="0" smtClean="0"/>
              <a:t>réglages et vérification après </a:t>
            </a:r>
            <a:r>
              <a:rPr lang="fr-FR" sz="2400" dirty="0"/>
              <a:t>réparation</a:t>
            </a:r>
            <a:r>
              <a:rPr lang="fr-FR" sz="2400" dirty="0" smtClean="0"/>
              <a:t>.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Remise sous tension du matériel électrique.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Les réparations doivent répondre aux critères de fonctionnement du matériel.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Fermeture des capots et des portes.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23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70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260648"/>
            <a:ext cx="878497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D’INTERVENTION GENERALE </a:t>
            </a:r>
            <a:r>
              <a:rPr lang="fr-FR" sz="3600" b="1" dirty="0" smtClean="0">
                <a:solidFill>
                  <a:srgbClr val="0070C0"/>
                </a:solidFill>
              </a:rPr>
              <a:t>BR</a:t>
            </a:r>
          </a:p>
          <a:p>
            <a:pPr algn="ctr"/>
            <a:endParaRPr lang="fr-FR" sz="1600" dirty="0" smtClean="0"/>
          </a:p>
          <a:p>
            <a:pPr algn="ctr"/>
            <a:r>
              <a:rPr lang="fr-FR" sz="2800" b="1" u="sng" dirty="0" smtClean="0"/>
              <a:t>Connexion / Déconnexion sous tension</a:t>
            </a:r>
          </a:p>
          <a:p>
            <a:pPr algn="ctr"/>
            <a:r>
              <a:rPr lang="fr-FR" sz="2000" dirty="0" smtClean="0"/>
              <a:t>(mise en service d’un matériel, maintenance ponctuelle, modification de circuits)</a:t>
            </a:r>
            <a:endParaRPr lang="fr-FR" sz="2000" b="1" u="sng" dirty="0">
              <a:solidFill>
                <a:srgbClr val="0070C0"/>
              </a:solidFill>
            </a:endParaRPr>
          </a:p>
          <a:p>
            <a:endParaRPr lang="fr-FR" sz="2400" dirty="0" smtClean="0"/>
          </a:p>
          <a:p>
            <a:r>
              <a:rPr lang="fr-FR" sz="2400" u="sng" dirty="0" smtClean="0"/>
              <a:t>Limitations</a:t>
            </a:r>
            <a:r>
              <a:rPr lang="fr-FR" sz="2400" dirty="0" smtClean="0"/>
              <a:t> :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- Mesurer l’intensité dans le circuit avant la connexion / déconnexion.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- Ne connecter (ou déconnecter) qu’un seul potentiel à la fois.</a:t>
            </a:r>
          </a:p>
          <a:p>
            <a:r>
              <a:rPr lang="fr-FR" sz="2400" dirty="0" smtClean="0">
                <a:solidFill>
                  <a:srgbClr val="0070C0"/>
                </a:solidFill>
              </a:rPr>
              <a:t>- Après une déconnexion, isoler immédiatement l’extrémité du conducteur (capuchon isolant).</a:t>
            </a:r>
          </a:p>
          <a:p>
            <a:pPr marL="342900" indent="-342900">
              <a:buFontTx/>
              <a:buChar char="-"/>
            </a:pPr>
            <a:endParaRPr lang="fr-FR" sz="2400" dirty="0">
              <a:solidFill>
                <a:srgbClr val="0070C0"/>
              </a:solidFill>
            </a:endParaRPr>
          </a:p>
          <a:p>
            <a:r>
              <a:rPr lang="fr-FR" sz="2400" b="1" dirty="0" smtClean="0">
                <a:solidFill>
                  <a:srgbClr val="FF0000"/>
                </a:solidFill>
              </a:rPr>
              <a:t>Les circuits sont protégés contre les surintensités.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Tensions ≤ 500 volts (750 volts en continu).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Section ≤ 6 mm² cuivre (10 mm² alu) </a:t>
            </a:r>
            <a:r>
              <a:rPr lang="fr-FR" sz="2400" b="1" dirty="0" smtClean="0">
                <a:solidFill>
                  <a:srgbClr val="FF0000"/>
                </a:solidFill>
                <a:latin typeface="Arial Black"/>
              </a:rPr>
              <a:t>→ </a:t>
            </a:r>
            <a:r>
              <a:rPr lang="fr-FR" sz="2400" b="1" dirty="0" smtClean="0">
                <a:solidFill>
                  <a:srgbClr val="FF0000"/>
                </a:solidFill>
              </a:rPr>
              <a:t>circuits de puissance.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Section ≤ </a:t>
            </a:r>
            <a:r>
              <a:rPr lang="fr-FR" sz="2400" b="1" dirty="0" smtClean="0">
                <a:solidFill>
                  <a:srgbClr val="FF0000"/>
                </a:solidFill>
              </a:rPr>
              <a:t>10 </a:t>
            </a:r>
            <a:r>
              <a:rPr lang="fr-FR" sz="2400" b="1" dirty="0">
                <a:solidFill>
                  <a:srgbClr val="FF0000"/>
                </a:solidFill>
              </a:rPr>
              <a:t>mm² cuivre (</a:t>
            </a:r>
            <a:r>
              <a:rPr lang="fr-FR" sz="2400" b="1" dirty="0" smtClean="0">
                <a:solidFill>
                  <a:srgbClr val="FF0000"/>
                </a:solidFill>
              </a:rPr>
              <a:t>16 </a:t>
            </a:r>
            <a:r>
              <a:rPr lang="fr-FR" sz="2400" b="1" dirty="0">
                <a:solidFill>
                  <a:srgbClr val="FF0000"/>
                </a:solidFill>
              </a:rPr>
              <a:t>mm² </a:t>
            </a:r>
            <a:r>
              <a:rPr lang="fr-FR" sz="2400" b="1" dirty="0" smtClean="0">
                <a:solidFill>
                  <a:srgbClr val="FF0000"/>
                </a:solidFill>
              </a:rPr>
              <a:t>alu) </a:t>
            </a:r>
            <a:r>
              <a:rPr lang="fr-FR" sz="2400" b="1" dirty="0">
                <a:solidFill>
                  <a:srgbClr val="FF0000"/>
                </a:solidFill>
                <a:latin typeface="Arial Black"/>
              </a:rPr>
              <a:t>→ </a:t>
            </a:r>
            <a:r>
              <a:rPr lang="fr-FR" sz="2400" b="1" dirty="0">
                <a:solidFill>
                  <a:srgbClr val="FF0000"/>
                </a:solidFill>
              </a:rPr>
              <a:t>circuits de </a:t>
            </a:r>
            <a:r>
              <a:rPr lang="fr-FR" sz="2400" b="1" dirty="0" smtClean="0">
                <a:solidFill>
                  <a:srgbClr val="FF0000"/>
                </a:solidFill>
              </a:rPr>
              <a:t>commande.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</a:t>
            </a:r>
            <a:r>
              <a:rPr lang="fr-FR" sz="2400" b="1" dirty="0" smtClean="0">
                <a:solidFill>
                  <a:srgbClr val="FF0000"/>
                </a:solidFill>
              </a:rPr>
              <a:t>D’INTERVENTION ELEMENTAIRE </a:t>
            </a:r>
            <a:r>
              <a:rPr lang="fr-FR" sz="3600" b="1" dirty="0" smtClean="0">
                <a:solidFill>
                  <a:srgbClr val="0070C0"/>
                </a:solidFill>
              </a:rPr>
              <a:t>BS</a:t>
            </a:r>
            <a:endParaRPr lang="fr-FR" sz="3600" b="1" dirty="0">
              <a:solidFill>
                <a:srgbClr val="0070C0"/>
              </a:solidFill>
            </a:endParaRPr>
          </a:p>
          <a:p>
            <a:pPr algn="ctr"/>
            <a:r>
              <a:rPr lang="fr-FR" sz="1700" dirty="0"/>
              <a:t>(Personne </a:t>
            </a:r>
            <a:r>
              <a:rPr lang="fr-FR" sz="1700" dirty="0" smtClean="0"/>
              <a:t>qualifiée et désignée </a:t>
            </a:r>
            <a:r>
              <a:rPr lang="fr-FR" sz="1700" dirty="0"/>
              <a:t>par son </a:t>
            </a:r>
            <a:r>
              <a:rPr lang="fr-FR" sz="1700" dirty="0" smtClean="0"/>
              <a:t>employeur - doit recevoir une autorisation d’intervention)</a:t>
            </a:r>
            <a:endParaRPr lang="fr-FR" sz="1700" dirty="0"/>
          </a:p>
          <a:p>
            <a:endParaRPr lang="fr-FR" dirty="0"/>
          </a:p>
          <a:p>
            <a:r>
              <a:rPr lang="fr-FR" sz="2400" u="sng" dirty="0" smtClean="0"/>
              <a:t>Domaine d’application</a:t>
            </a:r>
            <a:r>
              <a:rPr lang="fr-FR" sz="2400" dirty="0" smtClean="0"/>
              <a:t> :</a:t>
            </a:r>
          </a:p>
          <a:p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Limité à la BT et TBT.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Tension ≤ 400 volts (600 volts en continu).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DPCC en amont ≤ 32 A (16 A en continu).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/>
              <a:t>Section ≤ 6 mm² cuivre (10 mm² alu</a:t>
            </a:r>
            <a:r>
              <a:rPr lang="fr-FR" sz="24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Organe de coupure assurant la mise hors tension.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300" dirty="0" smtClean="0"/>
              <a:t>Il </a:t>
            </a:r>
            <a:r>
              <a:rPr lang="fr-FR" sz="2300" dirty="0" smtClean="0">
                <a:solidFill>
                  <a:srgbClr val="FF0000"/>
                </a:solidFill>
              </a:rPr>
              <a:t>ne peut pas </a:t>
            </a:r>
            <a:r>
              <a:rPr lang="fr-FR" sz="2300" dirty="0" smtClean="0"/>
              <a:t>gérer un exécutant d’opération d’ordre électrique (B1V).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036" y="1638557"/>
            <a:ext cx="3640460" cy="91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45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72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</a:t>
            </a:r>
            <a:r>
              <a:rPr lang="fr-FR" sz="2400" b="1" dirty="0" smtClean="0">
                <a:solidFill>
                  <a:srgbClr val="FF0000"/>
                </a:solidFill>
              </a:rPr>
              <a:t>D’INTERVENTION ELEMENTAIRE </a:t>
            </a:r>
            <a:r>
              <a:rPr lang="fr-FR" sz="3600" b="1" dirty="0" smtClean="0">
                <a:solidFill>
                  <a:srgbClr val="0070C0"/>
                </a:solidFill>
              </a:rPr>
              <a:t>BS</a:t>
            </a:r>
            <a:endParaRPr lang="fr-FR" sz="3600" b="1" dirty="0">
              <a:solidFill>
                <a:srgbClr val="0070C0"/>
              </a:solidFill>
            </a:endParaRPr>
          </a:p>
          <a:p>
            <a:endParaRPr lang="fr-FR" dirty="0" smtClean="0"/>
          </a:p>
          <a:p>
            <a:r>
              <a:rPr lang="fr-FR" sz="2400" dirty="0"/>
              <a:t>T</a:t>
            </a:r>
            <a:r>
              <a:rPr lang="fr-FR" sz="2400" dirty="0" smtClean="0"/>
              <a:t>ravaille </a:t>
            </a:r>
            <a:r>
              <a:rPr lang="fr-FR" sz="2400" u="sng" dirty="0" smtClean="0">
                <a:solidFill>
                  <a:srgbClr val="FF0000"/>
                </a:solidFill>
              </a:rPr>
              <a:t>HORS TENSION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et </a:t>
            </a:r>
            <a:r>
              <a:rPr lang="fr-FR" sz="2400" u="sng" dirty="0" smtClean="0">
                <a:solidFill>
                  <a:srgbClr val="FF0000"/>
                </a:solidFill>
              </a:rPr>
              <a:t>HORS ZONE 4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(</a:t>
            </a:r>
            <a:r>
              <a:rPr lang="fr-FR" sz="2200" dirty="0" smtClean="0"/>
              <a:t>zone de voisinage renforcé BT</a:t>
            </a:r>
            <a:r>
              <a:rPr lang="fr-FR" sz="2400" dirty="0" smtClean="0"/>
              <a:t>).</a:t>
            </a:r>
          </a:p>
          <a:p>
            <a:endParaRPr lang="fr-FR" sz="2400" dirty="0" smtClean="0"/>
          </a:p>
          <a:p>
            <a:r>
              <a:rPr lang="fr-FR" sz="2400" u="sng" dirty="0" smtClean="0"/>
              <a:t>Champ d’application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Remplacement</a:t>
            </a:r>
            <a:r>
              <a:rPr lang="fr-FR" sz="2400" dirty="0" smtClean="0"/>
              <a:t> à l’identique d’un fusible BT, d’une lampe, d’un accessoire d’appareil d’éclairage, d’une prise de courant ou d’un interrupteur.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Raccordement</a:t>
            </a:r>
            <a:r>
              <a:rPr lang="fr-FR" sz="2400" dirty="0" smtClean="0"/>
              <a:t> d’un élément à un circuit en attente.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Réarmement</a:t>
            </a:r>
            <a:r>
              <a:rPr lang="fr-FR" sz="2400" dirty="0" smtClean="0"/>
              <a:t> d’un dispositif de protection, </a:t>
            </a:r>
            <a:r>
              <a:rPr lang="fr-FR" sz="2400" u="sng" dirty="0" smtClean="0"/>
              <a:t>dans un environnement garantissant la sécurité de l’opérateur</a:t>
            </a:r>
            <a:r>
              <a:rPr lang="fr-F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552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73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CHARGE </a:t>
            </a:r>
            <a:r>
              <a:rPr lang="fr-FR" sz="2400" b="1" dirty="0" smtClean="0">
                <a:solidFill>
                  <a:srgbClr val="FF0000"/>
                </a:solidFill>
              </a:rPr>
              <a:t>D’INTERVENTION ELEMENTAIRE </a:t>
            </a:r>
            <a:r>
              <a:rPr lang="fr-FR" sz="3600" b="1" dirty="0" smtClean="0">
                <a:solidFill>
                  <a:srgbClr val="0070C0"/>
                </a:solidFill>
              </a:rPr>
              <a:t>BS</a:t>
            </a:r>
            <a:endParaRPr lang="fr-FR" sz="3600" b="1" dirty="0">
              <a:solidFill>
                <a:srgbClr val="0070C0"/>
              </a:solidFill>
            </a:endParaRPr>
          </a:p>
          <a:p>
            <a:endParaRPr lang="fr-FR" sz="1600" dirty="0" smtClean="0"/>
          </a:p>
          <a:p>
            <a:r>
              <a:rPr lang="fr-FR" sz="2400" u="sng" dirty="0" smtClean="0"/>
              <a:t>Déroulement d’une intervention BT élémentaire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r>
              <a:rPr lang="fr-FR" sz="2400" dirty="0" smtClean="0"/>
              <a:t>Préparer l’intervention.</a:t>
            </a:r>
          </a:p>
          <a:p>
            <a:endParaRPr lang="fr-FR" sz="2400" dirty="0"/>
          </a:p>
          <a:p>
            <a:r>
              <a:rPr lang="fr-FR" sz="2400" dirty="0" smtClean="0"/>
              <a:t>S’assurer qu’il n’y a pas de </a:t>
            </a:r>
            <a:r>
              <a:rPr lang="fr-FR" sz="2400" dirty="0" smtClean="0">
                <a:solidFill>
                  <a:srgbClr val="FF0000"/>
                </a:solidFill>
              </a:rPr>
              <a:t>pièces nues sous tension</a:t>
            </a:r>
            <a:r>
              <a:rPr lang="fr-FR" sz="2400" dirty="0" smtClean="0"/>
              <a:t> dans le périmètre d’intervention.</a:t>
            </a:r>
          </a:p>
          <a:p>
            <a:endParaRPr lang="fr-FR" sz="2400" dirty="0"/>
          </a:p>
          <a:p>
            <a:r>
              <a:rPr lang="fr-FR" sz="2400" u="sng" dirty="0" smtClean="0"/>
              <a:t>Réaliser la </a:t>
            </a:r>
            <a:r>
              <a:rPr lang="fr-FR" sz="2400" b="1" u="sng" dirty="0" smtClean="0">
                <a:solidFill>
                  <a:srgbClr val="FF0000"/>
                </a:solidFill>
              </a:rPr>
              <a:t>MISE HORS TENSION </a:t>
            </a:r>
            <a:r>
              <a:rPr lang="fr-FR" sz="2400" u="sng" dirty="0" smtClean="0"/>
              <a:t>pour son propre compte</a:t>
            </a:r>
            <a:r>
              <a:rPr lang="fr-FR" sz="2400" dirty="0" smtClean="0"/>
              <a:t> : 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PREIDENTIFICATION, SEPARATION et CONDAMNATION.</a:t>
            </a:r>
          </a:p>
          <a:p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dirty="0" smtClean="0"/>
              <a:t>Effectuer la VAT (port des gants isolants).</a:t>
            </a:r>
          </a:p>
          <a:p>
            <a:endParaRPr lang="fr-FR" sz="2400" dirty="0"/>
          </a:p>
          <a:p>
            <a:r>
              <a:rPr lang="fr-FR" sz="2400" dirty="0" smtClean="0"/>
              <a:t>Effectuer les opérations prévues pour l’intervention BT.</a:t>
            </a:r>
          </a:p>
          <a:p>
            <a:endParaRPr lang="fr-FR" sz="2400" dirty="0"/>
          </a:p>
          <a:p>
            <a:r>
              <a:rPr lang="fr-FR" sz="2400" dirty="0" smtClean="0"/>
              <a:t>Remettre sous tension, puis rendre compte.</a:t>
            </a:r>
          </a:p>
        </p:txBody>
      </p:sp>
    </p:spTree>
    <p:extLst>
      <p:ext uri="{BB962C8B-B14F-4D97-AF65-F5344CB8AC3E}">
        <p14:creationId xmlns:p14="http://schemas.microsoft.com/office/powerpoint/2010/main" val="349642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1169" y="1027668"/>
            <a:ext cx="85689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smtClean="0"/>
              <a:t>BE</a:t>
            </a: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OPERATIONS SPECIFIQUES</a:t>
            </a:r>
          </a:p>
          <a:p>
            <a:pPr algn="ctr"/>
            <a:endParaRPr lang="fr-FR" sz="2400" b="1" dirty="0">
              <a:solidFill>
                <a:srgbClr val="0070C0"/>
              </a:solidFill>
            </a:endParaRPr>
          </a:p>
          <a:p>
            <a:pPr algn="ctr"/>
            <a:endParaRPr lang="fr-FR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BE ESSAI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BE MESURAGE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BE VERIFICATION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BE MANŒUVRE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 smtClean="0">
              <a:solidFill>
                <a:srgbClr val="0070C0"/>
              </a:solidFill>
            </a:endParaRPr>
          </a:p>
          <a:p>
            <a:r>
              <a:rPr lang="fr-FR" sz="1600" b="1" i="1" dirty="0" smtClean="0">
                <a:solidFill>
                  <a:srgbClr val="0070C0"/>
                </a:solidFill>
              </a:rPr>
              <a:t>* Les essais, mesurages, vérifications et manœuvres sont des opérations d’ordre électrique.</a:t>
            </a:r>
            <a:endParaRPr lang="fr-FR" sz="2400" b="1" i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75</a:t>
            </a:fld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07504" y="332656"/>
            <a:ext cx="892899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ESSAI</a:t>
            </a:r>
          </a:p>
          <a:p>
            <a:pPr algn="ctr"/>
            <a:r>
              <a:rPr lang="fr-FR" sz="2000" dirty="0"/>
              <a:t>(Personne qualifiée et désignée par son employeur)</a:t>
            </a:r>
            <a:endParaRPr lang="fr-FR" sz="2400" dirty="0"/>
          </a:p>
          <a:p>
            <a:pPr algn="ctr"/>
            <a:endParaRPr lang="fr-FR" sz="2400" b="1" dirty="0" smtClean="0"/>
          </a:p>
          <a:p>
            <a:pPr algn="just"/>
            <a:r>
              <a:rPr lang="fr-FR" sz="2400" b="1" u="sng" dirty="0" smtClean="0">
                <a:solidFill>
                  <a:srgbClr val="0070C0"/>
                </a:solidFill>
              </a:rPr>
              <a:t>ESSAIS</a:t>
            </a:r>
            <a:r>
              <a:rPr lang="fr-FR" sz="2400" b="1" dirty="0" smtClean="0">
                <a:solidFill>
                  <a:srgbClr val="0070C0"/>
                </a:solidFill>
              </a:rPr>
              <a:t> : opérations ayant pour but de vérifier le bon fonctionnement d’un ouvrage ou d’une installation.</a:t>
            </a:r>
          </a:p>
          <a:p>
            <a:endParaRPr lang="fr-FR" sz="2400" dirty="0"/>
          </a:p>
          <a:p>
            <a:r>
              <a:rPr lang="fr-FR" sz="2400" u="sng" dirty="0" smtClean="0"/>
              <a:t>Les essais peuvent revêtir des réalités très diverses</a:t>
            </a:r>
            <a:r>
              <a:rPr lang="fr-FR" sz="2400" dirty="0" smtClean="0"/>
              <a:t> :</a:t>
            </a:r>
          </a:p>
          <a:p>
            <a:r>
              <a:rPr lang="fr-FR" sz="2400" dirty="0" smtClean="0"/>
              <a:t>- essais de bon fonctionnement à l’issue d’un dépannage,</a:t>
            </a:r>
          </a:p>
          <a:p>
            <a:r>
              <a:rPr lang="fr-FR" sz="2400" dirty="0" smtClean="0"/>
              <a:t>- essais de réception d’une installation,</a:t>
            </a:r>
          </a:p>
          <a:p>
            <a:r>
              <a:rPr lang="fr-FR" sz="2400" dirty="0" smtClean="0"/>
              <a:t>- essais expérimentaux.</a:t>
            </a:r>
          </a:p>
          <a:p>
            <a:pPr marL="342900" indent="-342900">
              <a:buFontTx/>
              <a:buChar char="-"/>
            </a:pPr>
            <a:endParaRPr lang="fr-FR" sz="2400" dirty="0"/>
          </a:p>
          <a:p>
            <a:r>
              <a:rPr lang="fr-FR" sz="2400" u="sng" dirty="0" smtClean="0">
                <a:solidFill>
                  <a:srgbClr val="FF0000"/>
                </a:solidFill>
              </a:rPr>
              <a:t>Le chargé d’essais peut</a:t>
            </a:r>
            <a:r>
              <a:rPr lang="fr-FR" sz="2400" dirty="0" smtClean="0">
                <a:solidFill>
                  <a:srgbClr val="FF0000"/>
                </a:solidFill>
              </a:rPr>
              <a:t> :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 smtClean="0">
                <a:solidFill>
                  <a:srgbClr val="FF0000"/>
                </a:solidFill>
              </a:rPr>
              <a:t>- consigner ou déconsigner pour son propre compte,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- avoir des exécutants avec lui, habilités à minima B1V.</a:t>
            </a:r>
          </a:p>
        </p:txBody>
      </p:sp>
    </p:spTree>
    <p:extLst>
      <p:ext uri="{BB962C8B-B14F-4D97-AF65-F5344CB8AC3E}">
        <p14:creationId xmlns:p14="http://schemas.microsoft.com/office/powerpoint/2010/main" val="332063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76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332656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LES ESSAIS</a:t>
            </a:r>
          </a:p>
          <a:p>
            <a:pPr algn="ctr"/>
            <a:endParaRPr lang="fr-FR" sz="2400" dirty="0"/>
          </a:p>
          <a:p>
            <a:pPr algn="just"/>
            <a:r>
              <a:rPr lang="fr-FR" sz="2400" dirty="0" smtClean="0"/>
              <a:t>Une personne habilitée </a:t>
            </a:r>
            <a:r>
              <a:rPr lang="fr-FR" sz="2400" dirty="0" smtClean="0">
                <a:solidFill>
                  <a:srgbClr val="FF0000"/>
                </a:solidFill>
              </a:rPr>
              <a:t>B2V</a:t>
            </a:r>
            <a:r>
              <a:rPr lang="fr-FR" sz="2400" dirty="0" smtClean="0"/>
              <a:t> ou </a:t>
            </a:r>
            <a:r>
              <a:rPr lang="fr-FR" sz="2400" dirty="0" smtClean="0">
                <a:solidFill>
                  <a:srgbClr val="FF0000"/>
                </a:solidFill>
              </a:rPr>
              <a:t>BR</a:t>
            </a:r>
            <a:r>
              <a:rPr lang="fr-FR" sz="2400" dirty="0" smtClean="0"/>
              <a:t> sur une même installation peut réaliser des </a:t>
            </a:r>
            <a:r>
              <a:rPr lang="fr-FR" sz="2400" u="sng" dirty="0" smtClean="0"/>
              <a:t>ESSAIS</a:t>
            </a:r>
            <a:r>
              <a:rPr lang="fr-FR" sz="2400" dirty="0" smtClean="0"/>
              <a:t> sur cette installation.</a:t>
            </a:r>
          </a:p>
          <a:p>
            <a:pPr algn="ctr"/>
            <a:endParaRPr lang="fr-FR" sz="24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Essai relevant d’un travail hors tension </a:t>
            </a:r>
            <a:r>
              <a:rPr lang="fr-FR" sz="2400" dirty="0" smtClean="0">
                <a:latin typeface="Arial Black"/>
              </a:rPr>
              <a:t>→ </a:t>
            </a:r>
            <a:r>
              <a:rPr lang="fr-FR" sz="2400" dirty="0" smtClean="0"/>
              <a:t>habilitation </a:t>
            </a:r>
            <a:r>
              <a:rPr lang="fr-FR" sz="2400" b="1" dirty="0" smtClean="0">
                <a:solidFill>
                  <a:srgbClr val="FF0000"/>
                </a:solidFill>
              </a:rPr>
              <a:t>B2V Essai</a:t>
            </a:r>
            <a:r>
              <a:rPr lang="fr-FR" sz="2400" dirty="0" smtClean="0"/>
              <a:t>.</a:t>
            </a:r>
          </a:p>
          <a:p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Essai relevant d’une intervention BT </a:t>
            </a:r>
            <a:r>
              <a:rPr lang="fr-FR" sz="2400" dirty="0" smtClean="0">
                <a:latin typeface="Arial Black"/>
              </a:rPr>
              <a:t>→</a:t>
            </a:r>
            <a:r>
              <a:rPr lang="fr-FR" sz="2400" b="1" dirty="0">
                <a:latin typeface="Arial Black"/>
              </a:rPr>
              <a:t> </a:t>
            </a:r>
            <a:r>
              <a:rPr lang="fr-FR" sz="2400" dirty="0" smtClean="0"/>
              <a:t>habilitation </a:t>
            </a:r>
            <a:r>
              <a:rPr lang="fr-FR" sz="2400" b="1" dirty="0" smtClean="0">
                <a:solidFill>
                  <a:srgbClr val="FF0000"/>
                </a:solidFill>
              </a:rPr>
              <a:t>BR</a:t>
            </a:r>
            <a:r>
              <a:rPr lang="fr-FR" sz="2400" dirty="0" smtClean="0"/>
              <a:t>.</a:t>
            </a:r>
            <a:endParaRPr lang="fr-FR" sz="2400" b="1" dirty="0"/>
          </a:p>
          <a:p>
            <a:endParaRPr lang="fr-FR" sz="2400" b="1" dirty="0" smtClean="0"/>
          </a:p>
          <a:p>
            <a:r>
              <a:rPr lang="fr-FR" sz="2400" u="sng" dirty="0" smtClean="0"/>
              <a:t>Pour les essais en laboratoires, sur les plates-formes ou lors des processus de fabrication en série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La </a:t>
            </a:r>
            <a:r>
              <a:rPr lang="fr-FR" sz="2400" dirty="0" smtClean="0">
                <a:solidFill>
                  <a:srgbClr val="FF0000"/>
                </a:solidFill>
              </a:rPr>
              <a:t>zone d’essais </a:t>
            </a:r>
            <a:r>
              <a:rPr lang="fr-FR" sz="2400" dirty="0" smtClean="0"/>
              <a:t>doit être matérialisée et signalée.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Une </a:t>
            </a:r>
            <a:r>
              <a:rPr lang="fr-FR" sz="2400" dirty="0" smtClean="0">
                <a:solidFill>
                  <a:srgbClr val="FF0000"/>
                </a:solidFill>
              </a:rPr>
              <a:t>autorisation d’essai </a:t>
            </a:r>
            <a:r>
              <a:rPr lang="fr-FR" sz="2400" dirty="0" smtClean="0"/>
              <a:t>doit être remise au chargé d’essais.</a:t>
            </a:r>
          </a:p>
        </p:txBody>
      </p:sp>
      <p:sp>
        <p:nvSpPr>
          <p:cNvPr id="5" name="Flèche vers le bas 4"/>
          <p:cNvSpPr/>
          <p:nvPr/>
        </p:nvSpPr>
        <p:spPr>
          <a:xfrm>
            <a:off x="6804248" y="1614259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bas 5"/>
          <p:cNvSpPr/>
          <p:nvPr/>
        </p:nvSpPr>
        <p:spPr>
          <a:xfrm>
            <a:off x="6804248" y="4321325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0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MESURAGE</a:t>
            </a:r>
          </a:p>
          <a:p>
            <a:pPr algn="ctr"/>
            <a:r>
              <a:rPr lang="fr-FR" sz="2000" dirty="0"/>
              <a:t>(Personne qualifiée et désignée par son employeur</a:t>
            </a:r>
            <a:r>
              <a:rPr lang="fr-FR" sz="2000" dirty="0" smtClean="0"/>
              <a:t>)</a:t>
            </a:r>
          </a:p>
          <a:p>
            <a:pPr algn="ctr"/>
            <a:endParaRPr lang="fr-FR" sz="1600" dirty="0"/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LES MESURAGES sont, soit inclus dans le cadre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travaux,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interventions BT générales,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opérations spécifiques d’essais ou de vérification,</a:t>
            </a:r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soit réalisés</a:t>
            </a:r>
            <a:r>
              <a:rPr lang="fr-FR" sz="2400" b="1" dirty="0" smtClean="0">
                <a:solidFill>
                  <a:srgbClr val="0070C0"/>
                </a:solidFill>
              </a:rPr>
              <a:t> par des personnes chargées uniquement de mesurages.</a:t>
            </a:r>
          </a:p>
          <a:p>
            <a:endParaRPr lang="fr-FR" sz="2000" b="1" dirty="0">
              <a:solidFill>
                <a:srgbClr val="0070C0"/>
              </a:solidFill>
            </a:endParaRPr>
          </a:p>
          <a:p>
            <a:r>
              <a:rPr lang="fr-FR" sz="2400" b="1" u="sng" dirty="0" smtClean="0"/>
              <a:t>Les mesurages comprennent</a:t>
            </a:r>
            <a:r>
              <a:rPr lang="fr-FR" sz="2400" b="1" dirty="0" smtClean="0"/>
              <a:t> :</a:t>
            </a:r>
          </a:p>
          <a:p>
            <a:endParaRPr lang="fr-FR" sz="1600" b="1" dirty="0"/>
          </a:p>
          <a:p>
            <a:r>
              <a:rPr lang="fr-FR" sz="2400" dirty="0" smtClean="0"/>
              <a:t>- les </a:t>
            </a:r>
            <a:r>
              <a:rPr lang="fr-FR" sz="2400" dirty="0" smtClean="0">
                <a:solidFill>
                  <a:srgbClr val="FF0000"/>
                </a:solidFill>
              </a:rPr>
              <a:t>mesures électriques réalisées sur les installations</a:t>
            </a:r>
            <a:r>
              <a:rPr lang="fr-FR" sz="2400" dirty="0" smtClean="0"/>
              <a:t> (mesures d’intensité, de tension, de puissance, de continuité, d’isolement…),</a:t>
            </a:r>
          </a:p>
          <a:p>
            <a:endParaRPr lang="fr-FR" sz="2400" dirty="0"/>
          </a:p>
          <a:p>
            <a:r>
              <a:rPr lang="fr-FR" sz="2400" dirty="0" smtClean="0"/>
              <a:t>- les </a:t>
            </a:r>
            <a:r>
              <a:rPr lang="fr-FR" sz="2400" dirty="0" smtClean="0">
                <a:solidFill>
                  <a:srgbClr val="FF0000"/>
                </a:solidFill>
              </a:rPr>
              <a:t>mesures électriques</a:t>
            </a:r>
            <a:r>
              <a:rPr lang="fr-FR" sz="2400" dirty="0"/>
              <a:t> </a:t>
            </a:r>
            <a:r>
              <a:rPr lang="fr-FR" sz="2400" dirty="0" smtClean="0"/>
              <a:t>ou les </a:t>
            </a:r>
            <a:r>
              <a:rPr lang="fr-FR" sz="2400" dirty="0" smtClean="0">
                <a:solidFill>
                  <a:srgbClr val="FF0000"/>
                </a:solidFill>
              </a:rPr>
              <a:t>mesures de grandeurs non électriques, </a:t>
            </a:r>
            <a:r>
              <a:rPr lang="fr-FR" sz="2400" dirty="0" smtClean="0"/>
              <a:t>réalisées dans l’environnement électrique de l’installation.</a:t>
            </a:r>
          </a:p>
        </p:txBody>
      </p:sp>
    </p:spTree>
    <p:extLst>
      <p:ext uri="{BB962C8B-B14F-4D97-AF65-F5344CB8AC3E}">
        <p14:creationId xmlns:p14="http://schemas.microsoft.com/office/powerpoint/2010/main" val="146570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289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MESURAGE</a:t>
            </a:r>
          </a:p>
          <a:p>
            <a:pPr algn="ctr"/>
            <a:endParaRPr lang="fr-FR" sz="2400" b="1" dirty="0"/>
          </a:p>
          <a:p>
            <a:r>
              <a:rPr lang="fr-FR" sz="2400" u="sng" dirty="0" smtClean="0"/>
              <a:t>Le personnel qui procède à un mesurage doit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Identifier les risques et appliquer les mesures de protection.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Utiliser les matériels, outillages, vêtements, EPI adaptés.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Utiliser du matériel conforme aux normes, adapté au type de mesurage et aux tensions (par exemple, pointes de touche isolées).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/>
              <a:t>Vérifier, avant tout mesurage, le bon état du matériel utilisé.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Veiller particulièrement au risque de court-circuit.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79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116632"/>
            <a:ext cx="892899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VERIFICATION</a:t>
            </a:r>
          </a:p>
          <a:p>
            <a:pPr algn="ctr"/>
            <a:r>
              <a:rPr lang="fr-FR" sz="2000" dirty="0"/>
              <a:t>(Personne qualifiée et désignée par son employeur</a:t>
            </a:r>
            <a:r>
              <a:rPr lang="fr-FR" sz="2000" dirty="0" smtClean="0"/>
              <a:t>)</a:t>
            </a:r>
          </a:p>
          <a:p>
            <a:pPr algn="ctr"/>
            <a:endParaRPr lang="fr-FR" sz="1600" dirty="0"/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LES VERIFICATIONS sont, soit incluses dans le cadre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travaux,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interventions BT générales,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- des opérations spécifiques d’essais,</a:t>
            </a:r>
          </a:p>
          <a:p>
            <a:r>
              <a:rPr lang="fr-FR" sz="2300" b="1" u="sng" dirty="0" smtClean="0">
                <a:solidFill>
                  <a:srgbClr val="0070C0"/>
                </a:solidFill>
              </a:rPr>
              <a:t>soit réalisées</a:t>
            </a:r>
            <a:r>
              <a:rPr lang="fr-FR" sz="2300" b="1" dirty="0" smtClean="0">
                <a:solidFill>
                  <a:srgbClr val="0070C0"/>
                </a:solidFill>
              </a:rPr>
              <a:t> par des personnes chargées uniquement de vérifications.</a:t>
            </a:r>
          </a:p>
          <a:p>
            <a:endParaRPr lang="fr-FR" sz="1100" b="1" u="sng" dirty="0" smtClean="0">
              <a:solidFill>
                <a:srgbClr val="FF0000"/>
              </a:solidFill>
            </a:endParaRPr>
          </a:p>
          <a:p>
            <a:r>
              <a:rPr lang="fr-FR" sz="2400" b="1" u="sng" dirty="0" smtClean="0">
                <a:solidFill>
                  <a:srgbClr val="FF0000"/>
                </a:solidFill>
              </a:rPr>
              <a:t>Les vérifications</a:t>
            </a:r>
            <a:r>
              <a:rPr lang="fr-FR" sz="2400" b="1" dirty="0" smtClean="0">
                <a:solidFill>
                  <a:srgbClr val="FF0000"/>
                </a:solidFill>
              </a:rPr>
              <a:t> : </a:t>
            </a:r>
          </a:p>
          <a:p>
            <a:r>
              <a:rPr lang="fr-FR" sz="2000" b="1" dirty="0" smtClean="0">
                <a:solidFill>
                  <a:srgbClr val="FF0000"/>
                </a:solidFill>
              </a:rPr>
              <a:t>ne nécessitent ni démontage, ni remplacement, ni consignation ou déconsignation.</a:t>
            </a:r>
          </a:p>
          <a:p>
            <a:endParaRPr lang="fr-FR" sz="1400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Examens visuels à partir de schémas et dossiers,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Contrôles de l’état des installations (conducteurs et raccordements),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u="sng" dirty="0" smtClean="0"/>
              <a:t>Contrôles de bon fonctionnement des dispositifs de sécurité</a:t>
            </a:r>
            <a:r>
              <a:rPr lang="fr-FR" sz="2400" i="1" dirty="0" smtClean="0"/>
              <a:t> :</a:t>
            </a:r>
          </a:p>
          <a:p>
            <a:r>
              <a:rPr lang="fr-FR" sz="2400" i="1" dirty="0" smtClean="0"/>
              <a:t>	Dispositifs de protection de type différentiel,</a:t>
            </a:r>
          </a:p>
          <a:p>
            <a:r>
              <a:rPr lang="fr-FR" sz="2400" i="1" dirty="0" smtClean="0"/>
              <a:t>	Dispositifs de coupure d’urgence,</a:t>
            </a:r>
          </a:p>
          <a:p>
            <a:r>
              <a:rPr lang="fr-FR" sz="2400" i="1" dirty="0" smtClean="0"/>
              <a:t>	Eclairage de sécurité,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dirty="0" smtClean="0"/>
              <a:t>Mesurages (ex : la continuité des conducteurs de protection)…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80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260648"/>
            <a:ext cx="8856984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VERIFICATION</a:t>
            </a:r>
          </a:p>
          <a:p>
            <a:pPr algn="ctr"/>
            <a:endParaRPr lang="fr-FR" sz="1600" dirty="0"/>
          </a:p>
          <a:p>
            <a:r>
              <a:rPr lang="fr-FR" sz="2400" b="1" dirty="0" smtClean="0">
                <a:solidFill>
                  <a:srgbClr val="FF0000"/>
                </a:solidFill>
              </a:rPr>
              <a:t>Les vérifications peuvent exposer l’opérateur au risque électrique.</a:t>
            </a:r>
          </a:p>
          <a:p>
            <a:endParaRPr lang="fr-FR" dirty="0"/>
          </a:p>
          <a:p>
            <a:r>
              <a:rPr lang="fr-FR" sz="2400" u="sng" dirty="0" smtClean="0"/>
              <a:t>Le chargé de vérification est autorisé à</a:t>
            </a:r>
            <a:r>
              <a:rPr lang="fr-FR" sz="2400" dirty="0" smtClean="0"/>
              <a:t> :</a:t>
            </a:r>
          </a:p>
          <a:p>
            <a:endParaRPr lang="fr-FR" sz="2400" dirty="0"/>
          </a:p>
          <a:p>
            <a:r>
              <a:rPr lang="fr-FR" sz="2400" dirty="0" smtClean="0"/>
              <a:t>Pénétrer dans les locaux d’accès réservés aux électriciens (ZONE 1).</a:t>
            </a:r>
          </a:p>
          <a:p>
            <a:endParaRPr lang="fr-FR" sz="2400" dirty="0"/>
          </a:p>
          <a:p>
            <a:r>
              <a:rPr lang="fr-FR" sz="2400" dirty="0" smtClean="0"/>
              <a:t>Ouvrir les armoires et coffrets.</a:t>
            </a:r>
          </a:p>
          <a:p>
            <a:endParaRPr lang="fr-FR" sz="2400" dirty="0"/>
          </a:p>
          <a:p>
            <a:r>
              <a:rPr lang="fr-FR" sz="2400" dirty="0" smtClean="0">
                <a:solidFill>
                  <a:srgbClr val="0070C0"/>
                </a:solidFill>
              </a:rPr>
              <a:t>Pénétrer dans la ZONE 4 en BT (BE VERIFICATION).</a:t>
            </a:r>
          </a:p>
          <a:p>
            <a:endParaRPr lang="fr-FR" sz="2400" dirty="0"/>
          </a:p>
          <a:p>
            <a:r>
              <a:rPr lang="fr-FR" sz="2400" dirty="0"/>
              <a:t>Pénétrer dans la ZONE </a:t>
            </a:r>
            <a:r>
              <a:rPr lang="fr-FR" sz="2400" dirty="0" smtClean="0"/>
              <a:t>2 </a:t>
            </a:r>
            <a:r>
              <a:rPr lang="fr-FR" sz="2400" dirty="0"/>
              <a:t>en </a:t>
            </a:r>
            <a:r>
              <a:rPr lang="fr-FR" sz="2400" dirty="0" smtClean="0"/>
              <a:t>HT (HE </a:t>
            </a:r>
            <a:r>
              <a:rPr lang="fr-FR" sz="2400" dirty="0"/>
              <a:t>VERIFICATION).</a:t>
            </a:r>
          </a:p>
          <a:p>
            <a:endParaRPr lang="fr-FR" dirty="0" smtClean="0"/>
          </a:p>
          <a:p>
            <a:r>
              <a:rPr lang="fr-FR" sz="2400" u="sng" dirty="0" smtClean="0"/>
              <a:t>Il doit</a:t>
            </a:r>
            <a:r>
              <a:rPr lang="fr-FR" sz="2400" dirty="0" smtClean="0"/>
              <a:t> :</a:t>
            </a:r>
          </a:p>
          <a:p>
            <a:endParaRPr lang="fr-FR" sz="1200" dirty="0"/>
          </a:p>
          <a:p>
            <a:r>
              <a:rPr lang="fr-FR" sz="2400" dirty="0" smtClean="0"/>
              <a:t>Porter les EPI et les vêtements de travail adaptés.</a:t>
            </a:r>
          </a:p>
          <a:p>
            <a:r>
              <a:rPr lang="fr-FR" sz="2400" dirty="0" smtClean="0"/>
              <a:t>Recevoir une autorisation d’accès.</a:t>
            </a:r>
          </a:p>
          <a:p>
            <a:r>
              <a:rPr lang="fr-FR" sz="2400" dirty="0" smtClean="0"/>
              <a:t>Informer des éventuelles anomalies constatées.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4974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332656"/>
            <a:ext cx="8784976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BE MANŒUVRE </a:t>
            </a:r>
          </a:p>
          <a:p>
            <a:pPr algn="ctr"/>
            <a:r>
              <a:rPr lang="fr-FR" sz="2000" dirty="0"/>
              <a:t>(Personne qualifiée et désignée par son employeur)</a:t>
            </a:r>
          </a:p>
          <a:p>
            <a:endParaRPr lang="fr-FR" sz="1400" dirty="0" smtClean="0"/>
          </a:p>
          <a:p>
            <a:pPr algn="just"/>
            <a:r>
              <a:rPr lang="fr-FR" sz="2400" b="1" u="sng" dirty="0" smtClean="0">
                <a:solidFill>
                  <a:srgbClr val="FF0000"/>
                </a:solidFill>
              </a:rPr>
              <a:t>LES MANŒUVRES</a:t>
            </a:r>
            <a:r>
              <a:rPr lang="fr-FR" sz="2400" b="1" dirty="0" smtClean="0">
                <a:solidFill>
                  <a:srgbClr val="FF0000"/>
                </a:solidFill>
              </a:rPr>
              <a:t> : opérations d’ordre électrique pour modifier l’état d’un ouvrage ou d’une installation.</a:t>
            </a:r>
          </a:p>
          <a:p>
            <a:endParaRPr lang="fr-F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i="1" u="sng" dirty="0" smtClean="0"/>
              <a:t>3 types de manœuvres</a:t>
            </a:r>
            <a:r>
              <a:rPr lang="fr-FR" sz="2400" i="1" dirty="0" smtClean="0"/>
              <a:t> :</a:t>
            </a:r>
          </a:p>
          <a:p>
            <a:endParaRPr lang="fr-FR" sz="2000" i="1" dirty="0" smtClean="0"/>
          </a:p>
          <a:p>
            <a:pPr marL="457200" indent="-457200">
              <a:buFont typeface="+mj-lt"/>
              <a:buAutoNum type="arabicPeriod"/>
            </a:pPr>
            <a:r>
              <a:rPr lang="fr-FR" sz="2400" i="1" dirty="0" smtClean="0"/>
              <a:t>Les manœuvres d’exploitation.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i="1" dirty="0" smtClean="0"/>
              <a:t>Les manœuvres de consignation.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i="1" dirty="0" smtClean="0"/>
              <a:t>Les manœuvres d’urgence.</a:t>
            </a:r>
            <a:endParaRPr lang="fr-FR" sz="2400" i="1" dirty="0"/>
          </a:p>
          <a:p>
            <a:endParaRPr lang="fr-FR" dirty="0" smtClean="0">
              <a:solidFill>
                <a:srgbClr val="FF0000"/>
              </a:solidFill>
            </a:endParaRPr>
          </a:p>
          <a:p>
            <a:r>
              <a:rPr lang="fr-FR" sz="2400" b="1" u="sng" dirty="0">
                <a:solidFill>
                  <a:srgbClr val="0070C0"/>
                </a:solidFill>
              </a:rPr>
              <a:t>LES </a:t>
            </a:r>
            <a:r>
              <a:rPr lang="fr-FR" sz="2400" b="1" u="sng" dirty="0" smtClean="0">
                <a:solidFill>
                  <a:srgbClr val="0070C0"/>
                </a:solidFill>
              </a:rPr>
              <a:t>MANOEUVRES </a:t>
            </a:r>
            <a:r>
              <a:rPr lang="fr-FR" sz="2400" b="1" u="sng" dirty="0">
                <a:solidFill>
                  <a:srgbClr val="0070C0"/>
                </a:solidFill>
              </a:rPr>
              <a:t>sont, soit incluses dans le cadre</a:t>
            </a:r>
            <a:r>
              <a:rPr lang="fr-FR" sz="2400" b="1" dirty="0">
                <a:solidFill>
                  <a:srgbClr val="0070C0"/>
                </a:solidFill>
              </a:rPr>
              <a:t> :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- des travaux,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- des interventions </a:t>
            </a:r>
            <a:r>
              <a:rPr lang="fr-FR" sz="2400" b="1" dirty="0" smtClean="0">
                <a:solidFill>
                  <a:srgbClr val="0070C0"/>
                </a:solidFill>
              </a:rPr>
              <a:t>BT,</a:t>
            </a:r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>
                <a:solidFill>
                  <a:srgbClr val="0070C0"/>
                </a:solidFill>
              </a:rPr>
              <a:t>- des opérations </a:t>
            </a:r>
            <a:r>
              <a:rPr lang="fr-FR" sz="2400" b="1" dirty="0" smtClean="0">
                <a:solidFill>
                  <a:srgbClr val="0070C0"/>
                </a:solidFill>
              </a:rPr>
              <a:t>spécifiques,</a:t>
            </a:r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300" b="1" u="sng" dirty="0">
                <a:solidFill>
                  <a:srgbClr val="0070C0"/>
                </a:solidFill>
              </a:rPr>
              <a:t>soit réalisées</a:t>
            </a:r>
            <a:r>
              <a:rPr lang="fr-FR" sz="2300" b="1" dirty="0">
                <a:solidFill>
                  <a:srgbClr val="0070C0"/>
                </a:solidFill>
              </a:rPr>
              <a:t> par des personnes chargées uniquement de </a:t>
            </a:r>
            <a:r>
              <a:rPr lang="fr-FR" sz="2300" b="1" dirty="0" err="1" smtClean="0">
                <a:solidFill>
                  <a:srgbClr val="0070C0"/>
                </a:solidFill>
              </a:rPr>
              <a:t>manoeuvres</a:t>
            </a:r>
            <a:r>
              <a:rPr lang="fr-FR" sz="2300" b="1" dirty="0" smtClean="0">
                <a:solidFill>
                  <a:srgbClr val="0070C0"/>
                </a:solidFill>
              </a:rPr>
              <a:t>.</a:t>
            </a:r>
            <a:endParaRPr lang="fr-FR" sz="23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5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82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476672"/>
            <a:ext cx="86409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LES MANŒUVRES</a:t>
            </a:r>
          </a:p>
          <a:p>
            <a:pPr algn="ctr"/>
            <a:endParaRPr lang="fr-FR" sz="1400" b="1" dirty="0"/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MANŒUVRES D’EXPLOITATION</a:t>
            </a:r>
            <a:r>
              <a:rPr lang="fr-FR" sz="2400" b="1" dirty="0" smtClean="0">
                <a:solidFill>
                  <a:srgbClr val="0070C0"/>
                </a:solidFill>
              </a:rPr>
              <a:t> : </a:t>
            </a:r>
            <a:r>
              <a:rPr lang="fr-FR" sz="2000" dirty="0" smtClean="0"/>
              <a:t>(effectuées </a:t>
            </a:r>
            <a:r>
              <a:rPr lang="fr-FR" sz="2000" dirty="0"/>
              <a:t>localement ou à </a:t>
            </a:r>
            <a:r>
              <a:rPr lang="fr-FR" sz="2000" dirty="0" smtClean="0"/>
              <a:t>distance).</a:t>
            </a:r>
            <a:endParaRPr lang="fr-FR" sz="2400" dirty="0"/>
          </a:p>
          <a:p>
            <a:endParaRPr lang="fr-FR" sz="1400" b="1" dirty="0" smtClean="0">
              <a:solidFill>
                <a:srgbClr val="0070C0"/>
              </a:solidFill>
            </a:endParaRPr>
          </a:p>
          <a:p>
            <a:r>
              <a:rPr lang="fr-FR" sz="2400" dirty="0" smtClean="0"/>
              <a:t>- Mise en marche ou arrêt d’un équipement.</a:t>
            </a:r>
          </a:p>
          <a:p>
            <a:r>
              <a:rPr lang="fr-FR" sz="2400" dirty="0" smtClean="0"/>
              <a:t>- Réarmement d’un relais de protection.</a:t>
            </a:r>
          </a:p>
          <a:p>
            <a:r>
              <a:rPr lang="fr-FR" sz="2400" dirty="0" smtClean="0"/>
              <a:t>- Branchement d’équipements amovibles.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- </a:t>
            </a:r>
            <a:r>
              <a:rPr lang="fr-FR" sz="2400" u="sng" dirty="0" smtClean="0">
                <a:solidFill>
                  <a:srgbClr val="FF0000"/>
                </a:solidFill>
              </a:rPr>
              <a:t>Rappel</a:t>
            </a:r>
            <a:r>
              <a:rPr lang="fr-FR" sz="2400" dirty="0" smtClean="0">
                <a:solidFill>
                  <a:srgbClr val="FF0000"/>
                </a:solidFill>
              </a:rPr>
              <a:t> : un sectionneur ne doit jamais être manœuvré en charge !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b="1" u="sng" dirty="0" smtClean="0">
                <a:solidFill>
                  <a:srgbClr val="0070C0"/>
                </a:solidFill>
              </a:rPr>
              <a:t>MANŒUVRES DE CONSIGNATION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endParaRPr lang="fr-FR" sz="1400" b="1" dirty="0" smtClean="0">
              <a:solidFill>
                <a:srgbClr val="0070C0"/>
              </a:solidFill>
            </a:endParaRPr>
          </a:p>
          <a:p>
            <a:r>
              <a:rPr lang="fr-FR" sz="2400" dirty="0" smtClean="0"/>
              <a:t>L’opérateur agit sous les ordres du chargé de consignation BC.</a:t>
            </a:r>
          </a:p>
          <a:p>
            <a:endParaRPr lang="fr-FR" sz="2400" dirty="0"/>
          </a:p>
          <a:p>
            <a:r>
              <a:rPr lang="fr-FR" sz="2400" b="1" u="sng" dirty="0" smtClean="0">
                <a:solidFill>
                  <a:srgbClr val="0070C0"/>
                </a:solidFill>
              </a:rPr>
              <a:t>MANŒUVRES D’URGENCE</a:t>
            </a:r>
            <a:r>
              <a:rPr lang="fr-FR" sz="2400" b="1" dirty="0" smtClean="0">
                <a:solidFill>
                  <a:srgbClr val="0070C0"/>
                </a:solidFill>
              </a:rPr>
              <a:t> :</a:t>
            </a:r>
          </a:p>
          <a:p>
            <a:endParaRPr lang="fr-FR" sz="1400" b="1" dirty="0">
              <a:solidFill>
                <a:srgbClr val="0070C0"/>
              </a:solidFill>
            </a:endParaRPr>
          </a:p>
          <a:p>
            <a:r>
              <a:rPr lang="fr-FR" sz="2400" dirty="0" smtClean="0"/>
              <a:t>L’opérateur se protège avec des EPI, et des vêtements adaptés.</a:t>
            </a:r>
          </a:p>
          <a:p>
            <a:r>
              <a:rPr lang="fr-FR" sz="2400" dirty="0" smtClean="0"/>
              <a:t>Ses actes n’aggravent pas la situation.</a:t>
            </a:r>
          </a:p>
        </p:txBody>
      </p:sp>
    </p:spTree>
    <p:extLst>
      <p:ext uri="{BB962C8B-B14F-4D97-AF65-F5344CB8AC3E}">
        <p14:creationId xmlns:p14="http://schemas.microsoft.com/office/powerpoint/2010/main" val="241436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83</a:t>
            </a:fld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7175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897062" y="716608"/>
            <a:ext cx="7851402" cy="5451175"/>
            <a:chOff x="897062" y="716608"/>
            <a:chExt cx="7851402" cy="5451175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176" y="716608"/>
              <a:ext cx="7496340" cy="5451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897062" y="2564904"/>
              <a:ext cx="7851402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0749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Les équipements de protection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84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816424" cy="209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491128"/>
            <a:ext cx="1101375" cy="186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390" y="1556792"/>
            <a:ext cx="1440160" cy="277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99140"/>
            <a:ext cx="3533973" cy="222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4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85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363966" cy="519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95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86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23528" y="548680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B050"/>
                </a:solidFill>
              </a:rPr>
              <a:t>Casque pour opération électrique </a:t>
            </a:r>
          </a:p>
          <a:p>
            <a:pPr algn="ctr"/>
            <a:r>
              <a:rPr lang="fr-FR" sz="2000" b="1" i="1" dirty="0" smtClean="0"/>
              <a:t>(NF EN 397 et NF EN 50365)</a:t>
            </a:r>
          </a:p>
          <a:p>
            <a:endParaRPr lang="fr-FR" b="1" dirty="0" smtClean="0"/>
          </a:p>
          <a:p>
            <a:endParaRPr lang="fr-FR" sz="2000" u="sng" dirty="0" smtClean="0"/>
          </a:p>
          <a:p>
            <a:endParaRPr lang="fr-FR" sz="2000" u="sng" dirty="0" smtClean="0"/>
          </a:p>
          <a:p>
            <a:r>
              <a:rPr lang="fr-FR" sz="2000" u="sng" dirty="0" smtClean="0"/>
              <a:t>Protection de la tête contre</a:t>
            </a:r>
            <a:r>
              <a:rPr lang="fr-FR" sz="2000" dirty="0" smtClean="0"/>
              <a:t> : </a:t>
            </a:r>
          </a:p>
          <a:p>
            <a:r>
              <a:rPr lang="fr-FR" sz="2000" dirty="0"/>
              <a:t>L</a:t>
            </a:r>
            <a:r>
              <a:rPr lang="fr-FR" sz="2000" dirty="0" smtClean="0"/>
              <a:t>es risques de contacts directs avec des pièces nues sous tension.</a:t>
            </a:r>
          </a:p>
          <a:p>
            <a:r>
              <a:rPr lang="fr-FR" sz="2000" dirty="0" smtClean="0"/>
              <a:t>Les projections de particules en fusion.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2" y="3429000"/>
            <a:ext cx="54768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515"/>
            <a:ext cx="1415799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564" y="260648"/>
            <a:ext cx="1580025" cy="163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3528" y="609329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smtClean="0">
                <a:solidFill>
                  <a:srgbClr val="FF0000"/>
                </a:solidFill>
              </a:rPr>
              <a:t>En haute tension, la tension maximale des casques est 20 kV.</a:t>
            </a:r>
            <a:endParaRPr lang="fr-FR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3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87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537773" cy="535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0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latin typeface="+mn-lt"/>
              </a:rPr>
              <a:t>Efficacité de l’écran facial</a:t>
            </a:r>
            <a:endParaRPr lang="fr-FR" sz="3200" b="1" dirty="0">
              <a:latin typeface="+mn-lt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88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64201"/>
            <a:ext cx="8172400" cy="279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59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89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308032" cy="5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8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90</a:t>
            </a:fld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55074" cy="581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8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95536" y="476672"/>
            <a:ext cx="83529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B050"/>
                </a:solidFill>
              </a:rPr>
              <a:t>Chaussures isolantes </a:t>
            </a:r>
          </a:p>
          <a:p>
            <a:pPr algn="ctr"/>
            <a:r>
              <a:rPr lang="fr-FR" b="1" dirty="0" smtClean="0"/>
              <a:t>NF EN 50321</a:t>
            </a:r>
          </a:p>
          <a:p>
            <a:pPr algn="ctr"/>
            <a:endParaRPr lang="fr-FR" b="1" dirty="0"/>
          </a:p>
          <a:p>
            <a:r>
              <a:rPr lang="fr-FR" b="1" u="sng" dirty="0" smtClean="0"/>
              <a:t>But</a:t>
            </a:r>
            <a:r>
              <a:rPr lang="fr-FR" b="1" dirty="0" smtClean="0"/>
              <a:t> :</a:t>
            </a:r>
          </a:p>
          <a:p>
            <a:endParaRPr lang="fr-FR" b="1" dirty="0"/>
          </a:p>
          <a:p>
            <a:r>
              <a:rPr lang="fr-FR" b="1" dirty="0" smtClean="0">
                <a:solidFill>
                  <a:srgbClr val="FF0000"/>
                </a:solidFill>
              </a:rPr>
              <a:t>Isoler l’opérateur du sol</a:t>
            </a:r>
            <a:r>
              <a:rPr lang="fr-FR" dirty="0" smtClean="0"/>
              <a:t>, afin qu’il ne soit pas traversé par un courant électrique.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18" y="2572281"/>
            <a:ext cx="6148164" cy="215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91580" y="5805264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 smtClean="0">
                <a:solidFill>
                  <a:srgbClr val="FF0000"/>
                </a:solidFill>
              </a:rPr>
              <a:t>En haute tension, il existe des bottes isolantes !</a:t>
            </a:r>
            <a:endParaRPr lang="fr-FR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5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92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890448" cy="491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6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93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833121" cy="537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16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94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184382" cy="5152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80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95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64115"/>
            <a:ext cx="8169142" cy="486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5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96</a:t>
            </a:fld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270005" cy="574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00038"/>
            <a:ext cx="7915275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452438"/>
            <a:ext cx="7915275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32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97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09120"/>
            <a:ext cx="1195647" cy="17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3528" y="548680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V</a:t>
            </a:r>
            <a:r>
              <a:rPr lang="fr-FR" sz="2400" b="1" dirty="0" smtClean="0">
                <a:solidFill>
                  <a:srgbClr val="00B050"/>
                </a:solidFill>
              </a:rPr>
              <a:t>érificateurs d’</a:t>
            </a:r>
            <a:r>
              <a:rPr lang="fr-FR" sz="2400" b="1" dirty="0" smtClean="0">
                <a:solidFill>
                  <a:srgbClr val="FF0000"/>
                </a:solidFill>
              </a:rPr>
              <a:t>A</a:t>
            </a:r>
            <a:r>
              <a:rPr lang="fr-FR" sz="2400" b="1" dirty="0" smtClean="0">
                <a:solidFill>
                  <a:srgbClr val="00B050"/>
                </a:solidFill>
              </a:rPr>
              <a:t>bsence de </a:t>
            </a:r>
            <a:r>
              <a:rPr lang="fr-FR" sz="2400" b="1" dirty="0" smtClean="0">
                <a:solidFill>
                  <a:srgbClr val="FF0000"/>
                </a:solidFill>
              </a:rPr>
              <a:t>T</a:t>
            </a:r>
            <a:r>
              <a:rPr lang="fr-FR" sz="2400" b="1" dirty="0" smtClean="0">
                <a:solidFill>
                  <a:srgbClr val="00B050"/>
                </a:solidFill>
              </a:rPr>
              <a:t>ension</a:t>
            </a:r>
            <a:endParaRPr lang="fr-FR" sz="2000" b="1" dirty="0" smtClean="0">
              <a:solidFill>
                <a:srgbClr val="00B050"/>
              </a:solidFill>
            </a:endParaRPr>
          </a:p>
          <a:p>
            <a:pPr algn="ctr"/>
            <a:r>
              <a:rPr lang="fr-FR" sz="20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fr-FR" sz="2000" b="1" dirty="0" smtClean="0">
                <a:solidFill>
                  <a:srgbClr val="00B050"/>
                </a:solidFill>
              </a:rPr>
              <a:t>Les détecteurs basse tension : norme NF EN 61243-3</a:t>
            </a:r>
            <a:endParaRPr lang="fr-FR" sz="2000" b="1" dirty="0">
              <a:solidFill>
                <a:srgbClr val="00B05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2276872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Contrôler obligatoirement le vérificateur </a:t>
            </a:r>
            <a:r>
              <a:rPr lang="fr-FR" b="1" u="sng" dirty="0" smtClean="0">
                <a:solidFill>
                  <a:srgbClr val="FF0000"/>
                </a:solidFill>
              </a:rPr>
              <a:t>avant</a:t>
            </a:r>
            <a:r>
              <a:rPr lang="fr-FR" b="1" dirty="0" smtClean="0">
                <a:solidFill>
                  <a:srgbClr val="FF0000"/>
                </a:solidFill>
              </a:rPr>
              <a:t> et </a:t>
            </a:r>
            <a:r>
              <a:rPr lang="fr-FR" b="1" u="sng" dirty="0" smtClean="0">
                <a:solidFill>
                  <a:srgbClr val="FF0000"/>
                </a:solidFill>
              </a:rPr>
              <a:t>après</a:t>
            </a:r>
            <a:r>
              <a:rPr lang="fr-FR" b="1" dirty="0" smtClean="0">
                <a:solidFill>
                  <a:srgbClr val="FF0000"/>
                </a:solidFill>
              </a:rPr>
              <a:t> la VAT !</a:t>
            </a:r>
          </a:p>
          <a:p>
            <a:pPr marL="285750" indent="-285750">
              <a:buFont typeface="Arial" pitchFamily="34" charset="0"/>
              <a:buChar char="•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Veiller au </a:t>
            </a:r>
            <a:r>
              <a:rPr lang="fr-FR" b="1" u="sng" dirty="0" smtClean="0">
                <a:solidFill>
                  <a:srgbClr val="FF0000"/>
                </a:solidFill>
              </a:rPr>
              <a:t>bon emploi</a:t>
            </a:r>
            <a:r>
              <a:rPr lang="fr-FR" b="1" dirty="0" smtClean="0">
                <a:solidFill>
                  <a:srgbClr val="FF0000"/>
                </a:solidFill>
              </a:rPr>
              <a:t>, à </a:t>
            </a:r>
            <a:r>
              <a:rPr lang="fr-FR" b="1" u="sng" dirty="0" smtClean="0">
                <a:solidFill>
                  <a:srgbClr val="FF0000"/>
                </a:solidFill>
              </a:rPr>
              <a:t>l’entretien</a:t>
            </a:r>
            <a:r>
              <a:rPr lang="fr-FR" b="1" dirty="0" smtClean="0">
                <a:solidFill>
                  <a:srgbClr val="FF0000"/>
                </a:solidFill>
              </a:rPr>
              <a:t> et au </a:t>
            </a:r>
            <a:r>
              <a:rPr lang="fr-FR" b="1" u="sng" dirty="0" smtClean="0">
                <a:solidFill>
                  <a:srgbClr val="FF0000"/>
                </a:solidFill>
              </a:rPr>
              <a:t>stockage</a:t>
            </a:r>
            <a:r>
              <a:rPr lang="fr-FR" b="1" dirty="0" smtClean="0">
                <a:solidFill>
                  <a:srgbClr val="FF0000"/>
                </a:solidFill>
              </a:rPr>
              <a:t> du vérificateur !</a:t>
            </a:r>
          </a:p>
          <a:p>
            <a:pPr marL="285750" indent="-285750">
              <a:buFont typeface="Arial" pitchFamily="34" charset="0"/>
              <a:buChar char="•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Les détecteurs de tension BT doivent avoir des pointes de touches </a:t>
            </a:r>
            <a:r>
              <a:rPr lang="fr-FR" b="1" u="sng" dirty="0" smtClean="0">
                <a:solidFill>
                  <a:srgbClr val="FF0000"/>
                </a:solidFill>
              </a:rPr>
              <a:t>IP2X</a:t>
            </a:r>
            <a:r>
              <a:rPr lang="fr-FR" b="1" dirty="0" smtClean="0">
                <a:solidFill>
                  <a:srgbClr val="FF0000"/>
                </a:solidFill>
              </a:rPr>
              <a:t>.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28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23528" y="548679"/>
            <a:ext cx="85689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B050"/>
                </a:solidFill>
              </a:rPr>
              <a:t>Perche à corps</a:t>
            </a:r>
            <a:r>
              <a:rPr lang="fr-FR" sz="2800" b="1" dirty="0" smtClean="0"/>
              <a:t> </a:t>
            </a:r>
          </a:p>
          <a:p>
            <a:pPr algn="ctr"/>
            <a:r>
              <a:rPr lang="fr-FR" sz="2000" b="1" dirty="0" smtClean="0"/>
              <a:t>NF EN 50508</a:t>
            </a:r>
          </a:p>
          <a:p>
            <a:pPr algn="ctr"/>
            <a:endParaRPr lang="fr-FR" sz="2000" b="1" dirty="0"/>
          </a:p>
          <a:p>
            <a:r>
              <a:rPr lang="fr-FR" sz="2000" b="1" dirty="0" smtClean="0"/>
              <a:t>Les perches à corps sont conçues pour </a:t>
            </a:r>
            <a:r>
              <a:rPr lang="fr-FR" sz="2000" b="1" dirty="0" smtClean="0">
                <a:solidFill>
                  <a:srgbClr val="FF0000"/>
                </a:solidFill>
              </a:rPr>
              <a:t>isoler</a:t>
            </a:r>
            <a:r>
              <a:rPr lang="fr-FR" sz="2000" b="1" dirty="0" smtClean="0"/>
              <a:t> l’OPERATEUR.</a:t>
            </a:r>
          </a:p>
          <a:p>
            <a:endParaRPr lang="fr-FR" sz="2000" b="1" dirty="0"/>
          </a:p>
          <a:p>
            <a:r>
              <a:rPr lang="fr-FR" sz="2000" b="1" u="sng" dirty="0" smtClean="0"/>
              <a:t>Rôle</a:t>
            </a:r>
            <a:r>
              <a:rPr lang="fr-FR" sz="2000" b="1" dirty="0" smtClean="0"/>
              <a:t> :</a:t>
            </a:r>
          </a:p>
          <a:p>
            <a:endParaRPr lang="fr-FR" b="1" dirty="0" smtClean="0"/>
          </a:p>
          <a:p>
            <a:r>
              <a:rPr lang="fr-FR" b="1" dirty="0" smtClean="0"/>
              <a:t>- Permettre de dégager une victime.</a:t>
            </a:r>
          </a:p>
          <a:p>
            <a:endParaRPr lang="fr-FR" b="1" dirty="0"/>
          </a:p>
          <a:p>
            <a:r>
              <a:rPr lang="fr-FR" b="1" dirty="0" smtClean="0"/>
              <a:t>- Ecarter une pièce sous tension.</a:t>
            </a:r>
          </a:p>
        </p:txBody>
      </p:sp>
      <p:pic>
        <p:nvPicPr>
          <p:cNvPr id="10244" name="Picture 4" descr="http://www.derancourt.com/photos/catalogue_r4046-bs45-1_4ec0de6038e68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036492" y="3892500"/>
            <a:ext cx="3800475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5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99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43608" y="548680"/>
            <a:ext cx="7056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Interventions et opérations particulières</a:t>
            </a:r>
          </a:p>
          <a:p>
            <a:pPr algn="ctr"/>
            <a:endParaRPr lang="fr-FR" sz="2400" b="1" dirty="0" smtClean="0">
              <a:solidFill>
                <a:srgbClr val="FF0000"/>
              </a:solidFill>
            </a:endParaRPr>
          </a:p>
          <a:p>
            <a:pPr algn="ctr"/>
            <a:endParaRPr lang="fr-F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i="1" dirty="0" smtClean="0"/>
              <a:t>Le photovoltaïque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b="1" i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i="1" dirty="0" smtClean="0"/>
              <a:t>BT et TBT comportant des circuits HT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b="1" i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i="1" dirty="0" smtClean="0"/>
              <a:t>Remplacement de lampes et fusibles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400" b="1" i="1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sz="2400" b="1" i="1" dirty="0" smtClean="0"/>
              <a:t>Opérations sur batteries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87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100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553305" y="476672"/>
            <a:ext cx="8129537" cy="5616305"/>
            <a:chOff x="495052" y="548680"/>
            <a:chExt cx="8129537" cy="561630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052" y="548680"/>
              <a:ext cx="8129537" cy="561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à coins arrondis 4"/>
            <p:cNvSpPr/>
            <p:nvPr/>
          </p:nvSpPr>
          <p:spPr>
            <a:xfrm>
              <a:off x="611560" y="1052736"/>
              <a:ext cx="2808312" cy="576064"/>
            </a:xfrm>
            <a:prstGeom prst="roundRect">
              <a:avLst/>
            </a:prstGeom>
            <a:solidFill>
              <a:schemeClr val="bg2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899592" y="2924944"/>
              <a:ext cx="6336704" cy="576064"/>
            </a:xfrm>
            <a:prstGeom prst="roundRect">
              <a:avLst/>
            </a:prstGeom>
            <a:solidFill>
              <a:schemeClr val="bg2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80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101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740922" cy="512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755576" y="1340768"/>
            <a:ext cx="5400600" cy="432048"/>
          </a:xfrm>
          <a:prstGeom prst="roundRect">
            <a:avLst/>
          </a:prstGeom>
          <a:solidFill>
            <a:schemeClr val="bg2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1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102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134300" cy="434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611560" y="1484784"/>
            <a:ext cx="6696744" cy="504056"/>
          </a:xfrm>
          <a:prstGeom prst="roundRect">
            <a:avLst/>
          </a:prstGeom>
          <a:solidFill>
            <a:schemeClr val="bg2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2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103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764704"/>
            <a:ext cx="7367696" cy="508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62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104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125"/>
            <a:ext cx="8246017" cy="526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8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105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836712"/>
            <a:ext cx="8099067" cy="48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0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106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661101" cy="476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89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  <a:solidFill>
            <a:schemeClr val="bg2">
              <a:alpha val="35000"/>
            </a:schemeClr>
          </a:solidFill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Matériels alimentés en BT et TBT comportant des circuits HT</a:t>
            </a:r>
            <a:endParaRPr lang="fr-FR" sz="32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72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108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147763"/>
            <a:ext cx="892492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34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109</a:t>
            </a:fld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395536" y="345051"/>
            <a:ext cx="8543106" cy="6114004"/>
            <a:chOff x="395536" y="345051"/>
            <a:chExt cx="8543106" cy="611400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45051"/>
              <a:ext cx="8543106" cy="6114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à coins arrondis 3"/>
            <p:cNvSpPr/>
            <p:nvPr/>
          </p:nvSpPr>
          <p:spPr>
            <a:xfrm>
              <a:off x="827584" y="2636912"/>
              <a:ext cx="6264696" cy="288032"/>
            </a:xfrm>
            <a:prstGeom prst="roundRect">
              <a:avLst/>
            </a:prstGeom>
            <a:solidFill>
              <a:schemeClr val="bg2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827584" y="4437112"/>
              <a:ext cx="7488832" cy="288032"/>
            </a:xfrm>
            <a:prstGeom prst="roundRect">
              <a:avLst/>
            </a:prstGeom>
            <a:solidFill>
              <a:schemeClr val="bg2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827584" y="5733256"/>
              <a:ext cx="6264696" cy="288032"/>
            </a:xfrm>
            <a:prstGeom prst="roundRect">
              <a:avLst/>
            </a:prstGeom>
            <a:solidFill>
              <a:schemeClr val="bg2">
                <a:alpha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9926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110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9112"/>
            <a:ext cx="8716739" cy="509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87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111</a:t>
            </a:fld>
            <a:endParaRPr lang="fr-FR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  <a:solidFill>
            <a:schemeClr val="bg2">
              <a:alpha val="35000"/>
            </a:schemeClr>
          </a:solidFill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Remplacement de lampes et fusibles</a:t>
            </a:r>
            <a:endParaRPr lang="fr-FR" sz="32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030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112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576263"/>
            <a:ext cx="881062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6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113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795338"/>
            <a:ext cx="882015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96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114</a:t>
            </a:fld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895350"/>
            <a:ext cx="88677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66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115</a:t>
            </a:fld>
            <a:endParaRPr lang="fr-FR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  <a:solidFill>
            <a:schemeClr val="bg2">
              <a:alpha val="35000"/>
            </a:schemeClr>
          </a:solidFill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Les batteries et accumulateurs</a:t>
            </a:r>
            <a:endParaRPr lang="fr-FR" sz="32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038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116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9" y="409575"/>
            <a:ext cx="8725792" cy="598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53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117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2841"/>
            <a:ext cx="8580972" cy="570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77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118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503865" cy="562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47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119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0388"/>
            <a:ext cx="8521892" cy="575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3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6EFB4-0DAD-47DB-9830-70EB250DB80E}" type="slidenum">
              <a:rPr lang="fr-FR" smtClean="0"/>
              <a:t>120</a:t>
            </a:fld>
            <a:endParaRPr lang="fr-FR"/>
          </a:p>
        </p:txBody>
      </p:sp>
      <p:pic>
        <p:nvPicPr>
          <p:cNvPr id="6148" name="Picture 4" descr="http://www.youstudio.fr/wp-content/uploads/2012/12/Point-dinterrog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532" y="2204864"/>
            <a:ext cx="2002924" cy="200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528532" y="1268760"/>
            <a:ext cx="2002925" cy="400110"/>
          </a:xfrm>
          <a:prstGeom prst="rect">
            <a:avLst/>
          </a:prstGeom>
          <a:solidFill>
            <a:schemeClr val="bg2">
              <a:alpha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FF0000"/>
                </a:solidFill>
              </a:rPr>
              <a:t>Des questions ?</a:t>
            </a:r>
            <a:endParaRPr lang="fr-FR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4909</Words>
  <Application>Microsoft Office PowerPoint</Application>
  <PresentationFormat>Affichage à l'écran (4:3)</PresentationFormat>
  <Paragraphs>1039</Paragraphs>
  <Slides>120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120</vt:i4>
      </vt:variant>
    </vt:vector>
  </HeadingPairs>
  <TitlesOfParts>
    <vt:vector size="122" baseType="lpstr">
      <vt:lpstr>Thème Office</vt:lpstr>
      <vt:lpstr>Photo Editor Photo</vt:lpstr>
      <vt:lpstr>L’HABILITATION   ELECTRIQUE</vt:lpstr>
      <vt:lpstr>Présentation PowerPoint</vt:lpstr>
      <vt:lpstr>Présentation PowerPoint</vt:lpstr>
      <vt:lpstr>TERMES ET DEFINITIONS</vt:lpstr>
      <vt:lpstr>TERMES ET DEFINITIONS</vt:lpstr>
      <vt:lpstr>Présentation PowerPoint</vt:lpstr>
      <vt:lpstr>TERMES ET DEFINITIONS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Démarche de formation à la prévention du risque électrique et à l’habilitation</vt:lpstr>
      <vt:lpstr>Présentation PowerPoint</vt:lpstr>
      <vt:lpstr>Présentation PowerPoint</vt:lpstr>
      <vt:lpstr>SYMBOLES DES HABILITATIONS  (Une habilitation est désignée par un symbole codifié)</vt:lpstr>
      <vt:lpstr>Premier caractère</vt:lpstr>
      <vt:lpstr>DEUXIEME caractère</vt:lpstr>
      <vt:lpstr>DEUXIEME caractère</vt:lpstr>
      <vt:lpstr>Troisième caractère</vt:lpstr>
      <vt:lpstr>Troisième caractère</vt:lpstr>
      <vt:lpstr>Récapitulatif des éléments des symboles</vt:lpstr>
      <vt:lpstr>Présentation PowerPoint</vt:lpstr>
      <vt:lpstr>Equivalence entre habilitations</vt:lpstr>
      <vt:lpstr>Equivalence entre habilitations</vt:lpstr>
      <vt:lpstr>Présentation PowerPoint</vt:lpstr>
      <vt:lpstr>LES ZONES D’ENVIRONNEMENT</vt:lpstr>
      <vt:lpstr>ZONES EN CHAMP LIBRE (courant alternatif)</vt:lpstr>
      <vt:lpstr>ZONES A L’INTERIEUR D’UN LOCAL ET EMPLACEMENT D’ACCES RESERVE AUX ELECTRICIENS (courant alternatif)</vt:lpstr>
      <vt:lpstr>ZONES DANS UNE ARMOIRE BASSE TENSION</vt:lpstr>
      <vt:lpstr>SYMBOLES D’HABILITATION UTILISES POUR LES OPERATIONS D’ORDRE NON ELECTRIQUE AUTOUR DE PIECES NUES</vt:lpstr>
      <vt:lpstr>SYMBOLES D’HABILITATION UTILISES POUR LES TRAVAUX D’ORDRE ELECTRIQUE</vt:lpstr>
      <vt:lpstr>CANALISATIONS ISOLEES VISIBLES</vt:lpstr>
      <vt:lpstr>CANALISATIONS ISOLEES ENTERREES</vt:lpstr>
      <vt:lpstr>Présentation PowerPoint</vt:lpstr>
      <vt:lpstr>Présentation PowerPoint</vt:lpstr>
      <vt:lpstr>La chaîne d’exécution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OPERATION 1 :  Séparation électrique de l’installation des sources de tension </vt:lpstr>
      <vt:lpstr>OPERATION 2 : Condamnation en position d’ouverture</vt:lpstr>
      <vt:lpstr>OPERATION 3 : Identification de la partie de l’installation concernée</vt:lpstr>
      <vt:lpstr>OPERATION 4 : Vérification d’absence de tension (VAT)</vt:lpstr>
      <vt:lpstr>Présentation PowerPoint</vt:lpstr>
      <vt:lpstr>LA CONSIGNATION EN DEUX ETAPES (Le BC réalise la pré-identification)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équipements de protection</vt:lpstr>
      <vt:lpstr>Présentation PowerPoint</vt:lpstr>
      <vt:lpstr>Présentation PowerPoint</vt:lpstr>
      <vt:lpstr>Présentation PowerPoint</vt:lpstr>
      <vt:lpstr>Efficacité de l’écran facial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Matériels alimentés en BT et TBT comportant des circuits HT</vt:lpstr>
      <vt:lpstr>Présentation PowerPoint</vt:lpstr>
      <vt:lpstr>Présentation PowerPoint</vt:lpstr>
      <vt:lpstr>Présentation PowerPoint</vt:lpstr>
      <vt:lpstr>Remplacement de lampes et fusibles</vt:lpstr>
      <vt:lpstr>Présentation PowerPoint</vt:lpstr>
      <vt:lpstr>Présentation PowerPoint</vt:lpstr>
      <vt:lpstr>Présentation PowerPoint</vt:lpstr>
      <vt:lpstr>Les batteries et accumulateurs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DOMINIQUE</dc:creator>
  <cp:lastModifiedBy>DOMINIQUE</cp:lastModifiedBy>
  <cp:revision>255</cp:revision>
  <cp:lastPrinted>2013-06-16T20:15:32Z</cp:lastPrinted>
  <dcterms:created xsi:type="dcterms:W3CDTF">2012-11-24T15:44:11Z</dcterms:created>
  <dcterms:modified xsi:type="dcterms:W3CDTF">2013-06-16T20:36:55Z</dcterms:modified>
</cp:coreProperties>
</file>