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xls" ContentType="application/vnd.ms-excel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2"/>
  </p:notesMasterIdLst>
  <p:handoutMasterIdLst>
    <p:handoutMasterId r:id="rId53"/>
  </p:handoutMasterIdLst>
  <p:sldIdLst>
    <p:sldId id="257" r:id="rId2"/>
    <p:sldId id="259" r:id="rId3"/>
    <p:sldId id="260" r:id="rId4"/>
    <p:sldId id="256" r:id="rId5"/>
    <p:sldId id="261" r:id="rId6"/>
    <p:sldId id="263" r:id="rId7"/>
    <p:sldId id="279" r:id="rId8"/>
    <p:sldId id="280" r:id="rId9"/>
    <p:sldId id="281" r:id="rId10"/>
    <p:sldId id="265" r:id="rId11"/>
    <p:sldId id="266" r:id="rId12"/>
    <p:sldId id="267" r:id="rId13"/>
    <p:sldId id="289" r:id="rId14"/>
    <p:sldId id="274" r:id="rId15"/>
    <p:sldId id="275" r:id="rId16"/>
    <p:sldId id="268" r:id="rId17"/>
    <p:sldId id="269" r:id="rId18"/>
    <p:sldId id="270" r:id="rId19"/>
    <p:sldId id="271" r:id="rId20"/>
    <p:sldId id="272" r:id="rId21"/>
    <p:sldId id="273" r:id="rId22"/>
    <p:sldId id="276" r:id="rId23"/>
    <p:sldId id="277" r:id="rId24"/>
    <p:sldId id="278" r:id="rId25"/>
    <p:sldId id="283" r:id="rId26"/>
    <p:sldId id="284" r:id="rId27"/>
    <p:sldId id="285" r:id="rId28"/>
    <p:sldId id="286" r:id="rId29"/>
    <p:sldId id="287" r:id="rId30"/>
    <p:sldId id="290" r:id="rId31"/>
    <p:sldId id="292" r:id="rId32"/>
    <p:sldId id="293" r:id="rId33"/>
    <p:sldId id="294" r:id="rId34"/>
    <p:sldId id="298" r:id="rId35"/>
    <p:sldId id="295" r:id="rId36"/>
    <p:sldId id="296" r:id="rId37"/>
    <p:sldId id="299" r:id="rId38"/>
    <p:sldId id="300" r:id="rId39"/>
    <p:sldId id="301" r:id="rId40"/>
    <p:sldId id="302" r:id="rId41"/>
    <p:sldId id="303" r:id="rId42"/>
    <p:sldId id="304" r:id="rId43"/>
    <p:sldId id="305" r:id="rId44"/>
    <p:sldId id="306" r:id="rId45"/>
    <p:sldId id="307" r:id="rId46"/>
    <p:sldId id="308" r:id="rId47"/>
    <p:sldId id="309" r:id="rId48"/>
    <p:sldId id="311" r:id="rId49"/>
    <p:sldId id="313" r:id="rId50"/>
    <p:sldId id="312" r:id="rId51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597" autoAdjust="0"/>
    <p:restoredTop sz="94676" autoAdjust="0"/>
  </p:normalViewPr>
  <p:slideViewPr>
    <p:cSldViewPr>
      <p:cViewPr varScale="1">
        <p:scale>
          <a:sx n="92" d="100"/>
          <a:sy n="92" d="100"/>
        </p:scale>
        <p:origin x="-209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</p:sldLst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390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_rels/viewProps.xml.rels><?xml version="1.0" encoding="UTF-8" standalone="yes"?>
<Relationships xmlns="http://schemas.openxmlformats.org/package/2006/relationships"><Relationship Id="rId2" Type="http://schemas.openxmlformats.org/officeDocument/2006/relationships/slide" Target="slides/slide41.xml"/><Relationship Id="rId1" Type="http://schemas.openxmlformats.org/officeDocument/2006/relationships/slide" Target="slides/slide36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png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png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png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png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D63840-9478-4686-AAF3-9C9DCDB136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06902460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5348B2-4E3C-4320-9B41-6AABED069C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308170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83044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87463" y="796925"/>
            <a:ext cx="4279900" cy="3209925"/>
          </a:xfrm>
          <a:noFill/>
          <a:ln w="12700" cap="flat">
            <a:solidFill>
              <a:schemeClr val="tx1"/>
            </a:solidFill>
          </a:ln>
        </p:spPr>
      </p:sp>
      <p:sp>
        <p:nvSpPr>
          <p:cNvPr id="1249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5138" y="4345500"/>
            <a:ext cx="5026144" cy="38565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66" tIns="46034" rIns="92066" bIns="46034"/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9" name="Rectangle 1026"/>
          <p:cNvSpPr>
            <a:spLocks noGrp="1" noChangeArrowheads="1"/>
          </p:cNvSpPr>
          <p:nvPr>
            <p:ph type="body" idx="1"/>
          </p:nvPr>
        </p:nvSpPr>
        <p:spPr>
          <a:xfrm>
            <a:off x="915138" y="4345500"/>
            <a:ext cx="5026144" cy="38565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66" tIns="46034" rIns="92066" bIns="46034"/>
          <a:lstStyle/>
          <a:p>
            <a:pPr eaLnBrk="1" hangingPunct="1"/>
            <a:endParaRPr lang="fr-FR" smtClean="0"/>
          </a:p>
        </p:txBody>
      </p:sp>
      <p:sp>
        <p:nvSpPr>
          <p:cNvPr id="121860" name="Rectangle 1027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87463" y="796925"/>
            <a:ext cx="4279900" cy="3209925"/>
          </a:xfrm>
          <a:noFill/>
          <a:ln w="12700" cap="flat">
            <a:solidFill>
              <a:schemeClr val="tx1"/>
            </a:solidFill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87463" y="796925"/>
            <a:ext cx="4279900" cy="3209925"/>
          </a:xfrm>
          <a:noFill/>
          <a:ln w="12700" cap="flat">
            <a:solidFill>
              <a:schemeClr val="tx1"/>
            </a:solidFill>
          </a:ln>
        </p:spPr>
      </p:sp>
      <p:sp>
        <p:nvSpPr>
          <p:cNvPr id="1228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5138" y="4345500"/>
            <a:ext cx="5026144" cy="38565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66" tIns="46034" rIns="92066" bIns="46034"/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87463" y="796925"/>
            <a:ext cx="4279900" cy="3209925"/>
          </a:xfrm>
          <a:noFill/>
          <a:ln w="12700" cap="flat">
            <a:solidFill>
              <a:schemeClr val="tx1"/>
            </a:solidFill>
          </a:ln>
        </p:spPr>
      </p:sp>
      <p:sp>
        <p:nvSpPr>
          <p:cNvPr id="1239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5138" y="4345500"/>
            <a:ext cx="5026144" cy="38565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66" tIns="46034" rIns="92066" bIns="46034"/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02791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66757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87463" y="796925"/>
            <a:ext cx="4279900" cy="3209925"/>
          </a:xfrm>
          <a:noFill/>
          <a:ln w="12700" cap="flat">
            <a:solidFill>
              <a:schemeClr val="tx1"/>
            </a:solidFill>
          </a:ln>
        </p:spPr>
      </p:sp>
      <p:sp>
        <p:nvSpPr>
          <p:cNvPr id="1249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5138" y="4345500"/>
            <a:ext cx="5026144" cy="38565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66" tIns="46034" rIns="92066" bIns="46034"/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5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92225" y="796925"/>
            <a:ext cx="4271963" cy="3203575"/>
          </a:xfrm>
          <a:noFill/>
          <a:ln w="12700" cap="flat">
            <a:solidFill>
              <a:schemeClr val="tx1"/>
            </a:solidFill>
          </a:ln>
        </p:spPr>
      </p:sp>
      <p:sp>
        <p:nvSpPr>
          <p:cNvPr id="125956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915138" y="4347000"/>
            <a:ext cx="5026144" cy="38475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66" tIns="46034" rIns="92066" bIns="46034"/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855F3-E802-4CCC-9DBC-99BE6B42BFF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43333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855F3-E802-4CCC-9DBC-99BE6B42BFF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8811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855F3-E802-4CCC-9DBC-99BE6B42BFF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0816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855F3-E802-4CCC-9DBC-99BE6B42BFF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82505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855F3-E802-4CCC-9DBC-99BE6B42BFF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14367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855F3-E802-4CCC-9DBC-99BE6B42BFF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24109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855F3-E802-4CCC-9DBC-99BE6B42BFF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0699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855F3-E802-4CCC-9DBC-99BE6B42BFF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23897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855F3-E802-4CCC-9DBC-99BE6B42BFF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06816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855F3-E802-4CCC-9DBC-99BE6B42BFF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48892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855F3-E802-4CCC-9DBC-99BE6B42BFF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22531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5855F3-E802-4CCC-9DBC-99BE6B42BFF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74247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xcel_97-2003_Worksheet1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2.e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xcel_97-2003_Worksheet2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4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10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1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15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17.wm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5" Type="http://schemas.openxmlformats.org/officeDocument/2006/relationships/image" Target="../media/image18.png"/><Relationship Id="rId4" Type="http://schemas.openxmlformats.org/officeDocument/2006/relationships/oleObject" Target="../embeddings/oleObject9.bin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hyperlink" Target="http://www.seton.fr/media/catalog/product/cache/1/image/9df78eab33525d08d6e5fb8d27136e95/d/m/dmeu_perche_1_std.lang.all.jpg" TargetMode="Externa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bs-securite.com/IMG/jpg/co2.jpg" TargetMode="External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2420888"/>
            <a:ext cx="9144000" cy="1439912"/>
          </a:xfrm>
        </p:spPr>
        <p:txBody>
          <a:bodyPr>
            <a:normAutofit/>
          </a:bodyPr>
          <a:lstStyle/>
          <a:p>
            <a:r>
              <a:rPr lang="fr-FR" sz="3600" b="1" dirty="0" smtClean="0">
                <a:solidFill>
                  <a:srgbClr val="00006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Les statistiques des accidents </a:t>
            </a:r>
            <a:br>
              <a:rPr lang="fr-FR" sz="3600" b="1" dirty="0" smtClean="0">
                <a:solidFill>
                  <a:srgbClr val="00006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fr-FR" sz="3600" b="1" dirty="0" smtClean="0">
                <a:solidFill>
                  <a:srgbClr val="00006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en France 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855F3-E802-4CCC-9DBC-99BE6B42BFF9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77838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100"/>
          <p:cNvSpPr>
            <a:spLocks noChangeArrowheads="1"/>
          </p:cNvSpPr>
          <p:nvPr/>
        </p:nvSpPr>
        <p:spPr bwMode="auto">
          <a:xfrm>
            <a:off x="107950" y="152400"/>
            <a:ext cx="89281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fr-FR" sz="3200" b="1" dirty="0">
                <a:solidFill>
                  <a:srgbClr val="000066"/>
                </a:solidFill>
                <a:latin typeface="Verdana" pitchFamily="34" charset="0"/>
              </a:rPr>
              <a:t>Accidents du travail d’origine </a:t>
            </a:r>
          </a:p>
          <a:p>
            <a:pPr algn="ctr"/>
            <a:r>
              <a:rPr lang="fr-FR" sz="3200" b="1" dirty="0">
                <a:solidFill>
                  <a:srgbClr val="000066"/>
                </a:solidFill>
                <a:latin typeface="Verdana" pitchFamily="34" charset="0"/>
              </a:rPr>
              <a:t>électrique</a:t>
            </a:r>
          </a:p>
        </p:txBody>
      </p:sp>
      <p:graphicFrame>
        <p:nvGraphicFramePr>
          <p:cNvPr id="10243" name="Objet 4"/>
          <p:cNvGraphicFramePr>
            <a:graphicFrameLocks noChangeAspect="1"/>
          </p:cNvGraphicFramePr>
          <p:nvPr/>
        </p:nvGraphicFramePr>
        <p:xfrm>
          <a:off x="395288" y="1243013"/>
          <a:ext cx="8497887" cy="4972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7" name="Graphique" r:id="rId3" imgW="4572271" imgH="2886441" progId="Excel.Chart.8">
                  <p:embed/>
                </p:oleObj>
              </mc:Choice>
              <mc:Fallback>
                <p:oleObj name="Graphique" r:id="rId3" imgW="4572271" imgH="2886441" progId="Excel.Char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288" y="1243013"/>
                        <a:ext cx="8497887" cy="4972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855F3-E802-4CCC-9DBC-99BE6B42BFF9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9888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3"/>
          <p:cNvSpPr>
            <a:spLocks noGrp="1" noChangeArrowheads="1"/>
          </p:cNvSpPr>
          <p:nvPr>
            <p:ph type="title"/>
          </p:nvPr>
        </p:nvSpPr>
        <p:spPr>
          <a:xfrm>
            <a:off x="179388" y="260350"/>
            <a:ext cx="8856662" cy="1008063"/>
          </a:xfrm>
        </p:spPr>
        <p:txBody>
          <a:bodyPr/>
          <a:lstStyle/>
          <a:p>
            <a:r>
              <a:rPr lang="fr-FR" sz="2400" b="1" dirty="0" smtClean="0">
                <a:solidFill>
                  <a:srgbClr val="00006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Accidents du travail mortels d’origine électrique</a:t>
            </a:r>
          </a:p>
        </p:txBody>
      </p:sp>
      <p:graphicFrame>
        <p:nvGraphicFramePr>
          <p:cNvPr id="11267" name="Objet 4">
            <a:hlinkClick r:id="" action="ppaction://ole?verb=0"/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90235958"/>
              </p:ext>
            </p:extLst>
          </p:nvPr>
        </p:nvGraphicFramePr>
        <p:xfrm>
          <a:off x="323850" y="1295400"/>
          <a:ext cx="8569325" cy="472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1" name="Graphique" r:id="rId3" imgW="7153343" imgH="3914775" progId="MSGraph.Chart.8">
                  <p:embed followColorScheme="full"/>
                </p:oleObj>
              </mc:Choice>
              <mc:Fallback>
                <p:oleObj name="Graphique" r:id="rId3" imgW="7153343" imgH="3914775" progId="MSGraph.Chart.8">
                  <p:embed followColorScheme="full"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0" y="1295400"/>
                        <a:ext cx="8569325" cy="472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855F3-E802-4CCC-9DBC-99BE6B42BFF9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0097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260648"/>
            <a:ext cx="4741934" cy="648072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3" name="Rectangle 1026"/>
          <p:cNvSpPr txBox="1">
            <a:spLocks noChangeArrowheads="1"/>
          </p:cNvSpPr>
          <p:nvPr/>
        </p:nvSpPr>
        <p:spPr>
          <a:xfrm>
            <a:off x="179388" y="404664"/>
            <a:ext cx="2448396" cy="896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400" b="1" dirty="0" smtClean="0">
                <a:solidFill>
                  <a:srgbClr val="00006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Le triangle </a:t>
            </a:r>
          </a:p>
          <a:p>
            <a:r>
              <a:rPr lang="fr-FR" sz="2400" b="1" dirty="0" smtClean="0">
                <a:solidFill>
                  <a:srgbClr val="00006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de sévérité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6516216" y="6382222"/>
            <a:ext cx="25202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600" i="1" dirty="0" smtClean="0"/>
              <a:t>Source : INRS – année 2010</a:t>
            </a:r>
            <a:endParaRPr lang="fr-FR" sz="1600" i="1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855F3-E802-4CCC-9DBC-99BE6B42BFF9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0685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1026"/>
          <p:cNvSpPr>
            <a:spLocks noGrp="1" noChangeArrowheads="1"/>
          </p:cNvSpPr>
          <p:nvPr>
            <p:ph type="title"/>
          </p:nvPr>
        </p:nvSpPr>
        <p:spPr>
          <a:xfrm>
            <a:off x="179388" y="228600"/>
            <a:ext cx="8856662" cy="896938"/>
          </a:xfrm>
        </p:spPr>
        <p:txBody>
          <a:bodyPr>
            <a:normAutofit/>
          </a:bodyPr>
          <a:lstStyle/>
          <a:p>
            <a:r>
              <a:rPr lang="fr-FR" sz="3600" b="1" dirty="0" smtClean="0">
                <a:solidFill>
                  <a:srgbClr val="00006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Le triangle de sévérité</a:t>
            </a:r>
          </a:p>
        </p:txBody>
      </p:sp>
      <p:sp>
        <p:nvSpPr>
          <p:cNvPr id="12291" name="Rectangle 1027"/>
          <p:cNvSpPr txBox="1">
            <a:spLocks noChangeArrowheads="1"/>
          </p:cNvSpPr>
          <p:nvPr/>
        </p:nvSpPr>
        <p:spPr bwMode="auto">
          <a:xfrm>
            <a:off x="323528" y="1916832"/>
            <a:ext cx="7933704" cy="2952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444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fr-FR" b="1" dirty="0">
                <a:solidFill>
                  <a:srgbClr val="FF0000"/>
                </a:solidFill>
              </a:rPr>
              <a:t>Les accidents d’origine électrique </a:t>
            </a:r>
            <a:endParaRPr lang="fr-FR" b="1" dirty="0" smtClean="0">
              <a:solidFill>
                <a:srgbClr val="FF0000"/>
              </a:solidFill>
            </a:endParaRPr>
          </a:p>
          <a:p>
            <a:pPr algn="ctr">
              <a:spcBef>
                <a:spcPct val="20000"/>
              </a:spcBef>
            </a:pPr>
            <a:endParaRPr lang="fr-FR" b="1" dirty="0" smtClean="0">
              <a:solidFill>
                <a:srgbClr val="FF0000"/>
              </a:solidFill>
            </a:endParaRPr>
          </a:p>
          <a:p>
            <a:pPr algn="ctr">
              <a:spcBef>
                <a:spcPct val="20000"/>
              </a:spcBef>
            </a:pPr>
            <a:r>
              <a:rPr lang="fr-FR" b="1" dirty="0" smtClean="0">
                <a:solidFill>
                  <a:srgbClr val="FF0000"/>
                </a:solidFill>
              </a:rPr>
              <a:t>sont </a:t>
            </a:r>
            <a:r>
              <a:rPr lang="fr-FR" b="1" u="sng" dirty="0">
                <a:solidFill>
                  <a:srgbClr val="FF0000"/>
                </a:solidFill>
              </a:rPr>
              <a:t>10 fois</a:t>
            </a:r>
            <a:r>
              <a:rPr lang="fr-FR" b="1" dirty="0">
                <a:solidFill>
                  <a:srgbClr val="FF0000"/>
                </a:solidFill>
              </a:rPr>
              <a:t> plus mortels </a:t>
            </a:r>
            <a:endParaRPr lang="fr-FR" b="1" dirty="0" smtClean="0">
              <a:solidFill>
                <a:srgbClr val="FF0000"/>
              </a:solidFill>
            </a:endParaRPr>
          </a:p>
          <a:p>
            <a:pPr algn="ctr">
              <a:spcBef>
                <a:spcPct val="20000"/>
              </a:spcBef>
            </a:pPr>
            <a:endParaRPr lang="fr-FR" b="1" dirty="0" smtClean="0">
              <a:solidFill>
                <a:srgbClr val="FF0000"/>
              </a:solidFill>
            </a:endParaRPr>
          </a:p>
          <a:p>
            <a:pPr algn="ctr">
              <a:spcBef>
                <a:spcPct val="20000"/>
              </a:spcBef>
            </a:pPr>
            <a:r>
              <a:rPr lang="fr-FR" b="1" dirty="0" smtClean="0">
                <a:solidFill>
                  <a:srgbClr val="FF0000"/>
                </a:solidFill>
              </a:rPr>
              <a:t>que </a:t>
            </a:r>
            <a:r>
              <a:rPr lang="fr-FR" b="1" dirty="0">
                <a:solidFill>
                  <a:srgbClr val="FF0000"/>
                </a:solidFill>
              </a:rPr>
              <a:t>les accidents ordinaires !</a:t>
            </a:r>
          </a:p>
          <a:p>
            <a:pPr algn="ctr">
              <a:spcBef>
                <a:spcPct val="20000"/>
              </a:spcBef>
            </a:pP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855F3-E802-4CCC-9DBC-99BE6B42BFF9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88468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228600"/>
            <a:ext cx="8785225" cy="896938"/>
          </a:xfrm>
          <a:noFill/>
        </p:spPr>
        <p:txBody>
          <a:bodyPr lIns="0" tIns="0" rIns="0" bIns="0" anchor="t">
            <a:normAutofit/>
          </a:bodyPr>
          <a:lstStyle/>
          <a:p>
            <a:r>
              <a:rPr lang="fr-FR" sz="3600" b="1" dirty="0" smtClean="0">
                <a:solidFill>
                  <a:srgbClr val="00006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Analyse des AT d’origine électrique</a:t>
            </a:r>
          </a:p>
        </p:txBody>
      </p:sp>
      <p:graphicFrame>
        <p:nvGraphicFramePr>
          <p:cNvPr id="13315" name="Objet 4"/>
          <p:cNvGraphicFramePr>
            <a:graphicFrameLocks noChangeAspect="1"/>
          </p:cNvGraphicFramePr>
          <p:nvPr/>
        </p:nvGraphicFramePr>
        <p:xfrm>
          <a:off x="611188" y="1341438"/>
          <a:ext cx="8001000" cy="4237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62" name="Graphique" r:id="rId3" imgW="4677032" imgH="2476718" progId="Excel.Chart.8">
                  <p:embed/>
                </p:oleObj>
              </mc:Choice>
              <mc:Fallback>
                <p:oleObj name="Graphique" r:id="rId3" imgW="4677032" imgH="2476718" progId="Excel.Char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188" y="1341438"/>
                        <a:ext cx="8001000" cy="42370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855F3-E802-4CCC-9DBC-99BE6B42BFF9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2156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07504" y="476672"/>
            <a:ext cx="89289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 smtClean="0">
                <a:solidFill>
                  <a:srgbClr val="92D05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APPLICATION DES PRINCIPES DE PREVENTION</a:t>
            </a:r>
            <a:endParaRPr lang="fr-FR" sz="2400" b="1" dirty="0">
              <a:solidFill>
                <a:srgbClr val="92D05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105847" y="1340768"/>
            <a:ext cx="8928992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Les opérations doivent être effectuées </a:t>
            </a:r>
          </a:p>
          <a:p>
            <a:pPr algn="ctr"/>
            <a:r>
              <a:rPr lang="fr-FR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dans le respect des </a:t>
            </a:r>
            <a:r>
              <a:rPr lang="fr-FR" b="1" dirty="0" smtClean="0">
                <a:solidFill>
                  <a:srgbClr val="92D05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principes généraux de prévention </a:t>
            </a:r>
          </a:p>
          <a:p>
            <a:pPr algn="ctr"/>
            <a:r>
              <a:rPr lang="fr-FR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contenus dans les articles L. 4121-1 à L. 4121-5 du code du travail.</a:t>
            </a:r>
            <a:endParaRPr lang="fr-FR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1043608" y="3310069"/>
            <a:ext cx="7056784" cy="286232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endParaRPr lang="fr-FR" b="1" u="sng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ctr"/>
            <a:r>
              <a:rPr lang="fr-FR" b="1" u="sng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Chaque fois que possible</a:t>
            </a:r>
            <a:r>
              <a:rPr lang="fr-FR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</a:p>
          <a:p>
            <a:pPr algn="ctr"/>
            <a:endParaRPr lang="fr-FR" b="1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ctr"/>
            <a:r>
              <a:rPr lang="fr-FR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Les travaux doivent être réalisés hors tension.</a:t>
            </a:r>
          </a:p>
          <a:p>
            <a:pPr algn="ctr"/>
            <a:endParaRPr lang="fr-FR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ctr"/>
            <a:r>
              <a:rPr lang="fr-FR" b="1" u="sng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Ou, à défaut</a:t>
            </a:r>
            <a:r>
              <a:rPr lang="fr-FR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</a:p>
          <a:p>
            <a:pPr algn="ctr"/>
            <a:endParaRPr lang="fr-FR" b="1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ctr"/>
            <a:r>
              <a:rPr lang="fr-FR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En supprimant le voisinage </a:t>
            </a:r>
          </a:p>
          <a:p>
            <a:pPr algn="ctr"/>
            <a:r>
              <a:rPr lang="fr-FR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avec les pièces nues sous tension.</a:t>
            </a:r>
            <a:endParaRPr lang="fr-FR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ctr"/>
            <a:endParaRPr lang="fr-FR" b="1" dirty="0" smtClean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8" name="Flèche vers le bas 7"/>
          <p:cNvSpPr/>
          <p:nvPr/>
        </p:nvSpPr>
        <p:spPr>
          <a:xfrm>
            <a:off x="4319972" y="2636912"/>
            <a:ext cx="252028" cy="64807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ZoneTexte 1"/>
          <p:cNvSpPr txBox="1"/>
          <p:nvPr/>
        </p:nvSpPr>
        <p:spPr>
          <a:xfrm>
            <a:off x="4860032" y="2760893"/>
            <a:ext cx="1944216" cy="40011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 smtClean="0">
                <a:solidFill>
                  <a:srgbClr val="00B050"/>
                </a:solidFill>
              </a:rPr>
              <a:t>Les règles d’or</a:t>
            </a:r>
            <a:endParaRPr lang="fr-FR" sz="2000" b="1" dirty="0">
              <a:solidFill>
                <a:srgbClr val="00B050"/>
              </a:solidFill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855F3-E802-4CCC-9DBC-99BE6B42BFF9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95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/>
      <p:bldP spid="8" grpId="0" animBg="1"/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5" y="1052736"/>
            <a:ext cx="7135053" cy="5052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ZoneTexte 3"/>
          <p:cNvSpPr txBox="1"/>
          <p:nvPr/>
        </p:nvSpPr>
        <p:spPr>
          <a:xfrm>
            <a:off x="467544" y="476672"/>
            <a:ext cx="83529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Principes généraux de prévention (article L. 4121-2)</a:t>
            </a:r>
            <a:endParaRPr lang="fr-FR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855F3-E802-4CCC-9DBC-99BE6B42BFF9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83560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95536" y="548680"/>
            <a:ext cx="8229600" cy="1143000"/>
          </a:xfrm>
        </p:spPr>
        <p:txBody>
          <a:bodyPr/>
          <a:lstStyle/>
          <a:p>
            <a:r>
              <a:rPr lang="fr-FR" b="1" dirty="0" smtClean="0"/>
              <a:t>UN OBJECTIF </a:t>
            </a:r>
            <a:endParaRPr lang="fr-FR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95536" y="2996952"/>
            <a:ext cx="8229600" cy="136815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fr-FR" sz="8000" b="1" dirty="0" smtClean="0">
                <a:solidFill>
                  <a:srgbClr val="92D050"/>
                </a:solidFill>
              </a:rPr>
              <a:t>ZERO ACCIDENT </a:t>
            </a:r>
            <a:endParaRPr lang="fr-FR" sz="8000" b="1" dirty="0">
              <a:solidFill>
                <a:srgbClr val="92D050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855F3-E802-4CCC-9DBC-99BE6B42BFF9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5522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1026"/>
          <p:cNvSpPr>
            <a:spLocks noGrp="1" noChangeArrowheads="1"/>
          </p:cNvSpPr>
          <p:nvPr>
            <p:ph type="title"/>
          </p:nvPr>
        </p:nvSpPr>
        <p:spPr>
          <a:xfrm>
            <a:off x="179388" y="2514600"/>
            <a:ext cx="8856662" cy="1066800"/>
          </a:xfrm>
        </p:spPr>
        <p:txBody>
          <a:bodyPr>
            <a:normAutofit/>
          </a:bodyPr>
          <a:lstStyle/>
          <a:p>
            <a:r>
              <a:rPr lang="fr-FR" sz="2800" b="1" dirty="0" smtClean="0">
                <a:solidFill>
                  <a:srgbClr val="00006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Les effets du courant sur le corps humain 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855F3-E802-4CCC-9DBC-99BE6B42BFF9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40968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026"/>
          <p:cNvSpPr>
            <a:spLocks noGrp="1" noChangeArrowheads="1"/>
          </p:cNvSpPr>
          <p:nvPr>
            <p:ph type="title"/>
          </p:nvPr>
        </p:nvSpPr>
        <p:spPr>
          <a:xfrm>
            <a:off x="179388" y="476250"/>
            <a:ext cx="8713787" cy="1143000"/>
          </a:xfrm>
        </p:spPr>
        <p:txBody>
          <a:bodyPr>
            <a:normAutofit fontScale="90000"/>
          </a:bodyPr>
          <a:lstStyle/>
          <a:p>
            <a:pPr marL="376238"/>
            <a:r>
              <a:rPr lang="fr-FR" b="1" dirty="0" smtClean="0">
                <a:solidFill>
                  <a:srgbClr val="000066"/>
                </a:solidFill>
              </a:rPr>
              <a:t>Les facteurs influençant les dommages corporels</a:t>
            </a:r>
          </a:p>
        </p:txBody>
      </p:sp>
      <p:sp>
        <p:nvSpPr>
          <p:cNvPr id="15363" name="Rectangle 1027"/>
          <p:cNvSpPr txBox="1">
            <a:spLocks noChangeArrowheads="1"/>
          </p:cNvSpPr>
          <p:nvPr/>
        </p:nvSpPr>
        <p:spPr bwMode="auto">
          <a:xfrm>
            <a:off x="323528" y="2276475"/>
            <a:ext cx="8496944" cy="345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444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>
              <a:spcBef>
                <a:spcPct val="20000"/>
              </a:spcBef>
              <a:buFont typeface="Wingdings" pitchFamily="2" charset="2"/>
              <a:buChar char="Ø"/>
            </a:pPr>
            <a:r>
              <a:rPr lang="fr-FR" sz="3200" dirty="0" smtClean="0">
                <a:solidFill>
                  <a:srgbClr val="333399"/>
                </a:solidFill>
              </a:rPr>
              <a:t>le </a:t>
            </a:r>
            <a:r>
              <a:rPr lang="fr-FR" sz="3200" dirty="0">
                <a:solidFill>
                  <a:srgbClr val="333399"/>
                </a:solidFill>
              </a:rPr>
              <a:t>type de </a:t>
            </a:r>
            <a:r>
              <a:rPr lang="fr-FR" sz="3200" dirty="0" smtClean="0">
                <a:solidFill>
                  <a:srgbClr val="333399"/>
                </a:solidFill>
              </a:rPr>
              <a:t>courant (alternatif ou continu),</a:t>
            </a:r>
            <a:endParaRPr lang="fr-FR" sz="3200" dirty="0">
              <a:solidFill>
                <a:srgbClr val="333399"/>
              </a:solidFill>
            </a:endParaRPr>
          </a:p>
          <a:p>
            <a:pPr algn="l">
              <a:spcBef>
                <a:spcPct val="20000"/>
              </a:spcBef>
              <a:buFont typeface="Wingdings" pitchFamily="2" charset="2"/>
              <a:buChar char="Ø"/>
            </a:pPr>
            <a:r>
              <a:rPr lang="fr-FR" sz="3200" dirty="0">
                <a:solidFill>
                  <a:srgbClr val="333399"/>
                </a:solidFill>
              </a:rPr>
              <a:t>la </a:t>
            </a:r>
            <a:r>
              <a:rPr lang="fr-FR" sz="3200" dirty="0" smtClean="0">
                <a:solidFill>
                  <a:srgbClr val="333399"/>
                </a:solidFill>
              </a:rPr>
              <a:t>tension de </a:t>
            </a:r>
            <a:r>
              <a:rPr lang="fr-FR" sz="3200" dirty="0">
                <a:solidFill>
                  <a:srgbClr val="333399"/>
                </a:solidFill>
              </a:rPr>
              <a:t>contact (</a:t>
            </a:r>
            <a:r>
              <a:rPr lang="fr-FR" sz="3200" dirty="0" err="1" smtClean="0">
                <a:solidFill>
                  <a:srgbClr val="333399"/>
                </a:solidFill>
              </a:rPr>
              <a:t>Uc</a:t>
            </a:r>
            <a:r>
              <a:rPr lang="fr-FR" sz="3200" dirty="0">
                <a:solidFill>
                  <a:srgbClr val="333399"/>
                </a:solidFill>
              </a:rPr>
              <a:t> </a:t>
            </a:r>
            <a:r>
              <a:rPr lang="fr-FR" sz="3200" dirty="0" smtClean="0">
                <a:solidFill>
                  <a:srgbClr val="333399"/>
                </a:solidFill>
              </a:rPr>
              <a:t>en volts),</a:t>
            </a:r>
            <a:endParaRPr lang="fr-FR" sz="3200" dirty="0">
              <a:solidFill>
                <a:srgbClr val="333399"/>
              </a:solidFill>
            </a:endParaRPr>
          </a:p>
          <a:p>
            <a:pPr algn="l">
              <a:spcBef>
                <a:spcPct val="20000"/>
              </a:spcBef>
              <a:buFont typeface="Wingdings" pitchFamily="2" charset="2"/>
              <a:buChar char="Ø"/>
            </a:pPr>
            <a:r>
              <a:rPr lang="fr-FR" sz="3200" dirty="0">
                <a:solidFill>
                  <a:srgbClr val="333399"/>
                </a:solidFill>
              </a:rPr>
              <a:t>la </a:t>
            </a:r>
            <a:r>
              <a:rPr lang="fr-FR" sz="3200" dirty="0" smtClean="0">
                <a:solidFill>
                  <a:srgbClr val="FF0000"/>
                </a:solidFill>
              </a:rPr>
              <a:t>résistance</a:t>
            </a:r>
            <a:r>
              <a:rPr lang="fr-FR" sz="3200" dirty="0" smtClean="0">
                <a:solidFill>
                  <a:srgbClr val="333399"/>
                </a:solidFill>
              </a:rPr>
              <a:t> du </a:t>
            </a:r>
            <a:r>
              <a:rPr lang="fr-FR" sz="3200" dirty="0">
                <a:solidFill>
                  <a:srgbClr val="333399"/>
                </a:solidFill>
              </a:rPr>
              <a:t>corps </a:t>
            </a:r>
            <a:r>
              <a:rPr lang="fr-FR" sz="3200" dirty="0" smtClean="0">
                <a:solidFill>
                  <a:srgbClr val="333399"/>
                </a:solidFill>
              </a:rPr>
              <a:t>humain (en ohms),</a:t>
            </a:r>
          </a:p>
          <a:p>
            <a:pPr>
              <a:spcBef>
                <a:spcPct val="20000"/>
              </a:spcBef>
              <a:buFont typeface="Wingdings" pitchFamily="2" charset="2"/>
              <a:buChar char="Ø"/>
            </a:pPr>
            <a:r>
              <a:rPr lang="fr-FR" sz="3200" dirty="0" smtClean="0">
                <a:solidFill>
                  <a:srgbClr val="333399"/>
                </a:solidFill>
              </a:rPr>
              <a:t>l’intensité (en mA),</a:t>
            </a:r>
            <a:endParaRPr lang="fr-FR" sz="3200" dirty="0">
              <a:solidFill>
                <a:srgbClr val="333399"/>
              </a:solidFill>
            </a:endParaRPr>
          </a:p>
          <a:p>
            <a:pPr algn="l">
              <a:spcBef>
                <a:spcPct val="20000"/>
              </a:spcBef>
              <a:buFont typeface="Wingdings" pitchFamily="2" charset="2"/>
              <a:buChar char="Ø"/>
            </a:pPr>
            <a:r>
              <a:rPr lang="fr-FR" sz="3200" dirty="0">
                <a:solidFill>
                  <a:srgbClr val="333399"/>
                </a:solidFill>
              </a:rPr>
              <a:t>le </a:t>
            </a:r>
            <a:r>
              <a:rPr lang="fr-FR" sz="3200" dirty="0" smtClean="0">
                <a:solidFill>
                  <a:srgbClr val="333399"/>
                </a:solidFill>
              </a:rPr>
              <a:t>temps (en ms).</a:t>
            </a:r>
            <a:endParaRPr lang="fr-FR" sz="3200" dirty="0">
              <a:solidFill>
                <a:srgbClr val="333399"/>
              </a:solidFill>
            </a:endParaRP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855F3-E802-4CCC-9DBC-99BE6B42BFF9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6241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900113" y="260350"/>
            <a:ext cx="7772400" cy="762000"/>
          </a:xfrm>
        </p:spPr>
        <p:txBody>
          <a:bodyPr/>
          <a:lstStyle/>
          <a:p>
            <a:pPr marL="376238"/>
            <a:r>
              <a:rPr lang="fr-FR" sz="3600" b="1" dirty="0" smtClean="0">
                <a:solidFill>
                  <a:srgbClr val="000066"/>
                </a:solidFill>
              </a:rPr>
              <a:t>Rôle de l’intensité</a:t>
            </a:r>
          </a:p>
        </p:txBody>
      </p:sp>
      <p:sp>
        <p:nvSpPr>
          <p:cNvPr id="16387" name="Rectangle 3"/>
          <p:cNvSpPr txBox="1">
            <a:spLocks noChangeArrowheads="1"/>
          </p:cNvSpPr>
          <p:nvPr/>
        </p:nvSpPr>
        <p:spPr bwMode="auto">
          <a:xfrm>
            <a:off x="304800" y="1125538"/>
            <a:ext cx="8515350" cy="4824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444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>
              <a:lnSpc>
                <a:spcPct val="120000"/>
              </a:lnSpc>
              <a:spcBef>
                <a:spcPct val="20000"/>
              </a:spcBef>
            </a:pPr>
            <a:r>
              <a:rPr lang="fr-FR" sz="3200" dirty="0">
                <a:solidFill>
                  <a:srgbClr val="FF0000"/>
                </a:solidFill>
              </a:rPr>
              <a:t>L'intensité</a:t>
            </a:r>
            <a:r>
              <a:rPr lang="fr-FR" sz="3200" dirty="0">
                <a:solidFill>
                  <a:srgbClr val="003399"/>
                </a:solidFill>
              </a:rPr>
              <a:t> est déterminée par la </a:t>
            </a:r>
            <a:r>
              <a:rPr lang="fr-FR" sz="3200" dirty="0">
                <a:solidFill>
                  <a:srgbClr val="FF0000"/>
                </a:solidFill>
              </a:rPr>
              <a:t>tension</a:t>
            </a:r>
            <a:r>
              <a:rPr lang="fr-FR" sz="3200" dirty="0">
                <a:solidFill>
                  <a:srgbClr val="003399"/>
                </a:solidFill>
              </a:rPr>
              <a:t> et </a:t>
            </a:r>
            <a:r>
              <a:rPr lang="fr-FR" sz="3200" dirty="0" smtClean="0">
                <a:solidFill>
                  <a:srgbClr val="003399"/>
                </a:solidFill>
              </a:rPr>
              <a:t>la </a:t>
            </a:r>
            <a:r>
              <a:rPr lang="fr-FR" sz="3200" dirty="0" smtClean="0">
                <a:solidFill>
                  <a:srgbClr val="FF0000"/>
                </a:solidFill>
              </a:rPr>
              <a:t>résistance</a:t>
            </a:r>
            <a:r>
              <a:rPr lang="fr-FR" sz="3200" dirty="0" smtClean="0">
                <a:solidFill>
                  <a:srgbClr val="003399"/>
                </a:solidFill>
              </a:rPr>
              <a:t> </a:t>
            </a:r>
            <a:r>
              <a:rPr lang="fr-FR" sz="3200" dirty="0">
                <a:solidFill>
                  <a:srgbClr val="003399"/>
                </a:solidFill>
              </a:rPr>
              <a:t>du corps humain. </a:t>
            </a:r>
          </a:p>
          <a:p>
            <a:pPr algn="l">
              <a:lnSpc>
                <a:spcPct val="170000"/>
              </a:lnSpc>
              <a:spcBef>
                <a:spcPct val="20000"/>
              </a:spcBef>
            </a:pPr>
            <a:r>
              <a:rPr lang="fr-FR" sz="3200" dirty="0">
                <a:solidFill>
                  <a:srgbClr val="003399"/>
                </a:solidFill>
              </a:rPr>
              <a:t>		- Effets physiques (brûlures),</a:t>
            </a:r>
          </a:p>
          <a:p>
            <a:pPr algn="l">
              <a:lnSpc>
                <a:spcPct val="170000"/>
              </a:lnSpc>
              <a:spcBef>
                <a:spcPct val="20000"/>
              </a:spcBef>
            </a:pPr>
            <a:r>
              <a:rPr lang="fr-FR" sz="3200" dirty="0">
                <a:solidFill>
                  <a:srgbClr val="003399"/>
                </a:solidFill>
              </a:rPr>
              <a:t>		- Effets sur les muscles,</a:t>
            </a:r>
          </a:p>
          <a:p>
            <a:pPr algn="l">
              <a:lnSpc>
                <a:spcPct val="170000"/>
              </a:lnSpc>
              <a:spcBef>
                <a:spcPct val="20000"/>
              </a:spcBef>
            </a:pPr>
            <a:r>
              <a:rPr lang="fr-FR" sz="3200" dirty="0">
                <a:solidFill>
                  <a:srgbClr val="003399"/>
                </a:solidFill>
              </a:rPr>
              <a:t>		- Effets sur le cœur,</a:t>
            </a:r>
          </a:p>
          <a:p>
            <a:pPr algn="l">
              <a:lnSpc>
                <a:spcPct val="170000"/>
              </a:lnSpc>
              <a:spcBef>
                <a:spcPct val="20000"/>
              </a:spcBef>
            </a:pPr>
            <a:r>
              <a:rPr lang="fr-FR" sz="3200" dirty="0">
                <a:solidFill>
                  <a:srgbClr val="003399"/>
                </a:solidFill>
              </a:rPr>
              <a:t>		- Effets sur le système nerveux.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855F3-E802-4CCC-9DBC-99BE6B42BFF9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0091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Rectangle 3" descr="blanc)"/>
          <p:cNvSpPr>
            <a:spLocks noChangeArrowheads="1"/>
          </p:cNvSpPr>
          <p:nvPr/>
        </p:nvSpPr>
        <p:spPr bwMode="auto">
          <a:xfrm>
            <a:off x="1187450" y="2895600"/>
            <a:ext cx="111125" cy="2057400"/>
          </a:xfrm>
          <a:prstGeom prst="rect">
            <a:avLst/>
          </a:prstGeom>
          <a:pattFill prst="dkUpDiag">
            <a:fgClr>
              <a:srgbClr val="919191"/>
            </a:fgClr>
            <a:bgClr>
              <a:schemeClr val="bg1"/>
            </a:bgClr>
          </a:patt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4036" name="Rectangle 4" descr="blanc)"/>
          <p:cNvSpPr>
            <a:spLocks noChangeArrowheads="1"/>
          </p:cNvSpPr>
          <p:nvPr/>
        </p:nvSpPr>
        <p:spPr bwMode="auto">
          <a:xfrm>
            <a:off x="1187450" y="5235575"/>
            <a:ext cx="111125" cy="522288"/>
          </a:xfrm>
          <a:prstGeom prst="rect">
            <a:avLst/>
          </a:prstGeom>
          <a:pattFill prst="dkUpDiag">
            <a:fgClr>
              <a:srgbClr val="919191"/>
            </a:fgClr>
            <a:bgClr>
              <a:schemeClr val="bg1"/>
            </a:bgClr>
          </a:patt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4037" name="Rectangle 5" descr="blanc)"/>
          <p:cNvSpPr>
            <a:spLocks noChangeArrowheads="1"/>
          </p:cNvSpPr>
          <p:nvPr/>
        </p:nvSpPr>
        <p:spPr bwMode="auto">
          <a:xfrm>
            <a:off x="1325563" y="5600700"/>
            <a:ext cx="2286000" cy="157163"/>
          </a:xfrm>
          <a:prstGeom prst="rect">
            <a:avLst/>
          </a:prstGeom>
          <a:pattFill prst="dkUpDiag">
            <a:fgClr>
              <a:srgbClr val="919191"/>
            </a:fgClr>
            <a:bgClr>
              <a:schemeClr val="bg1"/>
            </a:bgClr>
          </a:patt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grpSp>
        <p:nvGrpSpPr>
          <p:cNvPr id="44038" name="Group 6"/>
          <p:cNvGrpSpPr>
            <a:grpSpLocks/>
          </p:cNvGrpSpPr>
          <p:nvPr/>
        </p:nvGrpSpPr>
        <p:grpSpPr bwMode="auto">
          <a:xfrm>
            <a:off x="925513" y="2220913"/>
            <a:ext cx="339725" cy="620712"/>
            <a:chOff x="583" y="1399"/>
            <a:chExt cx="214" cy="391"/>
          </a:xfrm>
        </p:grpSpPr>
        <p:sp>
          <p:nvSpPr>
            <p:cNvPr id="44323" name="Rectangle 7"/>
            <p:cNvSpPr>
              <a:spLocks noChangeArrowheads="1"/>
            </p:cNvSpPr>
            <p:nvPr/>
          </p:nvSpPr>
          <p:spPr bwMode="auto">
            <a:xfrm>
              <a:off x="583" y="1399"/>
              <a:ext cx="214" cy="391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44324" name="Rectangle 8"/>
            <p:cNvSpPr>
              <a:spLocks noChangeArrowheads="1"/>
            </p:cNvSpPr>
            <p:nvPr/>
          </p:nvSpPr>
          <p:spPr bwMode="auto">
            <a:xfrm>
              <a:off x="608" y="1446"/>
              <a:ext cx="164" cy="176"/>
            </a:xfrm>
            <a:prstGeom prst="rect">
              <a:avLst/>
            </a:prstGeom>
            <a:solidFill>
              <a:srgbClr val="FDE3BA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44325" name="Rectangle 9"/>
            <p:cNvSpPr>
              <a:spLocks noChangeArrowheads="1"/>
            </p:cNvSpPr>
            <p:nvPr/>
          </p:nvSpPr>
          <p:spPr bwMode="auto">
            <a:xfrm>
              <a:off x="604" y="1717"/>
              <a:ext cx="175" cy="22"/>
            </a:xfrm>
            <a:prstGeom prst="rect">
              <a:avLst/>
            </a:prstGeom>
            <a:solidFill>
              <a:srgbClr val="676767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44326" name="Rectangle 10"/>
            <p:cNvSpPr>
              <a:spLocks noChangeArrowheads="1"/>
            </p:cNvSpPr>
            <p:nvPr/>
          </p:nvSpPr>
          <p:spPr bwMode="auto">
            <a:xfrm>
              <a:off x="679" y="1502"/>
              <a:ext cx="17" cy="69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sp>
        <p:nvSpPr>
          <p:cNvPr id="44039" name="AutoShape 11"/>
          <p:cNvSpPr>
            <a:spLocks noChangeArrowheads="1"/>
          </p:cNvSpPr>
          <p:nvPr/>
        </p:nvSpPr>
        <p:spPr bwMode="auto">
          <a:xfrm rot="-5400000" flipH="1" flipV="1">
            <a:off x="2039938" y="4776788"/>
            <a:ext cx="539750" cy="139700"/>
          </a:xfrm>
          <a:custGeom>
            <a:avLst/>
            <a:gdLst>
              <a:gd name="T0" fmla="*/ 2147483647 w 21600"/>
              <a:gd name="T1" fmla="*/ 122218427 h 21600"/>
              <a:gd name="T2" fmla="*/ 2147483647 w 21600"/>
              <a:gd name="T3" fmla="*/ 244437145 h 21600"/>
              <a:gd name="T4" fmla="*/ 2147483647 w 21600"/>
              <a:gd name="T5" fmla="*/ 122218427 h 21600"/>
              <a:gd name="T6" fmla="*/ 2147483647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4500 w 21600"/>
              <a:gd name="T13" fmla="*/ 4500 h 21600"/>
              <a:gd name="T14" fmla="*/ 17100 w 21600"/>
              <a:gd name="T15" fmla="*/ 171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5399" y="21600"/>
                </a:lnTo>
                <a:lnTo>
                  <a:pt x="16201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4040" name="Rectangle 12"/>
          <p:cNvSpPr>
            <a:spLocks noChangeArrowheads="1"/>
          </p:cNvSpPr>
          <p:nvPr/>
        </p:nvSpPr>
        <p:spPr bwMode="auto">
          <a:xfrm>
            <a:off x="1585913" y="3846513"/>
            <a:ext cx="698500" cy="1660525"/>
          </a:xfrm>
          <a:prstGeom prst="rect">
            <a:avLst/>
          </a:prstGeom>
          <a:solidFill>
            <a:srgbClr val="FDE3BA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4041" name="Freeform 13"/>
          <p:cNvSpPr>
            <a:spLocks/>
          </p:cNvSpPr>
          <p:nvPr/>
        </p:nvSpPr>
        <p:spPr bwMode="auto">
          <a:xfrm>
            <a:off x="1090613" y="2847975"/>
            <a:ext cx="725487" cy="2195513"/>
          </a:xfrm>
          <a:custGeom>
            <a:avLst/>
            <a:gdLst>
              <a:gd name="T0" fmla="*/ 0 w 457"/>
              <a:gd name="T1" fmla="*/ 0 h 1383"/>
              <a:gd name="T2" fmla="*/ 0 w 457"/>
              <a:gd name="T3" fmla="*/ 2147483647 h 1383"/>
              <a:gd name="T4" fmla="*/ 2147483647 w 457"/>
              <a:gd name="T5" fmla="*/ 2147483647 h 1383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57" h="1383">
                <a:moveTo>
                  <a:pt x="0" y="0"/>
                </a:moveTo>
                <a:lnTo>
                  <a:pt x="0" y="1382"/>
                </a:lnTo>
                <a:lnTo>
                  <a:pt x="456" y="1382"/>
                </a:lnTo>
              </a:path>
            </a:pathLst>
          </a:custGeom>
          <a:noFill/>
          <a:ln w="50800" cap="rnd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4042" name="Line 14"/>
          <p:cNvSpPr>
            <a:spLocks noChangeShapeType="1"/>
          </p:cNvSpPr>
          <p:nvPr/>
        </p:nvSpPr>
        <p:spPr bwMode="auto">
          <a:xfrm>
            <a:off x="2227263" y="3840163"/>
            <a:ext cx="0" cy="16494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grpSp>
        <p:nvGrpSpPr>
          <p:cNvPr id="44043" name="Group 15"/>
          <p:cNvGrpSpPr>
            <a:grpSpLocks/>
          </p:cNvGrpSpPr>
          <p:nvPr/>
        </p:nvGrpSpPr>
        <p:grpSpPr bwMode="auto">
          <a:xfrm>
            <a:off x="1763713" y="4902200"/>
            <a:ext cx="381000" cy="392113"/>
            <a:chOff x="1111" y="3088"/>
            <a:chExt cx="240" cy="247"/>
          </a:xfrm>
        </p:grpSpPr>
        <p:sp>
          <p:nvSpPr>
            <p:cNvPr id="44320" name="AutoShape 16"/>
            <p:cNvSpPr>
              <a:spLocks noChangeArrowheads="1"/>
            </p:cNvSpPr>
            <p:nvPr/>
          </p:nvSpPr>
          <p:spPr bwMode="auto">
            <a:xfrm flipV="1">
              <a:off x="1111" y="3252"/>
              <a:ext cx="240" cy="83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500 w 21600"/>
                <a:gd name="T13" fmla="*/ 4424 h 21600"/>
                <a:gd name="T14" fmla="*/ 17100 w 21600"/>
                <a:gd name="T15" fmla="*/ 17176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399" y="21600"/>
                  </a:lnTo>
                  <a:lnTo>
                    <a:pt x="16201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44321" name="Oval 17"/>
            <p:cNvSpPr>
              <a:spLocks noChangeArrowheads="1"/>
            </p:cNvSpPr>
            <p:nvPr/>
          </p:nvSpPr>
          <p:spPr bwMode="auto">
            <a:xfrm>
              <a:off x="1143" y="3088"/>
              <a:ext cx="176" cy="202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44322" name="Oval 18"/>
            <p:cNvSpPr>
              <a:spLocks noChangeArrowheads="1"/>
            </p:cNvSpPr>
            <p:nvPr/>
          </p:nvSpPr>
          <p:spPr bwMode="auto">
            <a:xfrm>
              <a:off x="1195" y="3146"/>
              <a:ext cx="72" cy="93"/>
            </a:xfrm>
            <a:prstGeom prst="ellipse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sp>
        <p:nvSpPr>
          <p:cNvPr id="44044" name="Rectangle 19"/>
          <p:cNvSpPr>
            <a:spLocks noChangeArrowheads="1"/>
          </p:cNvSpPr>
          <p:nvPr/>
        </p:nvSpPr>
        <p:spPr bwMode="auto">
          <a:xfrm>
            <a:off x="862013" y="5780088"/>
            <a:ext cx="3511550" cy="52387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grpSp>
        <p:nvGrpSpPr>
          <p:cNvPr id="44045" name="Group 20"/>
          <p:cNvGrpSpPr>
            <a:grpSpLocks/>
          </p:cNvGrpSpPr>
          <p:nvPr/>
        </p:nvGrpSpPr>
        <p:grpSpPr bwMode="auto">
          <a:xfrm>
            <a:off x="2643188" y="5835650"/>
            <a:ext cx="295275" cy="346075"/>
            <a:chOff x="1665" y="3676"/>
            <a:chExt cx="186" cy="218"/>
          </a:xfrm>
        </p:grpSpPr>
        <p:sp>
          <p:nvSpPr>
            <p:cNvPr id="44316" name="Line 21"/>
            <p:cNvSpPr>
              <a:spLocks noChangeShapeType="1"/>
            </p:cNvSpPr>
            <p:nvPr/>
          </p:nvSpPr>
          <p:spPr bwMode="auto">
            <a:xfrm>
              <a:off x="1755" y="3676"/>
              <a:ext cx="0" cy="144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44317" name="Line 22"/>
            <p:cNvSpPr>
              <a:spLocks noChangeShapeType="1"/>
            </p:cNvSpPr>
            <p:nvPr/>
          </p:nvSpPr>
          <p:spPr bwMode="auto">
            <a:xfrm>
              <a:off x="1665" y="3820"/>
              <a:ext cx="186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44318" name="Line 23"/>
            <p:cNvSpPr>
              <a:spLocks noChangeShapeType="1"/>
            </p:cNvSpPr>
            <p:nvPr/>
          </p:nvSpPr>
          <p:spPr bwMode="auto">
            <a:xfrm>
              <a:off x="1713" y="3857"/>
              <a:ext cx="90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44319" name="Line 24"/>
            <p:cNvSpPr>
              <a:spLocks noChangeShapeType="1"/>
            </p:cNvSpPr>
            <p:nvPr/>
          </p:nvSpPr>
          <p:spPr bwMode="auto">
            <a:xfrm>
              <a:off x="1739" y="3894"/>
              <a:ext cx="34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sp>
        <p:nvSpPr>
          <p:cNvPr id="44046" name="Freeform 25"/>
          <p:cNvSpPr>
            <a:spLocks/>
          </p:cNvSpPr>
          <p:nvPr/>
        </p:nvSpPr>
        <p:spPr bwMode="auto">
          <a:xfrm>
            <a:off x="2851150" y="2886075"/>
            <a:ext cx="117475" cy="111125"/>
          </a:xfrm>
          <a:custGeom>
            <a:avLst/>
            <a:gdLst>
              <a:gd name="T0" fmla="*/ 2147483647 w 74"/>
              <a:gd name="T1" fmla="*/ 2147483647 h 70"/>
              <a:gd name="T2" fmla="*/ 2147483647 w 74"/>
              <a:gd name="T3" fmla="*/ 2147483647 h 70"/>
              <a:gd name="T4" fmla="*/ 2147483647 w 74"/>
              <a:gd name="T5" fmla="*/ 2147483647 h 70"/>
              <a:gd name="T6" fmla="*/ 2147483647 w 74"/>
              <a:gd name="T7" fmla="*/ 2147483647 h 70"/>
              <a:gd name="T8" fmla="*/ 2147483647 w 74"/>
              <a:gd name="T9" fmla="*/ 2147483647 h 70"/>
              <a:gd name="T10" fmla="*/ 0 w 74"/>
              <a:gd name="T11" fmla="*/ 2147483647 h 70"/>
              <a:gd name="T12" fmla="*/ 2147483647 w 74"/>
              <a:gd name="T13" fmla="*/ 2147483647 h 70"/>
              <a:gd name="T14" fmla="*/ 2147483647 w 74"/>
              <a:gd name="T15" fmla="*/ 2147483647 h 70"/>
              <a:gd name="T16" fmla="*/ 2147483647 w 74"/>
              <a:gd name="T17" fmla="*/ 2147483647 h 70"/>
              <a:gd name="T18" fmla="*/ 2147483647 w 74"/>
              <a:gd name="T19" fmla="*/ 2147483647 h 70"/>
              <a:gd name="T20" fmla="*/ 2147483647 w 74"/>
              <a:gd name="T21" fmla="*/ 2147483647 h 70"/>
              <a:gd name="T22" fmla="*/ 2147483647 w 74"/>
              <a:gd name="T23" fmla="*/ 2147483647 h 70"/>
              <a:gd name="T24" fmla="*/ 2147483647 w 74"/>
              <a:gd name="T25" fmla="*/ 2147483647 h 70"/>
              <a:gd name="T26" fmla="*/ 2147483647 w 74"/>
              <a:gd name="T27" fmla="*/ 2147483647 h 70"/>
              <a:gd name="T28" fmla="*/ 2147483647 w 74"/>
              <a:gd name="T29" fmla="*/ 2147483647 h 70"/>
              <a:gd name="T30" fmla="*/ 2147483647 w 74"/>
              <a:gd name="T31" fmla="*/ 2147483647 h 70"/>
              <a:gd name="T32" fmla="*/ 2147483647 w 74"/>
              <a:gd name="T33" fmla="*/ 2147483647 h 70"/>
              <a:gd name="T34" fmla="*/ 2147483647 w 74"/>
              <a:gd name="T35" fmla="*/ 2147483647 h 70"/>
              <a:gd name="T36" fmla="*/ 2147483647 w 74"/>
              <a:gd name="T37" fmla="*/ 2147483647 h 70"/>
              <a:gd name="T38" fmla="*/ 2147483647 w 74"/>
              <a:gd name="T39" fmla="*/ 2147483647 h 70"/>
              <a:gd name="T40" fmla="*/ 2147483647 w 74"/>
              <a:gd name="T41" fmla="*/ 2147483647 h 70"/>
              <a:gd name="T42" fmla="*/ 2147483647 w 74"/>
              <a:gd name="T43" fmla="*/ 2147483647 h 70"/>
              <a:gd name="T44" fmla="*/ 2147483647 w 74"/>
              <a:gd name="T45" fmla="*/ 2147483647 h 70"/>
              <a:gd name="T46" fmla="*/ 2147483647 w 74"/>
              <a:gd name="T47" fmla="*/ 2147483647 h 70"/>
              <a:gd name="T48" fmla="*/ 2147483647 w 74"/>
              <a:gd name="T49" fmla="*/ 2147483647 h 70"/>
              <a:gd name="T50" fmla="*/ 2147483647 w 74"/>
              <a:gd name="T51" fmla="*/ 2147483647 h 70"/>
              <a:gd name="T52" fmla="*/ 2147483647 w 74"/>
              <a:gd name="T53" fmla="*/ 2147483647 h 70"/>
              <a:gd name="T54" fmla="*/ 2147483647 w 74"/>
              <a:gd name="T55" fmla="*/ 0 h 70"/>
              <a:gd name="T56" fmla="*/ 2147483647 w 74"/>
              <a:gd name="T57" fmla="*/ 2147483647 h 70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0" t="0" r="r" b="b"/>
            <a:pathLst>
              <a:path w="74" h="70">
                <a:moveTo>
                  <a:pt x="20" y="5"/>
                </a:moveTo>
                <a:lnTo>
                  <a:pt x="17" y="24"/>
                </a:lnTo>
                <a:lnTo>
                  <a:pt x="17" y="30"/>
                </a:lnTo>
                <a:lnTo>
                  <a:pt x="13" y="39"/>
                </a:lnTo>
                <a:lnTo>
                  <a:pt x="6" y="46"/>
                </a:lnTo>
                <a:lnTo>
                  <a:pt x="0" y="53"/>
                </a:lnTo>
                <a:lnTo>
                  <a:pt x="5" y="51"/>
                </a:lnTo>
                <a:lnTo>
                  <a:pt x="4" y="57"/>
                </a:lnTo>
                <a:lnTo>
                  <a:pt x="9" y="55"/>
                </a:lnTo>
                <a:lnTo>
                  <a:pt x="13" y="54"/>
                </a:lnTo>
                <a:lnTo>
                  <a:pt x="13" y="61"/>
                </a:lnTo>
                <a:lnTo>
                  <a:pt x="19" y="58"/>
                </a:lnTo>
                <a:lnTo>
                  <a:pt x="24" y="56"/>
                </a:lnTo>
                <a:lnTo>
                  <a:pt x="30" y="53"/>
                </a:lnTo>
                <a:lnTo>
                  <a:pt x="28" y="62"/>
                </a:lnTo>
                <a:lnTo>
                  <a:pt x="32" y="60"/>
                </a:lnTo>
                <a:lnTo>
                  <a:pt x="36" y="58"/>
                </a:lnTo>
                <a:lnTo>
                  <a:pt x="39" y="56"/>
                </a:lnTo>
                <a:lnTo>
                  <a:pt x="40" y="59"/>
                </a:lnTo>
                <a:lnTo>
                  <a:pt x="39" y="65"/>
                </a:lnTo>
                <a:lnTo>
                  <a:pt x="45" y="62"/>
                </a:lnTo>
                <a:lnTo>
                  <a:pt x="46" y="68"/>
                </a:lnTo>
                <a:lnTo>
                  <a:pt x="49" y="69"/>
                </a:lnTo>
                <a:lnTo>
                  <a:pt x="54" y="67"/>
                </a:lnTo>
                <a:lnTo>
                  <a:pt x="59" y="65"/>
                </a:lnTo>
                <a:lnTo>
                  <a:pt x="63" y="61"/>
                </a:lnTo>
                <a:lnTo>
                  <a:pt x="66" y="58"/>
                </a:lnTo>
                <a:lnTo>
                  <a:pt x="73" y="0"/>
                </a:lnTo>
                <a:lnTo>
                  <a:pt x="20" y="5"/>
                </a:lnTo>
              </a:path>
            </a:pathLst>
          </a:custGeom>
          <a:solidFill>
            <a:srgbClr val="5F3F1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rnd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4047" name="Oval 26"/>
          <p:cNvSpPr>
            <a:spLocks noChangeArrowheads="1"/>
          </p:cNvSpPr>
          <p:nvPr/>
        </p:nvSpPr>
        <p:spPr bwMode="auto">
          <a:xfrm>
            <a:off x="2106613" y="5454650"/>
            <a:ext cx="114300" cy="13335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4048" name="Oval 27"/>
          <p:cNvSpPr>
            <a:spLocks noChangeArrowheads="1"/>
          </p:cNvSpPr>
          <p:nvPr/>
        </p:nvSpPr>
        <p:spPr bwMode="auto">
          <a:xfrm>
            <a:off x="1612900" y="5461000"/>
            <a:ext cx="112713" cy="134938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grpSp>
        <p:nvGrpSpPr>
          <p:cNvPr id="44049" name="Group 28"/>
          <p:cNvGrpSpPr>
            <a:grpSpLocks/>
          </p:cNvGrpSpPr>
          <p:nvPr/>
        </p:nvGrpSpPr>
        <p:grpSpPr bwMode="auto">
          <a:xfrm>
            <a:off x="2246313" y="3546475"/>
            <a:ext cx="522287" cy="358775"/>
            <a:chOff x="1415" y="2234"/>
            <a:chExt cx="329" cy="226"/>
          </a:xfrm>
        </p:grpSpPr>
        <p:sp>
          <p:nvSpPr>
            <p:cNvPr id="44308" name="Freeform 29"/>
            <p:cNvSpPr>
              <a:spLocks/>
            </p:cNvSpPr>
            <p:nvPr/>
          </p:nvSpPr>
          <p:spPr bwMode="auto">
            <a:xfrm>
              <a:off x="1415" y="2234"/>
              <a:ext cx="329" cy="226"/>
            </a:xfrm>
            <a:custGeom>
              <a:avLst/>
              <a:gdLst>
                <a:gd name="T0" fmla="*/ 10 w 329"/>
                <a:gd name="T1" fmla="*/ 178 h 226"/>
                <a:gd name="T2" fmla="*/ 0 w 329"/>
                <a:gd name="T3" fmla="*/ 178 h 226"/>
                <a:gd name="T4" fmla="*/ 0 w 329"/>
                <a:gd name="T5" fmla="*/ 169 h 226"/>
                <a:gd name="T6" fmla="*/ 21 w 329"/>
                <a:gd name="T7" fmla="*/ 140 h 226"/>
                <a:gd name="T8" fmla="*/ 35 w 329"/>
                <a:gd name="T9" fmla="*/ 131 h 226"/>
                <a:gd name="T10" fmla="*/ 52 w 329"/>
                <a:gd name="T11" fmla="*/ 117 h 226"/>
                <a:gd name="T12" fmla="*/ 58 w 329"/>
                <a:gd name="T13" fmla="*/ 114 h 226"/>
                <a:gd name="T14" fmla="*/ 67 w 329"/>
                <a:gd name="T15" fmla="*/ 107 h 226"/>
                <a:gd name="T16" fmla="*/ 82 w 329"/>
                <a:gd name="T17" fmla="*/ 110 h 226"/>
                <a:gd name="T18" fmla="*/ 107 w 329"/>
                <a:gd name="T19" fmla="*/ 105 h 226"/>
                <a:gd name="T20" fmla="*/ 130 w 329"/>
                <a:gd name="T21" fmla="*/ 90 h 226"/>
                <a:gd name="T22" fmla="*/ 148 w 329"/>
                <a:gd name="T23" fmla="*/ 76 h 226"/>
                <a:gd name="T24" fmla="*/ 174 w 329"/>
                <a:gd name="T25" fmla="*/ 55 h 226"/>
                <a:gd name="T26" fmla="*/ 217 w 329"/>
                <a:gd name="T27" fmla="*/ 19 h 226"/>
                <a:gd name="T28" fmla="*/ 266 w 329"/>
                <a:gd name="T29" fmla="*/ 0 h 226"/>
                <a:gd name="T30" fmla="*/ 302 w 329"/>
                <a:gd name="T31" fmla="*/ 19 h 226"/>
                <a:gd name="T32" fmla="*/ 326 w 329"/>
                <a:gd name="T33" fmla="*/ 53 h 226"/>
                <a:gd name="T34" fmla="*/ 303 w 329"/>
                <a:gd name="T35" fmla="*/ 84 h 226"/>
                <a:gd name="T36" fmla="*/ 223 w 329"/>
                <a:gd name="T37" fmla="*/ 134 h 226"/>
                <a:gd name="T38" fmla="*/ 139 w 329"/>
                <a:gd name="T39" fmla="*/ 145 h 226"/>
                <a:gd name="T40" fmla="*/ 105 w 329"/>
                <a:gd name="T41" fmla="*/ 173 h 226"/>
                <a:gd name="T42" fmla="*/ 84 w 329"/>
                <a:gd name="T43" fmla="*/ 201 h 226"/>
                <a:gd name="T44" fmla="*/ 85 w 329"/>
                <a:gd name="T45" fmla="*/ 223 h 226"/>
                <a:gd name="T46" fmla="*/ 73 w 329"/>
                <a:gd name="T47" fmla="*/ 212 h 226"/>
                <a:gd name="T48" fmla="*/ 71 w 329"/>
                <a:gd name="T49" fmla="*/ 211 h 226"/>
                <a:gd name="T50" fmla="*/ 66 w 329"/>
                <a:gd name="T51" fmla="*/ 211 h 226"/>
                <a:gd name="T52" fmla="*/ 60 w 329"/>
                <a:gd name="T53" fmla="*/ 195 h 226"/>
                <a:gd name="T54" fmla="*/ 50 w 329"/>
                <a:gd name="T55" fmla="*/ 208 h 226"/>
                <a:gd name="T56" fmla="*/ 44 w 329"/>
                <a:gd name="T57" fmla="*/ 203 h 226"/>
                <a:gd name="T58" fmla="*/ 47 w 329"/>
                <a:gd name="T59" fmla="*/ 181 h 226"/>
                <a:gd name="T60" fmla="*/ 51 w 329"/>
                <a:gd name="T61" fmla="*/ 156 h 226"/>
                <a:gd name="T62" fmla="*/ 36 w 329"/>
                <a:gd name="T63" fmla="*/ 168 h 226"/>
                <a:gd name="T64" fmla="*/ 21 w 329"/>
                <a:gd name="T65" fmla="*/ 191 h 226"/>
                <a:gd name="T66" fmla="*/ 10 w 329"/>
                <a:gd name="T67" fmla="*/ 201 h 226"/>
                <a:gd name="T68" fmla="*/ 8 w 329"/>
                <a:gd name="T69" fmla="*/ 187 h 226"/>
                <a:gd name="T70" fmla="*/ 18 w 329"/>
                <a:gd name="T71" fmla="*/ 170 h 22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329" h="226">
                  <a:moveTo>
                    <a:pt x="18" y="170"/>
                  </a:moveTo>
                  <a:lnTo>
                    <a:pt x="10" y="178"/>
                  </a:lnTo>
                  <a:lnTo>
                    <a:pt x="3" y="181"/>
                  </a:lnTo>
                  <a:lnTo>
                    <a:pt x="0" y="178"/>
                  </a:lnTo>
                  <a:lnTo>
                    <a:pt x="0" y="173"/>
                  </a:lnTo>
                  <a:lnTo>
                    <a:pt x="0" y="169"/>
                  </a:lnTo>
                  <a:lnTo>
                    <a:pt x="9" y="156"/>
                  </a:lnTo>
                  <a:lnTo>
                    <a:pt x="21" y="140"/>
                  </a:lnTo>
                  <a:lnTo>
                    <a:pt x="27" y="137"/>
                  </a:lnTo>
                  <a:lnTo>
                    <a:pt x="35" y="131"/>
                  </a:lnTo>
                  <a:lnTo>
                    <a:pt x="43" y="126"/>
                  </a:lnTo>
                  <a:lnTo>
                    <a:pt x="52" y="117"/>
                  </a:lnTo>
                  <a:lnTo>
                    <a:pt x="55" y="118"/>
                  </a:lnTo>
                  <a:lnTo>
                    <a:pt x="58" y="114"/>
                  </a:lnTo>
                  <a:lnTo>
                    <a:pt x="62" y="109"/>
                  </a:lnTo>
                  <a:lnTo>
                    <a:pt x="67" y="107"/>
                  </a:lnTo>
                  <a:lnTo>
                    <a:pt x="70" y="108"/>
                  </a:lnTo>
                  <a:lnTo>
                    <a:pt x="82" y="110"/>
                  </a:lnTo>
                  <a:lnTo>
                    <a:pt x="90" y="110"/>
                  </a:lnTo>
                  <a:lnTo>
                    <a:pt x="107" y="105"/>
                  </a:lnTo>
                  <a:lnTo>
                    <a:pt x="123" y="97"/>
                  </a:lnTo>
                  <a:lnTo>
                    <a:pt x="130" y="90"/>
                  </a:lnTo>
                  <a:lnTo>
                    <a:pt x="138" y="81"/>
                  </a:lnTo>
                  <a:lnTo>
                    <a:pt x="148" y="76"/>
                  </a:lnTo>
                  <a:lnTo>
                    <a:pt x="160" y="71"/>
                  </a:lnTo>
                  <a:lnTo>
                    <a:pt x="174" y="55"/>
                  </a:lnTo>
                  <a:lnTo>
                    <a:pt x="196" y="34"/>
                  </a:lnTo>
                  <a:lnTo>
                    <a:pt x="217" y="19"/>
                  </a:lnTo>
                  <a:lnTo>
                    <a:pt x="240" y="5"/>
                  </a:lnTo>
                  <a:lnTo>
                    <a:pt x="266" y="0"/>
                  </a:lnTo>
                  <a:lnTo>
                    <a:pt x="288" y="3"/>
                  </a:lnTo>
                  <a:lnTo>
                    <a:pt x="302" y="19"/>
                  </a:lnTo>
                  <a:lnTo>
                    <a:pt x="317" y="38"/>
                  </a:lnTo>
                  <a:lnTo>
                    <a:pt x="326" y="53"/>
                  </a:lnTo>
                  <a:lnTo>
                    <a:pt x="328" y="72"/>
                  </a:lnTo>
                  <a:lnTo>
                    <a:pt x="303" y="84"/>
                  </a:lnTo>
                  <a:lnTo>
                    <a:pt x="261" y="111"/>
                  </a:lnTo>
                  <a:lnTo>
                    <a:pt x="223" y="134"/>
                  </a:lnTo>
                  <a:lnTo>
                    <a:pt x="170" y="133"/>
                  </a:lnTo>
                  <a:lnTo>
                    <a:pt x="139" y="145"/>
                  </a:lnTo>
                  <a:lnTo>
                    <a:pt x="117" y="156"/>
                  </a:lnTo>
                  <a:lnTo>
                    <a:pt x="105" y="173"/>
                  </a:lnTo>
                  <a:lnTo>
                    <a:pt x="89" y="185"/>
                  </a:lnTo>
                  <a:lnTo>
                    <a:pt x="84" y="201"/>
                  </a:lnTo>
                  <a:lnTo>
                    <a:pt x="88" y="210"/>
                  </a:lnTo>
                  <a:lnTo>
                    <a:pt x="85" y="223"/>
                  </a:lnTo>
                  <a:lnTo>
                    <a:pt x="80" y="225"/>
                  </a:lnTo>
                  <a:lnTo>
                    <a:pt x="73" y="212"/>
                  </a:lnTo>
                  <a:lnTo>
                    <a:pt x="72" y="202"/>
                  </a:lnTo>
                  <a:lnTo>
                    <a:pt x="71" y="211"/>
                  </a:lnTo>
                  <a:lnTo>
                    <a:pt x="67" y="214"/>
                  </a:lnTo>
                  <a:lnTo>
                    <a:pt x="66" y="211"/>
                  </a:lnTo>
                  <a:lnTo>
                    <a:pt x="64" y="207"/>
                  </a:lnTo>
                  <a:lnTo>
                    <a:pt x="60" y="195"/>
                  </a:lnTo>
                  <a:lnTo>
                    <a:pt x="55" y="205"/>
                  </a:lnTo>
                  <a:lnTo>
                    <a:pt x="50" y="208"/>
                  </a:lnTo>
                  <a:lnTo>
                    <a:pt x="46" y="206"/>
                  </a:lnTo>
                  <a:lnTo>
                    <a:pt x="44" y="203"/>
                  </a:lnTo>
                  <a:lnTo>
                    <a:pt x="44" y="193"/>
                  </a:lnTo>
                  <a:lnTo>
                    <a:pt x="47" y="181"/>
                  </a:lnTo>
                  <a:lnTo>
                    <a:pt x="53" y="160"/>
                  </a:lnTo>
                  <a:lnTo>
                    <a:pt x="51" y="156"/>
                  </a:lnTo>
                  <a:lnTo>
                    <a:pt x="42" y="161"/>
                  </a:lnTo>
                  <a:lnTo>
                    <a:pt x="36" y="168"/>
                  </a:lnTo>
                  <a:lnTo>
                    <a:pt x="28" y="179"/>
                  </a:lnTo>
                  <a:lnTo>
                    <a:pt x="21" y="191"/>
                  </a:lnTo>
                  <a:lnTo>
                    <a:pt x="12" y="201"/>
                  </a:lnTo>
                  <a:lnTo>
                    <a:pt x="10" y="201"/>
                  </a:lnTo>
                  <a:lnTo>
                    <a:pt x="7" y="194"/>
                  </a:lnTo>
                  <a:lnTo>
                    <a:pt x="8" y="187"/>
                  </a:lnTo>
                  <a:lnTo>
                    <a:pt x="10" y="182"/>
                  </a:lnTo>
                  <a:lnTo>
                    <a:pt x="18" y="170"/>
                  </a:lnTo>
                </a:path>
              </a:pathLst>
            </a:custGeom>
            <a:solidFill>
              <a:srgbClr val="FDA4B5"/>
            </a:solidFill>
            <a:ln w="12700" cap="rnd" cmpd="sng">
              <a:solidFill>
                <a:srgbClr val="FFA27C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4309" name="Freeform 30"/>
            <p:cNvSpPr>
              <a:spLocks/>
            </p:cNvSpPr>
            <p:nvPr/>
          </p:nvSpPr>
          <p:spPr bwMode="auto">
            <a:xfrm>
              <a:off x="1427" y="2340"/>
              <a:ext cx="56" cy="80"/>
            </a:xfrm>
            <a:custGeom>
              <a:avLst/>
              <a:gdLst>
                <a:gd name="T0" fmla="*/ 1 w 56"/>
                <a:gd name="T1" fmla="*/ 79 h 80"/>
                <a:gd name="T2" fmla="*/ 6 w 56"/>
                <a:gd name="T3" fmla="*/ 75 h 80"/>
                <a:gd name="T4" fmla="*/ 6 w 56"/>
                <a:gd name="T5" fmla="*/ 68 h 80"/>
                <a:gd name="T6" fmla="*/ 11 w 56"/>
                <a:gd name="T7" fmla="*/ 63 h 80"/>
                <a:gd name="T8" fmla="*/ 12 w 56"/>
                <a:gd name="T9" fmla="*/ 57 h 80"/>
                <a:gd name="T10" fmla="*/ 25 w 56"/>
                <a:gd name="T11" fmla="*/ 38 h 80"/>
                <a:gd name="T12" fmla="*/ 31 w 56"/>
                <a:gd name="T13" fmla="*/ 26 h 80"/>
                <a:gd name="T14" fmla="*/ 38 w 56"/>
                <a:gd name="T15" fmla="*/ 17 h 80"/>
                <a:gd name="T16" fmla="*/ 46 w 56"/>
                <a:gd name="T17" fmla="*/ 9 h 80"/>
                <a:gd name="T18" fmla="*/ 51 w 56"/>
                <a:gd name="T19" fmla="*/ 5 h 80"/>
                <a:gd name="T20" fmla="*/ 55 w 56"/>
                <a:gd name="T21" fmla="*/ 5 h 80"/>
                <a:gd name="T22" fmla="*/ 55 w 56"/>
                <a:gd name="T23" fmla="*/ 0 h 80"/>
                <a:gd name="T24" fmla="*/ 47 w 56"/>
                <a:gd name="T25" fmla="*/ 6 h 80"/>
                <a:gd name="T26" fmla="*/ 44 w 56"/>
                <a:gd name="T27" fmla="*/ 6 h 80"/>
                <a:gd name="T28" fmla="*/ 28 w 56"/>
                <a:gd name="T29" fmla="*/ 25 h 80"/>
                <a:gd name="T30" fmla="*/ 25 w 56"/>
                <a:gd name="T31" fmla="*/ 25 h 80"/>
                <a:gd name="T32" fmla="*/ 18 w 56"/>
                <a:gd name="T33" fmla="*/ 38 h 80"/>
                <a:gd name="T34" fmla="*/ 12 w 56"/>
                <a:gd name="T35" fmla="*/ 52 h 80"/>
                <a:gd name="T36" fmla="*/ 10 w 56"/>
                <a:gd name="T37" fmla="*/ 55 h 80"/>
                <a:gd name="T38" fmla="*/ 4 w 56"/>
                <a:gd name="T39" fmla="*/ 63 h 80"/>
                <a:gd name="T40" fmla="*/ 1 w 56"/>
                <a:gd name="T41" fmla="*/ 69 h 80"/>
                <a:gd name="T42" fmla="*/ 0 w 56"/>
                <a:gd name="T43" fmla="*/ 77 h 80"/>
                <a:gd name="T44" fmla="*/ 1 w 56"/>
                <a:gd name="T45" fmla="*/ 79 h 8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56" h="80">
                  <a:moveTo>
                    <a:pt x="1" y="79"/>
                  </a:moveTo>
                  <a:lnTo>
                    <a:pt x="6" y="75"/>
                  </a:lnTo>
                  <a:lnTo>
                    <a:pt x="6" y="68"/>
                  </a:lnTo>
                  <a:lnTo>
                    <a:pt x="11" y="63"/>
                  </a:lnTo>
                  <a:lnTo>
                    <a:pt x="12" y="57"/>
                  </a:lnTo>
                  <a:lnTo>
                    <a:pt x="25" y="38"/>
                  </a:lnTo>
                  <a:lnTo>
                    <a:pt x="31" y="26"/>
                  </a:lnTo>
                  <a:lnTo>
                    <a:pt x="38" y="17"/>
                  </a:lnTo>
                  <a:lnTo>
                    <a:pt x="46" y="9"/>
                  </a:lnTo>
                  <a:lnTo>
                    <a:pt x="51" y="5"/>
                  </a:lnTo>
                  <a:lnTo>
                    <a:pt x="55" y="5"/>
                  </a:lnTo>
                  <a:lnTo>
                    <a:pt x="55" y="0"/>
                  </a:lnTo>
                  <a:lnTo>
                    <a:pt x="47" y="6"/>
                  </a:lnTo>
                  <a:lnTo>
                    <a:pt x="44" y="6"/>
                  </a:lnTo>
                  <a:lnTo>
                    <a:pt x="28" y="25"/>
                  </a:lnTo>
                  <a:lnTo>
                    <a:pt x="25" y="25"/>
                  </a:lnTo>
                  <a:lnTo>
                    <a:pt x="18" y="38"/>
                  </a:lnTo>
                  <a:lnTo>
                    <a:pt x="12" y="52"/>
                  </a:lnTo>
                  <a:lnTo>
                    <a:pt x="10" y="55"/>
                  </a:lnTo>
                  <a:lnTo>
                    <a:pt x="4" y="63"/>
                  </a:lnTo>
                  <a:lnTo>
                    <a:pt x="1" y="69"/>
                  </a:lnTo>
                  <a:lnTo>
                    <a:pt x="0" y="77"/>
                  </a:lnTo>
                  <a:lnTo>
                    <a:pt x="1" y="79"/>
                  </a:lnTo>
                </a:path>
              </a:pathLst>
            </a:custGeom>
            <a:solidFill>
              <a:srgbClr val="FDA4B5"/>
            </a:solidFill>
            <a:ln w="12700" cap="rnd" cmpd="sng">
              <a:solidFill>
                <a:srgbClr val="FFA27C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4310" name="Freeform 31"/>
            <p:cNvSpPr>
              <a:spLocks/>
            </p:cNvSpPr>
            <p:nvPr/>
          </p:nvSpPr>
          <p:spPr bwMode="auto">
            <a:xfrm>
              <a:off x="1419" y="2367"/>
              <a:ext cx="28" cy="37"/>
            </a:xfrm>
            <a:custGeom>
              <a:avLst/>
              <a:gdLst>
                <a:gd name="T0" fmla="*/ 3 w 28"/>
                <a:gd name="T1" fmla="*/ 36 h 37"/>
                <a:gd name="T2" fmla="*/ 4 w 28"/>
                <a:gd name="T3" fmla="*/ 31 h 37"/>
                <a:gd name="T4" fmla="*/ 6 w 28"/>
                <a:gd name="T5" fmla="*/ 29 h 37"/>
                <a:gd name="T6" fmla="*/ 5 w 28"/>
                <a:gd name="T7" fmla="*/ 25 h 37"/>
                <a:gd name="T8" fmla="*/ 7 w 28"/>
                <a:gd name="T9" fmla="*/ 22 h 37"/>
                <a:gd name="T10" fmla="*/ 12 w 28"/>
                <a:gd name="T11" fmla="*/ 22 h 37"/>
                <a:gd name="T12" fmla="*/ 12 w 28"/>
                <a:gd name="T13" fmla="*/ 16 h 37"/>
                <a:gd name="T14" fmla="*/ 17 w 28"/>
                <a:gd name="T15" fmla="*/ 11 h 37"/>
                <a:gd name="T16" fmla="*/ 27 w 28"/>
                <a:gd name="T17" fmla="*/ 1 h 37"/>
                <a:gd name="T18" fmla="*/ 22 w 28"/>
                <a:gd name="T19" fmla="*/ 0 h 37"/>
                <a:gd name="T20" fmla="*/ 11 w 28"/>
                <a:gd name="T21" fmla="*/ 14 h 37"/>
                <a:gd name="T22" fmla="*/ 3 w 28"/>
                <a:gd name="T23" fmla="*/ 23 h 37"/>
                <a:gd name="T24" fmla="*/ 0 w 28"/>
                <a:gd name="T25" fmla="*/ 30 h 37"/>
                <a:gd name="T26" fmla="*/ 0 w 28"/>
                <a:gd name="T27" fmla="*/ 34 h 37"/>
                <a:gd name="T28" fmla="*/ 3 w 28"/>
                <a:gd name="T29" fmla="*/ 36 h 37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28" h="37">
                  <a:moveTo>
                    <a:pt x="3" y="36"/>
                  </a:moveTo>
                  <a:lnTo>
                    <a:pt x="4" y="31"/>
                  </a:lnTo>
                  <a:lnTo>
                    <a:pt x="6" y="29"/>
                  </a:lnTo>
                  <a:lnTo>
                    <a:pt x="5" y="25"/>
                  </a:lnTo>
                  <a:lnTo>
                    <a:pt x="7" y="22"/>
                  </a:lnTo>
                  <a:lnTo>
                    <a:pt x="12" y="22"/>
                  </a:lnTo>
                  <a:lnTo>
                    <a:pt x="12" y="16"/>
                  </a:lnTo>
                  <a:lnTo>
                    <a:pt x="17" y="11"/>
                  </a:lnTo>
                  <a:lnTo>
                    <a:pt x="27" y="1"/>
                  </a:lnTo>
                  <a:lnTo>
                    <a:pt x="22" y="0"/>
                  </a:lnTo>
                  <a:lnTo>
                    <a:pt x="11" y="14"/>
                  </a:lnTo>
                  <a:lnTo>
                    <a:pt x="3" y="23"/>
                  </a:lnTo>
                  <a:lnTo>
                    <a:pt x="0" y="30"/>
                  </a:lnTo>
                  <a:lnTo>
                    <a:pt x="0" y="34"/>
                  </a:lnTo>
                  <a:lnTo>
                    <a:pt x="3" y="36"/>
                  </a:lnTo>
                </a:path>
              </a:pathLst>
            </a:custGeom>
            <a:solidFill>
              <a:srgbClr val="FDA4B5"/>
            </a:solidFill>
            <a:ln w="12700" cap="rnd" cmpd="sng">
              <a:solidFill>
                <a:srgbClr val="FFA27C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4311" name="Freeform 32"/>
            <p:cNvSpPr>
              <a:spLocks/>
            </p:cNvSpPr>
            <p:nvPr/>
          </p:nvSpPr>
          <p:spPr bwMode="auto">
            <a:xfrm>
              <a:off x="1464" y="2402"/>
              <a:ext cx="17" cy="27"/>
            </a:xfrm>
            <a:custGeom>
              <a:avLst/>
              <a:gdLst>
                <a:gd name="T0" fmla="*/ 9 w 17"/>
                <a:gd name="T1" fmla="*/ 0 h 27"/>
                <a:gd name="T2" fmla="*/ 14 w 17"/>
                <a:gd name="T3" fmla="*/ 5 h 27"/>
                <a:gd name="T4" fmla="*/ 6 w 17"/>
                <a:gd name="T5" fmla="*/ 9 h 27"/>
                <a:gd name="T6" fmla="*/ 14 w 17"/>
                <a:gd name="T7" fmla="*/ 11 h 27"/>
                <a:gd name="T8" fmla="*/ 16 w 17"/>
                <a:gd name="T9" fmla="*/ 16 h 27"/>
                <a:gd name="T10" fmla="*/ 11 w 17"/>
                <a:gd name="T11" fmla="*/ 21 h 27"/>
                <a:gd name="T12" fmla="*/ 6 w 17"/>
                <a:gd name="T13" fmla="*/ 26 h 27"/>
                <a:gd name="T14" fmla="*/ 0 w 17"/>
                <a:gd name="T15" fmla="*/ 24 h 27"/>
                <a:gd name="T16" fmla="*/ 0 w 17"/>
                <a:gd name="T17" fmla="*/ 16 h 27"/>
                <a:gd name="T18" fmla="*/ 3 w 17"/>
                <a:gd name="T19" fmla="*/ 9 h 27"/>
                <a:gd name="T20" fmla="*/ 9 w 17"/>
                <a:gd name="T21" fmla="*/ 0 h 2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7" h="27">
                  <a:moveTo>
                    <a:pt x="9" y="0"/>
                  </a:moveTo>
                  <a:lnTo>
                    <a:pt x="14" y="5"/>
                  </a:lnTo>
                  <a:lnTo>
                    <a:pt x="6" y="9"/>
                  </a:lnTo>
                  <a:lnTo>
                    <a:pt x="14" y="11"/>
                  </a:lnTo>
                  <a:lnTo>
                    <a:pt x="16" y="16"/>
                  </a:lnTo>
                  <a:lnTo>
                    <a:pt x="11" y="21"/>
                  </a:lnTo>
                  <a:lnTo>
                    <a:pt x="6" y="26"/>
                  </a:lnTo>
                  <a:lnTo>
                    <a:pt x="0" y="24"/>
                  </a:lnTo>
                  <a:lnTo>
                    <a:pt x="0" y="16"/>
                  </a:lnTo>
                  <a:lnTo>
                    <a:pt x="3" y="9"/>
                  </a:lnTo>
                  <a:lnTo>
                    <a:pt x="9" y="0"/>
                  </a:lnTo>
                </a:path>
              </a:pathLst>
            </a:custGeom>
            <a:solidFill>
              <a:srgbClr val="FDA4B5"/>
            </a:solidFill>
            <a:ln w="12700" cap="rnd" cmpd="sng">
              <a:solidFill>
                <a:srgbClr val="FFA27C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4312" name="Freeform 33"/>
            <p:cNvSpPr>
              <a:spLocks/>
            </p:cNvSpPr>
            <p:nvPr/>
          </p:nvSpPr>
          <p:spPr bwMode="auto">
            <a:xfrm>
              <a:off x="1475" y="2393"/>
              <a:ext cx="17" cy="44"/>
            </a:xfrm>
            <a:custGeom>
              <a:avLst/>
              <a:gdLst>
                <a:gd name="T0" fmla="*/ 0 w 17"/>
                <a:gd name="T1" fmla="*/ 0 h 44"/>
                <a:gd name="T2" fmla="*/ 5 w 17"/>
                <a:gd name="T3" fmla="*/ 3 h 44"/>
                <a:gd name="T4" fmla="*/ 10 w 17"/>
                <a:gd name="T5" fmla="*/ 3 h 44"/>
                <a:gd name="T6" fmla="*/ 10 w 17"/>
                <a:gd name="T7" fmla="*/ 16 h 44"/>
                <a:gd name="T8" fmla="*/ 13 w 17"/>
                <a:gd name="T9" fmla="*/ 22 h 44"/>
                <a:gd name="T10" fmla="*/ 12 w 17"/>
                <a:gd name="T11" fmla="*/ 33 h 44"/>
                <a:gd name="T12" fmla="*/ 16 w 17"/>
                <a:gd name="T13" fmla="*/ 42 h 44"/>
                <a:gd name="T14" fmla="*/ 13 w 17"/>
                <a:gd name="T15" fmla="*/ 43 h 44"/>
                <a:gd name="T16" fmla="*/ 8 w 17"/>
                <a:gd name="T17" fmla="*/ 31 h 44"/>
                <a:gd name="T18" fmla="*/ 4 w 17"/>
                <a:gd name="T19" fmla="*/ 21 h 44"/>
                <a:gd name="T20" fmla="*/ 1 w 17"/>
                <a:gd name="T21" fmla="*/ 10 h 44"/>
                <a:gd name="T22" fmla="*/ 0 w 17"/>
                <a:gd name="T23" fmla="*/ 0 h 4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7" h="44">
                  <a:moveTo>
                    <a:pt x="0" y="0"/>
                  </a:moveTo>
                  <a:lnTo>
                    <a:pt x="5" y="3"/>
                  </a:lnTo>
                  <a:lnTo>
                    <a:pt x="10" y="3"/>
                  </a:lnTo>
                  <a:lnTo>
                    <a:pt x="10" y="16"/>
                  </a:lnTo>
                  <a:lnTo>
                    <a:pt x="13" y="22"/>
                  </a:lnTo>
                  <a:lnTo>
                    <a:pt x="12" y="33"/>
                  </a:lnTo>
                  <a:lnTo>
                    <a:pt x="16" y="42"/>
                  </a:lnTo>
                  <a:lnTo>
                    <a:pt x="13" y="43"/>
                  </a:lnTo>
                  <a:lnTo>
                    <a:pt x="8" y="31"/>
                  </a:lnTo>
                  <a:lnTo>
                    <a:pt x="4" y="21"/>
                  </a:lnTo>
                  <a:lnTo>
                    <a:pt x="1" y="10"/>
                  </a:lnTo>
                  <a:lnTo>
                    <a:pt x="0" y="0"/>
                  </a:lnTo>
                </a:path>
              </a:pathLst>
            </a:custGeom>
            <a:solidFill>
              <a:srgbClr val="FDA4B5"/>
            </a:solidFill>
            <a:ln w="12700" cap="rnd" cmpd="sng">
              <a:solidFill>
                <a:srgbClr val="FFA27C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4313" name="Freeform 34"/>
            <p:cNvSpPr>
              <a:spLocks/>
            </p:cNvSpPr>
            <p:nvPr/>
          </p:nvSpPr>
          <p:spPr bwMode="auto">
            <a:xfrm>
              <a:off x="1492" y="2396"/>
              <a:ext cx="17" cy="52"/>
            </a:xfrm>
            <a:custGeom>
              <a:avLst/>
              <a:gdLst>
                <a:gd name="T0" fmla="*/ 4 w 17"/>
                <a:gd name="T1" fmla="*/ 0 h 52"/>
                <a:gd name="T2" fmla="*/ 4 w 17"/>
                <a:gd name="T3" fmla="*/ 5 h 52"/>
                <a:gd name="T4" fmla="*/ 10 w 17"/>
                <a:gd name="T5" fmla="*/ 10 h 52"/>
                <a:gd name="T6" fmla="*/ 5 w 17"/>
                <a:gd name="T7" fmla="*/ 23 h 52"/>
                <a:gd name="T8" fmla="*/ 5 w 17"/>
                <a:gd name="T9" fmla="*/ 28 h 52"/>
                <a:gd name="T10" fmla="*/ 10 w 17"/>
                <a:gd name="T11" fmla="*/ 41 h 52"/>
                <a:gd name="T12" fmla="*/ 16 w 17"/>
                <a:gd name="T13" fmla="*/ 50 h 52"/>
                <a:gd name="T14" fmla="*/ 10 w 17"/>
                <a:gd name="T15" fmla="*/ 51 h 52"/>
                <a:gd name="T16" fmla="*/ 6 w 17"/>
                <a:gd name="T17" fmla="*/ 46 h 52"/>
                <a:gd name="T18" fmla="*/ 1 w 17"/>
                <a:gd name="T19" fmla="*/ 36 h 52"/>
                <a:gd name="T20" fmla="*/ 1 w 17"/>
                <a:gd name="T21" fmla="*/ 32 h 52"/>
                <a:gd name="T22" fmla="*/ 0 w 17"/>
                <a:gd name="T23" fmla="*/ 24 h 52"/>
                <a:gd name="T24" fmla="*/ 0 w 17"/>
                <a:gd name="T25" fmla="*/ 13 h 52"/>
                <a:gd name="T26" fmla="*/ 4 w 17"/>
                <a:gd name="T27" fmla="*/ 0 h 52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17" h="52">
                  <a:moveTo>
                    <a:pt x="4" y="0"/>
                  </a:moveTo>
                  <a:lnTo>
                    <a:pt x="4" y="5"/>
                  </a:lnTo>
                  <a:lnTo>
                    <a:pt x="10" y="10"/>
                  </a:lnTo>
                  <a:lnTo>
                    <a:pt x="5" y="23"/>
                  </a:lnTo>
                  <a:lnTo>
                    <a:pt x="5" y="28"/>
                  </a:lnTo>
                  <a:lnTo>
                    <a:pt x="10" y="41"/>
                  </a:lnTo>
                  <a:lnTo>
                    <a:pt x="16" y="50"/>
                  </a:lnTo>
                  <a:lnTo>
                    <a:pt x="10" y="51"/>
                  </a:lnTo>
                  <a:lnTo>
                    <a:pt x="6" y="46"/>
                  </a:lnTo>
                  <a:lnTo>
                    <a:pt x="1" y="36"/>
                  </a:lnTo>
                  <a:lnTo>
                    <a:pt x="1" y="32"/>
                  </a:lnTo>
                  <a:lnTo>
                    <a:pt x="0" y="24"/>
                  </a:lnTo>
                  <a:lnTo>
                    <a:pt x="0" y="13"/>
                  </a:lnTo>
                  <a:lnTo>
                    <a:pt x="4" y="0"/>
                  </a:lnTo>
                </a:path>
              </a:pathLst>
            </a:custGeom>
            <a:solidFill>
              <a:srgbClr val="FDA4B5"/>
            </a:solidFill>
            <a:ln w="12700" cap="rnd" cmpd="sng">
              <a:solidFill>
                <a:srgbClr val="FFA27C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4314" name="Freeform 35"/>
            <p:cNvSpPr>
              <a:spLocks/>
            </p:cNvSpPr>
            <p:nvPr/>
          </p:nvSpPr>
          <p:spPr bwMode="auto">
            <a:xfrm>
              <a:off x="1539" y="2327"/>
              <a:ext cx="17" cy="18"/>
            </a:xfrm>
            <a:custGeom>
              <a:avLst/>
              <a:gdLst>
                <a:gd name="T0" fmla="*/ 0 w 17"/>
                <a:gd name="T1" fmla="*/ 5 h 18"/>
                <a:gd name="T2" fmla="*/ 6 w 17"/>
                <a:gd name="T3" fmla="*/ 11 h 18"/>
                <a:gd name="T4" fmla="*/ 11 w 17"/>
                <a:gd name="T5" fmla="*/ 17 h 18"/>
                <a:gd name="T6" fmla="*/ 16 w 17"/>
                <a:gd name="T7" fmla="*/ 4 h 18"/>
                <a:gd name="T8" fmla="*/ 14 w 17"/>
                <a:gd name="T9" fmla="*/ 0 h 18"/>
                <a:gd name="T10" fmla="*/ 0 w 17"/>
                <a:gd name="T11" fmla="*/ 5 h 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" h="18">
                  <a:moveTo>
                    <a:pt x="0" y="5"/>
                  </a:moveTo>
                  <a:lnTo>
                    <a:pt x="6" y="11"/>
                  </a:lnTo>
                  <a:lnTo>
                    <a:pt x="11" y="17"/>
                  </a:lnTo>
                  <a:lnTo>
                    <a:pt x="16" y="4"/>
                  </a:lnTo>
                  <a:lnTo>
                    <a:pt x="14" y="0"/>
                  </a:lnTo>
                  <a:lnTo>
                    <a:pt x="0" y="5"/>
                  </a:lnTo>
                </a:path>
              </a:pathLst>
            </a:custGeom>
            <a:solidFill>
              <a:srgbClr val="FDA4B5"/>
            </a:solidFill>
            <a:ln w="12700" cap="rnd" cmpd="sng">
              <a:solidFill>
                <a:srgbClr val="FFA27C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4315" name="Freeform 36"/>
            <p:cNvSpPr>
              <a:spLocks/>
            </p:cNvSpPr>
            <p:nvPr/>
          </p:nvSpPr>
          <p:spPr bwMode="auto">
            <a:xfrm>
              <a:off x="1592" y="2235"/>
              <a:ext cx="78" cy="52"/>
            </a:xfrm>
            <a:custGeom>
              <a:avLst/>
              <a:gdLst>
                <a:gd name="T0" fmla="*/ 0 w 78"/>
                <a:gd name="T1" fmla="*/ 51 h 52"/>
                <a:gd name="T2" fmla="*/ 20 w 78"/>
                <a:gd name="T3" fmla="*/ 44 h 52"/>
                <a:gd name="T4" fmla="*/ 37 w 78"/>
                <a:gd name="T5" fmla="*/ 25 h 52"/>
                <a:gd name="T6" fmla="*/ 61 w 78"/>
                <a:gd name="T7" fmla="*/ 7 h 52"/>
                <a:gd name="T8" fmla="*/ 77 w 78"/>
                <a:gd name="T9" fmla="*/ 0 h 52"/>
                <a:gd name="T10" fmla="*/ 57 w 78"/>
                <a:gd name="T11" fmla="*/ 6 h 52"/>
                <a:gd name="T12" fmla="*/ 39 w 78"/>
                <a:gd name="T13" fmla="*/ 14 h 52"/>
                <a:gd name="T14" fmla="*/ 23 w 78"/>
                <a:gd name="T15" fmla="*/ 29 h 52"/>
                <a:gd name="T16" fmla="*/ 13 w 78"/>
                <a:gd name="T17" fmla="*/ 38 h 52"/>
                <a:gd name="T18" fmla="*/ 0 w 78"/>
                <a:gd name="T19" fmla="*/ 51 h 5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78" h="52">
                  <a:moveTo>
                    <a:pt x="0" y="51"/>
                  </a:moveTo>
                  <a:lnTo>
                    <a:pt x="20" y="44"/>
                  </a:lnTo>
                  <a:lnTo>
                    <a:pt x="37" y="25"/>
                  </a:lnTo>
                  <a:lnTo>
                    <a:pt x="61" y="7"/>
                  </a:lnTo>
                  <a:lnTo>
                    <a:pt x="77" y="0"/>
                  </a:lnTo>
                  <a:lnTo>
                    <a:pt x="57" y="6"/>
                  </a:lnTo>
                  <a:lnTo>
                    <a:pt x="39" y="14"/>
                  </a:lnTo>
                  <a:lnTo>
                    <a:pt x="23" y="29"/>
                  </a:lnTo>
                  <a:lnTo>
                    <a:pt x="13" y="38"/>
                  </a:lnTo>
                  <a:lnTo>
                    <a:pt x="0" y="51"/>
                  </a:lnTo>
                </a:path>
              </a:pathLst>
            </a:custGeom>
            <a:solidFill>
              <a:srgbClr val="FDA4B5"/>
            </a:solidFill>
            <a:ln w="12700" cap="rnd" cmpd="sng">
              <a:solidFill>
                <a:srgbClr val="FFA27C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44050" name="Group 37"/>
          <p:cNvGrpSpPr>
            <a:grpSpLocks/>
          </p:cNvGrpSpPr>
          <p:nvPr/>
        </p:nvGrpSpPr>
        <p:grpSpPr bwMode="auto">
          <a:xfrm>
            <a:off x="2581275" y="3849688"/>
            <a:ext cx="523875" cy="1824037"/>
            <a:chOff x="1626" y="2425"/>
            <a:chExt cx="330" cy="1149"/>
          </a:xfrm>
        </p:grpSpPr>
        <p:grpSp>
          <p:nvGrpSpPr>
            <p:cNvPr id="44283" name="Group 38"/>
            <p:cNvGrpSpPr>
              <a:grpSpLocks/>
            </p:cNvGrpSpPr>
            <p:nvPr/>
          </p:nvGrpSpPr>
          <p:grpSpPr bwMode="auto">
            <a:xfrm>
              <a:off x="1632" y="3346"/>
              <a:ext cx="295" cy="228"/>
              <a:chOff x="1632" y="3346"/>
              <a:chExt cx="295" cy="228"/>
            </a:xfrm>
          </p:grpSpPr>
          <p:grpSp>
            <p:nvGrpSpPr>
              <p:cNvPr id="44294" name="Group 39"/>
              <p:cNvGrpSpPr>
                <a:grpSpLocks/>
              </p:cNvGrpSpPr>
              <p:nvPr/>
            </p:nvGrpSpPr>
            <p:grpSpPr bwMode="auto">
              <a:xfrm>
                <a:off x="1632" y="3346"/>
                <a:ext cx="157" cy="131"/>
                <a:chOff x="1632" y="3346"/>
                <a:chExt cx="157" cy="131"/>
              </a:xfrm>
            </p:grpSpPr>
            <p:grpSp>
              <p:nvGrpSpPr>
                <p:cNvPr id="44301" name="Group 40"/>
                <p:cNvGrpSpPr>
                  <a:grpSpLocks/>
                </p:cNvGrpSpPr>
                <p:nvPr/>
              </p:nvGrpSpPr>
              <p:grpSpPr bwMode="auto">
                <a:xfrm>
                  <a:off x="1662" y="3346"/>
                  <a:ext cx="121" cy="96"/>
                  <a:chOff x="1662" y="3346"/>
                  <a:chExt cx="121" cy="96"/>
                </a:xfrm>
              </p:grpSpPr>
              <p:sp>
                <p:nvSpPr>
                  <p:cNvPr id="44305" name="Freeform 41"/>
                  <p:cNvSpPr>
                    <a:spLocks/>
                  </p:cNvSpPr>
                  <p:nvPr/>
                </p:nvSpPr>
                <p:spPr bwMode="auto">
                  <a:xfrm>
                    <a:off x="1662" y="3346"/>
                    <a:ext cx="121" cy="96"/>
                  </a:xfrm>
                  <a:custGeom>
                    <a:avLst/>
                    <a:gdLst>
                      <a:gd name="T0" fmla="*/ 44 w 121"/>
                      <a:gd name="T1" fmla="*/ 10 h 96"/>
                      <a:gd name="T2" fmla="*/ 43 w 121"/>
                      <a:gd name="T3" fmla="*/ 24 h 96"/>
                      <a:gd name="T4" fmla="*/ 34 w 121"/>
                      <a:gd name="T5" fmla="*/ 35 h 96"/>
                      <a:gd name="T6" fmla="*/ 24 w 121"/>
                      <a:gd name="T7" fmla="*/ 46 h 96"/>
                      <a:gd name="T8" fmla="*/ 7 w 121"/>
                      <a:gd name="T9" fmla="*/ 63 h 96"/>
                      <a:gd name="T10" fmla="*/ 0 w 121"/>
                      <a:gd name="T11" fmla="*/ 73 h 96"/>
                      <a:gd name="T12" fmla="*/ 1 w 121"/>
                      <a:gd name="T13" fmla="*/ 94 h 96"/>
                      <a:gd name="T14" fmla="*/ 47 w 121"/>
                      <a:gd name="T15" fmla="*/ 95 h 96"/>
                      <a:gd name="T16" fmla="*/ 100 w 121"/>
                      <a:gd name="T17" fmla="*/ 63 h 96"/>
                      <a:gd name="T18" fmla="*/ 120 w 121"/>
                      <a:gd name="T19" fmla="*/ 32 h 96"/>
                      <a:gd name="T20" fmla="*/ 106 w 121"/>
                      <a:gd name="T21" fmla="*/ 0 h 96"/>
                      <a:gd name="T22" fmla="*/ 44 w 121"/>
                      <a:gd name="T23" fmla="*/ 10 h 9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21" h="96">
                        <a:moveTo>
                          <a:pt x="44" y="10"/>
                        </a:moveTo>
                        <a:lnTo>
                          <a:pt x="43" y="24"/>
                        </a:lnTo>
                        <a:lnTo>
                          <a:pt x="34" y="35"/>
                        </a:lnTo>
                        <a:lnTo>
                          <a:pt x="24" y="46"/>
                        </a:lnTo>
                        <a:lnTo>
                          <a:pt x="7" y="63"/>
                        </a:lnTo>
                        <a:lnTo>
                          <a:pt x="0" y="73"/>
                        </a:lnTo>
                        <a:lnTo>
                          <a:pt x="1" y="94"/>
                        </a:lnTo>
                        <a:lnTo>
                          <a:pt x="47" y="95"/>
                        </a:lnTo>
                        <a:lnTo>
                          <a:pt x="100" y="63"/>
                        </a:lnTo>
                        <a:lnTo>
                          <a:pt x="120" y="32"/>
                        </a:lnTo>
                        <a:lnTo>
                          <a:pt x="106" y="0"/>
                        </a:lnTo>
                        <a:lnTo>
                          <a:pt x="44" y="10"/>
                        </a:lnTo>
                      </a:path>
                    </a:pathLst>
                  </a:custGeom>
                  <a:solidFill>
                    <a:srgbClr val="FF9F7F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44306" name="Freeform 42"/>
                  <p:cNvSpPr>
                    <a:spLocks/>
                  </p:cNvSpPr>
                  <p:nvPr/>
                </p:nvSpPr>
                <p:spPr bwMode="auto">
                  <a:xfrm>
                    <a:off x="1703" y="3358"/>
                    <a:ext cx="68" cy="74"/>
                  </a:xfrm>
                  <a:custGeom>
                    <a:avLst/>
                    <a:gdLst>
                      <a:gd name="T0" fmla="*/ 33 w 68"/>
                      <a:gd name="T1" fmla="*/ 4 h 74"/>
                      <a:gd name="T2" fmla="*/ 25 w 68"/>
                      <a:gd name="T3" fmla="*/ 11 h 74"/>
                      <a:gd name="T4" fmla="*/ 21 w 68"/>
                      <a:gd name="T5" fmla="*/ 20 h 74"/>
                      <a:gd name="T6" fmla="*/ 13 w 68"/>
                      <a:gd name="T7" fmla="*/ 34 h 74"/>
                      <a:gd name="T8" fmla="*/ 8 w 68"/>
                      <a:gd name="T9" fmla="*/ 45 h 74"/>
                      <a:gd name="T10" fmla="*/ 3 w 68"/>
                      <a:gd name="T11" fmla="*/ 57 h 74"/>
                      <a:gd name="T12" fmla="*/ 0 w 68"/>
                      <a:gd name="T13" fmla="*/ 73 h 74"/>
                      <a:gd name="T14" fmla="*/ 49 w 68"/>
                      <a:gd name="T15" fmla="*/ 54 h 74"/>
                      <a:gd name="T16" fmla="*/ 66 w 68"/>
                      <a:gd name="T17" fmla="*/ 28 h 74"/>
                      <a:gd name="T18" fmla="*/ 67 w 68"/>
                      <a:gd name="T19" fmla="*/ 0 h 74"/>
                      <a:gd name="T20" fmla="*/ 33 w 68"/>
                      <a:gd name="T21" fmla="*/ 4 h 74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</a:gdLst>
                    <a:ahLst/>
                    <a:cxnLst>
                      <a:cxn ang="T22">
                        <a:pos x="T0" y="T1"/>
                      </a:cxn>
                      <a:cxn ang="T23">
                        <a:pos x="T2" y="T3"/>
                      </a:cxn>
                      <a:cxn ang="T24">
                        <a:pos x="T4" y="T5"/>
                      </a:cxn>
                      <a:cxn ang="T25">
                        <a:pos x="T6" y="T7"/>
                      </a:cxn>
                      <a:cxn ang="T26">
                        <a:pos x="T8" y="T9"/>
                      </a:cxn>
                      <a:cxn ang="T27">
                        <a:pos x="T10" y="T11"/>
                      </a:cxn>
                      <a:cxn ang="T28">
                        <a:pos x="T12" y="T13"/>
                      </a:cxn>
                      <a:cxn ang="T29">
                        <a:pos x="T14" y="T15"/>
                      </a:cxn>
                      <a:cxn ang="T30">
                        <a:pos x="T16" y="T17"/>
                      </a:cxn>
                      <a:cxn ang="T31">
                        <a:pos x="T18" y="T19"/>
                      </a:cxn>
                      <a:cxn ang="T32">
                        <a:pos x="T20" y="T21"/>
                      </a:cxn>
                    </a:cxnLst>
                    <a:rect l="0" t="0" r="r" b="b"/>
                    <a:pathLst>
                      <a:path w="68" h="74">
                        <a:moveTo>
                          <a:pt x="33" y="4"/>
                        </a:moveTo>
                        <a:lnTo>
                          <a:pt x="25" y="11"/>
                        </a:lnTo>
                        <a:lnTo>
                          <a:pt x="21" y="20"/>
                        </a:lnTo>
                        <a:lnTo>
                          <a:pt x="13" y="34"/>
                        </a:lnTo>
                        <a:lnTo>
                          <a:pt x="8" y="45"/>
                        </a:lnTo>
                        <a:lnTo>
                          <a:pt x="3" y="57"/>
                        </a:lnTo>
                        <a:lnTo>
                          <a:pt x="0" y="73"/>
                        </a:lnTo>
                        <a:lnTo>
                          <a:pt x="49" y="54"/>
                        </a:lnTo>
                        <a:lnTo>
                          <a:pt x="66" y="28"/>
                        </a:lnTo>
                        <a:lnTo>
                          <a:pt x="67" y="0"/>
                        </a:lnTo>
                        <a:lnTo>
                          <a:pt x="33" y="4"/>
                        </a:lnTo>
                      </a:path>
                    </a:pathLst>
                  </a:custGeom>
                  <a:solidFill>
                    <a:srgbClr val="FF7F3F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44307" name="Freeform 43"/>
                  <p:cNvSpPr>
                    <a:spLocks/>
                  </p:cNvSpPr>
                  <p:nvPr/>
                </p:nvSpPr>
                <p:spPr bwMode="auto">
                  <a:xfrm>
                    <a:off x="1664" y="3391"/>
                    <a:ext cx="23" cy="40"/>
                  </a:xfrm>
                  <a:custGeom>
                    <a:avLst/>
                    <a:gdLst>
                      <a:gd name="T0" fmla="*/ 22 w 23"/>
                      <a:gd name="T1" fmla="*/ 0 h 40"/>
                      <a:gd name="T2" fmla="*/ 17 w 23"/>
                      <a:gd name="T3" fmla="*/ 5 h 40"/>
                      <a:gd name="T4" fmla="*/ 13 w 23"/>
                      <a:gd name="T5" fmla="*/ 9 h 40"/>
                      <a:gd name="T6" fmla="*/ 9 w 23"/>
                      <a:gd name="T7" fmla="*/ 15 h 40"/>
                      <a:gd name="T8" fmla="*/ 5 w 23"/>
                      <a:gd name="T9" fmla="*/ 19 h 40"/>
                      <a:gd name="T10" fmla="*/ 2 w 23"/>
                      <a:gd name="T11" fmla="*/ 24 h 40"/>
                      <a:gd name="T12" fmla="*/ 0 w 23"/>
                      <a:gd name="T13" fmla="*/ 29 h 40"/>
                      <a:gd name="T14" fmla="*/ 0 w 23"/>
                      <a:gd name="T15" fmla="*/ 34 h 40"/>
                      <a:gd name="T16" fmla="*/ 0 w 23"/>
                      <a:gd name="T17" fmla="*/ 37 h 40"/>
                      <a:gd name="T18" fmla="*/ 3 w 23"/>
                      <a:gd name="T19" fmla="*/ 39 h 40"/>
                      <a:gd name="T20" fmla="*/ 10 w 23"/>
                      <a:gd name="T21" fmla="*/ 38 h 40"/>
                      <a:gd name="T22" fmla="*/ 5 w 23"/>
                      <a:gd name="T23" fmla="*/ 37 h 40"/>
                      <a:gd name="T24" fmla="*/ 3 w 23"/>
                      <a:gd name="T25" fmla="*/ 36 h 40"/>
                      <a:gd name="T26" fmla="*/ 2 w 23"/>
                      <a:gd name="T27" fmla="*/ 34 h 40"/>
                      <a:gd name="T28" fmla="*/ 1 w 23"/>
                      <a:gd name="T29" fmla="*/ 32 h 40"/>
                      <a:gd name="T30" fmla="*/ 3 w 23"/>
                      <a:gd name="T31" fmla="*/ 27 h 40"/>
                      <a:gd name="T32" fmla="*/ 5 w 23"/>
                      <a:gd name="T33" fmla="*/ 22 h 40"/>
                      <a:gd name="T34" fmla="*/ 9 w 23"/>
                      <a:gd name="T35" fmla="*/ 17 h 40"/>
                      <a:gd name="T36" fmla="*/ 16 w 23"/>
                      <a:gd name="T37" fmla="*/ 8 h 40"/>
                      <a:gd name="T38" fmla="*/ 22 w 23"/>
                      <a:gd name="T39" fmla="*/ 0 h 40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</a:gdLst>
                    <a:ahLst/>
                    <a:cxnLst>
                      <a:cxn ang="T40">
                        <a:pos x="T0" y="T1"/>
                      </a:cxn>
                      <a:cxn ang="T41">
                        <a:pos x="T2" y="T3"/>
                      </a:cxn>
                      <a:cxn ang="T42">
                        <a:pos x="T4" y="T5"/>
                      </a:cxn>
                      <a:cxn ang="T43">
                        <a:pos x="T6" y="T7"/>
                      </a:cxn>
                      <a:cxn ang="T44">
                        <a:pos x="T8" y="T9"/>
                      </a:cxn>
                      <a:cxn ang="T45">
                        <a:pos x="T10" y="T11"/>
                      </a:cxn>
                      <a:cxn ang="T46">
                        <a:pos x="T12" y="T13"/>
                      </a:cxn>
                      <a:cxn ang="T47">
                        <a:pos x="T14" y="T15"/>
                      </a:cxn>
                      <a:cxn ang="T48">
                        <a:pos x="T16" y="T17"/>
                      </a:cxn>
                      <a:cxn ang="T49">
                        <a:pos x="T18" y="T19"/>
                      </a:cxn>
                      <a:cxn ang="T50">
                        <a:pos x="T20" y="T21"/>
                      </a:cxn>
                      <a:cxn ang="T51">
                        <a:pos x="T22" y="T23"/>
                      </a:cxn>
                      <a:cxn ang="T52">
                        <a:pos x="T24" y="T25"/>
                      </a:cxn>
                      <a:cxn ang="T53">
                        <a:pos x="T26" y="T27"/>
                      </a:cxn>
                      <a:cxn ang="T54">
                        <a:pos x="T28" y="T29"/>
                      </a:cxn>
                      <a:cxn ang="T55">
                        <a:pos x="T30" y="T31"/>
                      </a:cxn>
                      <a:cxn ang="T56">
                        <a:pos x="T32" y="T33"/>
                      </a:cxn>
                      <a:cxn ang="T57">
                        <a:pos x="T34" y="T35"/>
                      </a:cxn>
                      <a:cxn ang="T58">
                        <a:pos x="T36" y="T37"/>
                      </a:cxn>
                      <a:cxn ang="T59">
                        <a:pos x="T38" y="T39"/>
                      </a:cxn>
                    </a:cxnLst>
                    <a:rect l="0" t="0" r="r" b="b"/>
                    <a:pathLst>
                      <a:path w="23" h="40">
                        <a:moveTo>
                          <a:pt x="22" y="0"/>
                        </a:moveTo>
                        <a:lnTo>
                          <a:pt x="17" y="5"/>
                        </a:lnTo>
                        <a:lnTo>
                          <a:pt x="13" y="9"/>
                        </a:lnTo>
                        <a:lnTo>
                          <a:pt x="9" y="15"/>
                        </a:lnTo>
                        <a:lnTo>
                          <a:pt x="5" y="19"/>
                        </a:lnTo>
                        <a:lnTo>
                          <a:pt x="2" y="24"/>
                        </a:lnTo>
                        <a:lnTo>
                          <a:pt x="0" y="29"/>
                        </a:lnTo>
                        <a:lnTo>
                          <a:pt x="0" y="34"/>
                        </a:lnTo>
                        <a:lnTo>
                          <a:pt x="0" y="37"/>
                        </a:lnTo>
                        <a:lnTo>
                          <a:pt x="3" y="39"/>
                        </a:lnTo>
                        <a:lnTo>
                          <a:pt x="10" y="38"/>
                        </a:lnTo>
                        <a:lnTo>
                          <a:pt x="5" y="37"/>
                        </a:lnTo>
                        <a:lnTo>
                          <a:pt x="3" y="36"/>
                        </a:lnTo>
                        <a:lnTo>
                          <a:pt x="2" y="34"/>
                        </a:lnTo>
                        <a:lnTo>
                          <a:pt x="1" y="32"/>
                        </a:lnTo>
                        <a:lnTo>
                          <a:pt x="3" y="27"/>
                        </a:lnTo>
                        <a:lnTo>
                          <a:pt x="5" y="22"/>
                        </a:lnTo>
                        <a:lnTo>
                          <a:pt x="9" y="17"/>
                        </a:lnTo>
                        <a:lnTo>
                          <a:pt x="16" y="8"/>
                        </a:lnTo>
                        <a:lnTo>
                          <a:pt x="22" y="0"/>
                        </a:lnTo>
                      </a:path>
                    </a:pathLst>
                  </a:custGeom>
                  <a:solidFill>
                    <a:srgbClr val="BF3F00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44302" name="Group 44"/>
                <p:cNvGrpSpPr>
                  <a:grpSpLocks/>
                </p:cNvGrpSpPr>
                <p:nvPr/>
              </p:nvGrpSpPr>
              <p:grpSpPr bwMode="auto">
                <a:xfrm>
                  <a:off x="1632" y="3355"/>
                  <a:ext cx="157" cy="122"/>
                  <a:chOff x="1632" y="3355"/>
                  <a:chExt cx="157" cy="122"/>
                </a:xfrm>
              </p:grpSpPr>
              <p:sp>
                <p:nvSpPr>
                  <p:cNvPr id="44303" name="Freeform 45"/>
                  <p:cNvSpPr>
                    <a:spLocks/>
                  </p:cNvSpPr>
                  <p:nvPr/>
                </p:nvSpPr>
                <p:spPr bwMode="auto">
                  <a:xfrm>
                    <a:off x="1632" y="3355"/>
                    <a:ext cx="157" cy="122"/>
                  </a:xfrm>
                  <a:custGeom>
                    <a:avLst/>
                    <a:gdLst>
                      <a:gd name="T0" fmla="*/ 57 w 157"/>
                      <a:gd name="T1" fmla="*/ 34 h 122"/>
                      <a:gd name="T2" fmla="*/ 42 w 157"/>
                      <a:gd name="T3" fmla="*/ 52 h 122"/>
                      <a:gd name="T4" fmla="*/ 36 w 157"/>
                      <a:gd name="T5" fmla="*/ 58 h 122"/>
                      <a:gd name="T6" fmla="*/ 32 w 157"/>
                      <a:gd name="T7" fmla="*/ 63 h 122"/>
                      <a:gd name="T8" fmla="*/ 30 w 157"/>
                      <a:gd name="T9" fmla="*/ 69 h 122"/>
                      <a:gd name="T10" fmla="*/ 31 w 157"/>
                      <a:gd name="T11" fmla="*/ 74 h 122"/>
                      <a:gd name="T12" fmla="*/ 34 w 157"/>
                      <a:gd name="T13" fmla="*/ 76 h 122"/>
                      <a:gd name="T14" fmla="*/ 39 w 157"/>
                      <a:gd name="T15" fmla="*/ 77 h 122"/>
                      <a:gd name="T16" fmla="*/ 50 w 157"/>
                      <a:gd name="T17" fmla="*/ 75 h 122"/>
                      <a:gd name="T18" fmla="*/ 63 w 157"/>
                      <a:gd name="T19" fmla="*/ 73 h 122"/>
                      <a:gd name="T20" fmla="*/ 78 w 157"/>
                      <a:gd name="T21" fmla="*/ 69 h 122"/>
                      <a:gd name="T22" fmla="*/ 98 w 157"/>
                      <a:gd name="T23" fmla="*/ 61 h 122"/>
                      <a:gd name="T24" fmla="*/ 115 w 157"/>
                      <a:gd name="T25" fmla="*/ 51 h 122"/>
                      <a:gd name="T26" fmla="*/ 124 w 157"/>
                      <a:gd name="T27" fmla="*/ 43 h 122"/>
                      <a:gd name="T28" fmla="*/ 130 w 157"/>
                      <a:gd name="T29" fmla="*/ 34 h 122"/>
                      <a:gd name="T30" fmla="*/ 132 w 157"/>
                      <a:gd name="T31" fmla="*/ 21 h 122"/>
                      <a:gd name="T32" fmla="*/ 136 w 157"/>
                      <a:gd name="T33" fmla="*/ 11 h 122"/>
                      <a:gd name="T34" fmla="*/ 142 w 157"/>
                      <a:gd name="T35" fmla="*/ 0 h 122"/>
                      <a:gd name="T36" fmla="*/ 148 w 157"/>
                      <a:gd name="T37" fmla="*/ 11 h 122"/>
                      <a:gd name="T38" fmla="*/ 154 w 157"/>
                      <a:gd name="T39" fmla="*/ 25 h 122"/>
                      <a:gd name="T40" fmla="*/ 156 w 157"/>
                      <a:gd name="T41" fmla="*/ 35 h 122"/>
                      <a:gd name="T42" fmla="*/ 155 w 157"/>
                      <a:gd name="T43" fmla="*/ 49 h 122"/>
                      <a:gd name="T44" fmla="*/ 151 w 157"/>
                      <a:gd name="T45" fmla="*/ 63 h 122"/>
                      <a:gd name="T46" fmla="*/ 144 w 157"/>
                      <a:gd name="T47" fmla="*/ 75 h 122"/>
                      <a:gd name="T48" fmla="*/ 140 w 157"/>
                      <a:gd name="T49" fmla="*/ 84 h 122"/>
                      <a:gd name="T50" fmla="*/ 139 w 157"/>
                      <a:gd name="T51" fmla="*/ 90 h 122"/>
                      <a:gd name="T52" fmla="*/ 133 w 157"/>
                      <a:gd name="T53" fmla="*/ 92 h 122"/>
                      <a:gd name="T54" fmla="*/ 115 w 157"/>
                      <a:gd name="T55" fmla="*/ 88 h 122"/>
                      <a:gd name="T56" fmla="*/ 107 w 157"/>
                      <a:gd name="T57" fmla="*/ 98 h 122"/>
                      <a:gd name="T58" fmla="*/ 96 w 157"/>
                      <a:gd name="T59" fmla="*/ 114 h 122"/>
                      <a:gd name="T60" fmla="*/ 92 w 157"/>
                      <a:gd name="T61" fmla="*/ 118 h 122"/>
                      <a:gd name="T62" fmla="*/ 86 w 157"/>
                      <a:gd name="T63" fmla="*/ 120 h 122"/>
                      <a:gd name="T64" fmla="*/ 78 w 157"/>
                      <a:gd name="T65" fmla="*/ 121 h 122"/>
                      <a:gd name="T66" fmla="*/ 30 w 157"/>
                      <a:gd name="T67" fmla="*/ 118 h 122"/>
                      <a:gd name="T68" fmla="*/ 11 w 157"/>
                      <a:gd name="T69" fmla="*/ 116 h 122"/>
                      <a:gd name="T70" fmla="*/ 3 w 157"/>
                      <a:gd name="T71" fmla="*/ 114 h 122"/>
                      <a:gd name="T72" fmla="*/ 0 w 157"/>
                      <a:gd name="T73" fmla="*/ 112 h 122"/>
                      <a:gd name="T74" fmla="*/ 0 w 157"/>
                      <a:gd name="T75" fmla="*/ 107 h 122"/>
                      <a:gd name="T76" fmla="*/ 1 w 157"/>
                      <a:gd name="T77" fmla="*/ 100 h 122"/>
                      <a:gd name="T78" fmla="*/ 6 w 157"/>
                      <a:gd name="T79" fmla="*/ 91 h 122"/>
                      <a:gd name="T80" fmla="*/ 15 w 157"/>
                      <a:gd name="T81" fmla="*/ 78 h 122"/>
                      <a:gd name="T82" fmla="*/ 24 w 157"/>
                      <a:gd name="T83" fmla="*/ 67 h 122"/>
                      <a:gd name="T84" fmla="*/ 34 w 157"/>
                      <a:gd name="T85" fmla="*/ 57 h 122"/>
                      <a:gd name="T86" fmla="*/ 44 w 157"/>
                      <a:gd name="T87" fmla="*/ 46 h 122"/>
                      <a:gd name="T88" fmla="*/ 57 w 157"/>
                      <a:gd name="T89" fmla="*/ 34 h 122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</a:gdLst>
                    <a:ahLst/>
                    <a:cxnLst>
                      <a:cxn ang="T90">
                        <a:pos x="T0" y="T1"/>
                      </a:cxn>
                      <a:cxn ang="T91">
                        <a:pos x="T2" y="T3"/>
                      </a:cxn>
                      <a:cxn ang="T92">
                        <a:pos x="T4" y="T5"/>
                      </a:cxn>
                      <a:cxn ang="T93">
                        <a:pos x="T6" y="T7"/>
                      </a:cxn>
                      <a:cxn ang="T94">
                        <a:pos x="T8" y="T9"/>
                      </a:cxn>
                      <a:cxn ang="T95">
                        <a:pos x="T10" y="T11"/>
                      </a:cxn>
                      <a:cxn ang="T96">
                        <a:pos x="T12" y="T13"/>
                      </a:cxn>
                      <a:cxn ang="T97">
                        <a:pos x="T14" y="T15"/>
                      </a:cxn>
                      <a:cxn ang="T98">
                        <a:pos x="T16" y="T17"/>
                      </a:cxn>
                      <a:cxn ang="T99">
                        <a:pos x="T18" y="T19"/>
                      </a:cxn>
                      <a:cxn ang="T100">
                        <a:pos x="T20" y="T21"/>
                      </a:cxn>
                      <a:cxn ang="T101">
                        <a:pos x="T22" y="T23"/>
                      </a:cxn>
                      <a:cxn ang="T102">
                        <a:pos x="T24" y="T25"/>
                      </a:cxn>
                      <a:cxn ang="T103">
                        <a:pos x="T26" y="T27"/>
                      </a:cxn>
                      <a:cxn ang="T104">
                        <a:pos x="T28" y="T29"/>
                      </a:cxn>
                      <a:cxn ang="T105">
                        <a:pos x="T30" y="T31"/>
                      </a:cxn>
                      <a:cxn ang="T106">
                        <a:pos x="T32" y="T33"/>
                      </a:cxn>
                      <a:cxn ang="T107">
                        <a:pos x="T34" y="T35"/>
                      </a:cxn>
                      <a:cxn ang="T108">
                        <a:pos x="T36" y="T37"/>
                      </a:cxn>
                      <a:cxn ang="T109">
                        <a:pos x="T38" y="T39"/>
                      </a:cxn>
                      <a:cxn ang="T110">
                        <a:pos x="T40" y="T41"/>
                      </a:cxn>
                      <a:cxn ang="T111">
                        <a:pos x="T42" y="T43"/>
                      </a:cxn>
                      <a:cxn ang="T112">
                        <a:pos x="T44" y="T45"/>
                      </a:cxn>
                      <a:cxn ang="T113">
                        <a:pos x="T46" y="T47"/>
                      </a:cxn>
                      <a:cxn ang="T114">
                        <a:pos x="T48" y="T49"/>
                      </a:cxn>
                      <a:cxn ang="T115">
                        <a:pos x="T50" y="T51"/>
                      </a:cxn>
                      <a:cxn ang="T116">
                        <a:pos x="T52" y="T53"/>
                      </a:cxn>
                      <a:cxn ang="T117">
                        <a:pos x="T54" y="T55"/>
                      </a:cxn>
                      <a:cxn ang="T118">
                        <a:pos x="T56" y="T57"/>
                      </a:cxn>
                      <a:cxn ang="T119">
                        <a:pos x="T58" y="T59"/>
                      </a:cxn>
                      <a:cxn ang="T120">
                        <a:pos x="T60" y="T61"/>
                      </a:cxn>
                      <a:cxn ang="T121">
                        <a:pos x="T62" y="T63"/>
                      </a:cxn>
                      <a:cxn ang="T122">
                        <a:pos x="T64" y="T65"/>
                      </a:cxn>
                      <a:cxn ang="T123">
                        <a:pos x="T66" y="T67"/>
                      </a:cxn>
                      <a:cxn ang="T124">
                        <a:pos x="T68" y="T69"/>
                      </a:cxn>
                      <a:cxn ang="T125">
                        <a:pos x="T70" y="T71"/>
                      </a:cxn>
                      <a:cxn ang="T126">
                        <a:pos x="T72" y="T73"/>
                      </a:cxn>
                      <a:cxn ang="T127">
                        <a:pos x="T74" y="T75"/>
                      </a:cxn>
                      <a:cxn ang="T128">
                        <a:pos x="T76" y="T77"/>
                      </a:cxn>
                      <a:cxn ang="T129">
                        <a:pos x="T78" y="T79"/>
                      </a:cxn>
                      <a:cxn ang="T130">
                        <a:pos x="T80" y="T81"/>
                      </a:cxn>
                      <a:cxn ang="T131">
                        <a:pos x="T82" y="T83"/>
                      </a:cxn>
                      <a:cxn ang="T132">
                        <a:pos x="T84" y="T85"/>
                      </a:cxn>
                      <a:cxn ang="T133">
                        <a:pos x="T86" y="T87"/>
                      </a:cxn>
                      <a:cxn ang="T134">
                        <a:pos x="T88" y="T89"/>
                      </a:cxn>
                    </a:cxnLst>
                    <a:rect l="0" t="0" r="r" b="b"/>
                    <a:pathLst>
                      <a:path w="157" h="122">
                        <a:moveTo>
                          <a:pt x="57" y="34"/>
                        </a:moveTo>
                        <a:lnTo>
                          <a:pt x="42" y="52"/>
                        </a:lnTo>
                        <a:lnTo>
                          <a:pt x="36" y="58"/>
                        </a:lnTo>
                        <a:lnTo>
                          <a:pt x="32" y="63"/>
                        </a:lnTo>
                        <a:lnTo>
                          <a:pt x="30" y="69"/>
                        </a:lnTo>
                        <a:lnTo>
                          <a:pt x="31" y="74"/>
                        </a:lnTo>
                        <a:lnTo>
                          <a:pt x="34" y="76"/>
                        </a:lnTo>
                        <a:lnTo>
                          <a:pt x="39" y="77"/>
                        </a:lnTo>
                        <a:lnTo>
                          <a:pt x="50" y="75"/>
                        </a:lnTo>
                        <a:lnTo>
                          <a:pt x="63" y="73"/>
                        </a:lnTo>
                        <a:lnTo>
                          <a:pt x="78" y="69"/>
                        </a:lnTo>
                        <a:lnTo>
                          <a:pt x="98" y="61"/>
                        </a:lnTo>
                        <a:lnTo>
                          <a:pt x="115" y="51"/>
                        </a:lnTo>
                        <a:lnTo>
                          <a:pt x="124" y="43"/>
                        </a:lnTo>
                        <a:lnTo>
                          <a:pt x="130" y="34"/>
                        </a:lnTo>
                        <a:lnTo>
                          <a:pt x="132" y="21"/>
                        </a:lnTo>
                        <a:lnTo>
                          <a:pt x="136" y="11"/>
                        </a:lnTo>
                        <a:lnTo>
                          <a:pt x="142" y="0"/>
                        </a:lnTo>
                        <a:lnTo>
                          <a:pt x="148" y="11"/>
                        </a:lnTo>
                        <a:lnTo>
                          <a:pt x="154" y="25"/>
                        </a:lnTo>
                        <a:lnTo>
                          <a:pt x="156" y="35"/>
                        </a:lnTo>
                        <a:lnTo>
                          <a:pt x="155" y="49"/>
                        </a:lnTo>
                        <a:lnTo>
                          <a:pt x="151" y="63"/>
                        </a:lnTo>
                        <a:lnTo>
                          <a:pt x="144" y="75"/>
                        </a:lnTo>
                        <a:lnTo>
                          <a:pt x="140" y="84"/>
                        </a:lnTo>
                        <a:lnTo>
                          <a:pt x="139" y="90"/>
                        </a:lnTo>
                        <a:lnTo>
                          <a:pt x="133" y="92"/>
                        </a:lnTo>
                        <a:lnTo>
                          <a:pt x="115" y="88"/>
                        </a:lnTo>
                        <a:lnTo>
                          <a:pt x="107" y="98"/>
                        </a:lnTo>
                        <a:lnTo>
                          <a:pt x="96" y="114"/>
                        </a:lnTo>
                        <a:lnTo>
                          <a:pt x="92" y="118"/>
                        </a:lnTo>
                        <a:lnTo>
                          <a:pt x="86" y="120"/>
                        </a:lnTo>
                        <a:lnTo>
                          <a:pt x="78" y="121"/>
                        </a:lnTo>
                        <a:lnTo>
                          <a:pt x="30" y="118"/>
                        </a:lnTo>
                        <a:lnTo>
                          <a:pt x="11" y="116"/>
                        </a:lnTo>
                        <a:lnTo>
                          <a:pt x="3" y="114"/>
                        </a:lnTo>
                        <a:lnTo>
                          <a:pt x="0" y="112"/>
                        </a:lnTo>
                        <a:lnTo>
                          <a:pt x="0" y="107"/>
                        </a:lnTo>
                        <a:lnTo>
                          <a:pt x="1" y="100"/>
                        </a:lnTo>
                        <a:lnTo>
                          <a:pt x="6" y="91"/>
                        </a:lnTo>
                        <a:lnTo>
                          <a:pt x="15" y="78"/>
                        </a:lnTo>
                        <a:lnTo>
                          <a:pt x="24" y="67"/>
                        </a:lnTo>
                        <a:lnTo>
                          <a:pt x="34" y="57"/>
                        </a:lnTo>
                        <a:lnTo>
                          <a:pt x="44" y="46"/>
                        </a:lnTo>
                        <a:lnTo>
                          <a:pt x="57" y="34"/>
                        </a:lnTo>
                      </a:path>
                    </a:pathLst>
                  </a:custGeom>
                  <a:solidFill>
                    <a:srgbClr val="7F5F3F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44304" name="Freeform 46"/>
                  <p:cNvSpPr>
                    <a:spLocks/>
                  </p:cNvSpPr>
                  <p:nvPr/>
                </p:nvSpPr>
                <p:spPr bwMode="auto">
                  <a:xfrm>
                    <a:off x="1749" y="3433"/>
                    <a:ext cx="17" cy="17"/>
                  </a:xfrm>
                  <a:custGeom>
                    <a:avLst/>
                    <a:gdLst>
                      <a:gd name="T0" fmla="*/ 0 w 17"/>
                      <a:gd name="T1" fmla="*/ 16 h 17"/>
                      <a:gd name="T2" fmla="*/ 3 w 17"/>
                      <a:gd name="T3" fmla="*/ 9 h 17"/>
                      <a:gd name="T4" fmla="*/ 6 w 17"/>
                      <a:gd name="T5" fmla="*/ 5 h 17"/>
                      <a:gd name="T6" fmla="*/ 9 w 17"/>
                      <a:gd name="T7" fmla="*/ 2 h 17"/>
                      <a:gd name="T8" fmla="*/ 16 w 17"/>
                      <a:gd name="T9" fmla="*/ 0 h 17"/>
                      <a:gd name="T10" fmla="*/ 13 w 17"/>
                      <a:gd name="T11" fmla="*/ 4 h 17"/>
                      <a:gd name="T12" fmla="*/ 9 w 17"/>
                      <a:gd name="T13" fmla="*/ 5 h 17"/>
                      <a:gd name="T14" fmla="*/ 6 w 17"/>
                      <a:gd name="T15" fmla="*/ 8 h 17"/>
                      <a:gd name="T16" fmla="*/ 0 w 17"/>
                      <a:gd name="T17" fmla="*/ 16 h 17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0" t="0" r="r" b="b"/>
                    <a:pathLst>
                      <a:path w="17" h="17">
                        <a:moveTo>
                          <a:pt x="0" y="16"/>
                        </a:moveTo>
                        <a:lnTo>
                          <a:pt x="3" y="9"/>
                        </a:lnTo>
                        <a:lnTo>
                          <a:pt x="6" y="5"/>
                        </a:lnTo>
                        <a:lnTo>
                          <a:pt x="9" y="2"/>
                        </a:lnTo>
                        <a:lnTo>
                          <a:pt x="16" y="0"/>
                        </a:lnTo>
                        <a:lnTo>
                          <a:pt x="13" y="4"/>
                        </a:lnTo>
                        <a:lnTo>
                          <a:pt x="9" y="5"/>
                        </a:lnTo>
                        <a:lnTo>
                          <a:pt x="6" y="8"/>
                        </a:lnTo>
                        <a:lnTo>
                          <a:pt x="0" y="16"/>
                        </a:lnTo>
                      </a:path>
                    </a:pathLst>
                  </a:custGeom>
                  <a:solidFill>
                    <a:srgbClr val="5F3F1F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</p:grpSp>
          <p:grpSp>
            <p:nvGrpSpPr>
              <p:cNvPr id="44295" name="Group 47"/>
              <p:cNvGrpSpPr>
                <a:grpSpLocks/>
              </p:cNvGrpSpPr>
              <p:nvPr/>
            </p:nvGrpSpPr>
            <p:grpSpPr bwMode="auto">
              <a:xfrm>
                <a:off x="1827" y="3406"/>
                <a:ext cx="100" cy="168"/>
                <a:chOff x="1827" y="3406"/>
                <a:chExt cx="100" cy="168"/>
              </a:xfrm>
            </p:grpSpPr>
            <p:grpSp>
              <p:nvGrpSpPr>
                <p:cNvPr id="44296" name="Group 48"/>
                <p:cNvGrpSpPr>
                  <a:grpSpLocks/>
                </p:cNvGrpSpPr>
                <p:nvPr/>
              </p:nvGrpSpPr>
              <p:grpSpPr bwMode="auto">
                <a:xfrm>
                  <a:off x="1827" y="3406"/>
                  <a:ext cx="88" cy="110"/>
                  <a:chOff x="1827" y="3406"/>
                  <a:chExt cx="88" cy="110"/>
                </a:xfrm>
              </p:grpSpPr>
              <p:sp>
                <p:nvSpPr>
                  <p:cNvPr id="44298" name="Freeform 49"/>
                  <p:cNvSpPr>
                    <a:spLocks/>
                  </p:cNvSpPr>
                  <p:nvPr/>
                </p:nvSpPr>
                <p:spPr bwMode="auto">
                  <a:xfrm>
                    <a:off x="1827" y="3406"/>
                    <a:ext cx="88" cy="102"/>
                  </a:xfrm>
                  <a:custGeom>
                    <a:avLst/>
                    <a:gdLst>
                      <a:gd name="T0" fmla="*/ 0 w 88"/>
                      <a:gd name="T1" fmla="*/ 11 h 102"/>
                      <a:gd name="T2" fmla="*/ 3 w 88"/>
                      <a:gd name="T3" fmla="*/ 31 h 102"/>
                      <a:gd name="T4" fmla="*/ 5 w 88"/>
                      <a:gd name="T5" fmla="*/ 37 h 102"/>
                      <a:gd name="T6" fmla="*/ 3 w 88"/>
                      <a:gd name="T7" fmla="*/ 44 h 102"/>
                      <a:gd name="T8" fmla="*/ 5 w 88"/>
                      <a:gd name="T9" fmla="*/ 53 h 102"/>
                      <a:gd name="T10" fmla="*/ 7 w 88"/>
                      <a:gd name="T11" fmla="*/ 59 h 102"/>
                      <a:gd name="T12" fmla="*/ 9 w 88"/>
                      <a:gd name="T13" fmla="*/ 70 h 102"/>
                      <a:gd name="T14" fmla="*/ 7 w 88"/>
                      <a:gd name="T15" fmla="*/ 79 h 102"/>
                      <a:gd name="T16" fmla="*/ 11 w 88"/>
                      <a:gd name="T17" fmla="*/ 97 h 102"/>
                      <a:gd name="T18" fmla="*/ 79 w 88"/>
                      <a:gd name="T19" fmla="*/ 101 h 102"/>
                      <a:gd name="T20" fmla="*/ 87 w 88"/>
                      <a:gd name="T21" fmla="*/ 76 h 102"/>
                      <a:gd name="T22" fmla="*/ 83 w 88"/>
                      <a:gd name="T23" fmla="*/ 54 h 102"/>
                      <a:gd name="T24" fmla="*/ 75 w 88"/>
                      <a:gd name="T25" fmla="*/ 42 h 102"/>
                      <a:gd name="T26" fmla="*/ 71 w 88"/>
                      <a:gd name="T27" fmla="*/ 27 h 102"/>
                      <a:gd name="T28" fmla="*/ 66 w 88"/>
                      <a:gd name="T29" fmla="*/ 4 h 102"/>
                      <a:gd name="T30" fmla="*/ 54 w 88"/>
                      <a:gd name="T31" fmla="*/ 0 h 102"/>
                      <a:gd name="T32" fmla="*/ 0 w 88"/>
                      <a:gd name="T33" fmla="*/ 11 h 102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</a:gdLst>
                    <a:ahLst/>
                    <a:cxnLst>
                      <a:cxn ang="T34">
                        <a:pos x="T0" y="T1"/>
                      </a:cxn>
                      <a:cxn ang="T35">
                        <a:pos x="T2" y="T3"/>
                      </a:cxn>
                      <a:cxn ang="T36">
                        <a:pos x="T4" y="T5"/>
                      </a:cxn>
                      <a:cxn ang="T37">
                        <a:pos x="T6" y="T7"/>
                      </a:cxn>
                      <a:cxn ang="T38">
                        <a:pos x="T8" y="T9"/>
                      </a:cxn>
                      <a:cxn ang="T39">
                        <a:pos x="T10" y="T11"/>
                      </a:cxn>
                      <a:cxn ang="T40">
                        <a:pos x="T12" y="T13"/>
                      </a:cxn>
                      <a:cxn ang="T41">
                        <a:pos x="T14" y="T15"/>
                      </a:cxn>
                      <a:cxn ang="T42">
                        <a:pos x="T16" y="T17"/>
                      </a:cxn>
                      <a:cxn ang="T43">
                        <a:pos x="T18" y="T19"/>
                      </a:cxn>
                      <a:cxn ang="T44">
                        <a:pos x="T20" y="T21"/>
                      </a:cxn>
                      <a:cxn ang="T45">
                        <a:pos x="T22" y="T23"/>
                      </a:cxn>
                      <a:cxn ang="T46">
                        <a:pos x="T24" y="T25"/>
                      </a:cxn>
                      <a:cxn ang="T47">
                        <a:pos x="T26" y="T27"/>
                      </a:cxn>
                      <a:cxn ang="T48">
                        <a:pos x="T28" y="T29"/>
                      </a:cxn>
                      <a:cxn ang="T49">
                        <a:pos x="T30" y="T31"/>
                      </a:cxn>
                      <a:cxn ang="T50">
                        <a:pos x="T32" y="T33"/>
                      </a:cxn>
                    </a:cxnLst>
                    <a:rect l="0" t="0" r="r" b="b"/>
                    <a:pathLst>
                      <a:path w="88" h="102">
                        <a:moveTo>
                          <a:pt x="0" y="11"/>
                        </a:moveTo>
                        <a:lnTo>
                          <a:pt x="3" y="31"/>
                        </a:lnTo>
                        <a:lnTo>
                          <a:pt x="5" y="37"/>
                        </a:lnTo>
                        <a:lnTo>
                          <a:pt x="3" y="44"/>
                        </a:lnTo>
                        <a:lnTo>
                          <a:pt x="5" y="53"/>
                        </a:lnTo>
                        <a:lnTo>
                          <a:pt x="7" y="59"/>
                        </a:lnTo>
                        <a:lnTo>
                          <a:pt x="9" y="70"/>
                        </a:lnTo>
                        <a:lnTo>
                          <a:pt x="7" y="79"/>
                        </a:lnTo>
                        <a:lnTo>
                          <a:pt x="11" y="97"/>
                        </a:lnTo>
                        <a:lnTo>
                          <a:pt x="79" y="101"/>
                        </a:lnTo>
                        <a:lnTo>
                          <a:pt x="87" y="76"/>
                        </a:lnTo>
                        <a:lnTo>
                          <a:pt x="83" y="54"/>
                        </a:lnTo>
                        <a:lnTo>
                          <a:pt x="75" y="42"/>
                        </a:lnTo>
                        <a:lnTo>
                          <a:pt x="71" y="27"/>
                        </a:lnTo>
                        <a:lnTo>
                          <a:pt x="66" y="4"/>
                        </a:lnTo>
                        <a:lnTo>
                          <a:pt x="54" y="0"/>
                        </a:lnTo>
                        <a:lnTo>
                          <a:pt x="0" y="11"/>
                        </a:lnTo>
                      </a:path>
                    </a:pathLst>
                  </a:custGeom>
                  <a:solidFill>
                    <a:srgbClr val="FF9F7F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44299" name="Freeform 50"/>
                  <p:cNvSpPr>
                    <a:spLocks/>
                  </p:cNvSpPr>
                  <p:nvPr/>
                </p:nvSpPr>
                <p:spPr bwMode="auto">
                  <a:xfrm>
                    <a:off x="1827" y="3415"/>
                    <a:ext cx="23" cy="88"/>
                  </a:xfrm>
                  <a:custGeom>
                    <a:avLst/>
                    <a:gdLst>
                      <a:gd name="T0" fmla="*/ 0 w 23"/>
                      <a:gd name="T1" fmla="*/ 0 h 88"/>
                      <a:gd name="T2" fmla="*/ 3 w 23"/>
                      <a:gd name="T3" fmla="*/ 21 h 88"/>
                      <a:gd name="T4" fmla="*/ 4 w 23"/>
                      <a:gd name="T5" fmla="*/ 27 h 88"/>
                      <a:gd name="T6" fmla="*/ 3 w 23"/>
                      <a:gd name="T7" fmla="*/ 34 h 88"/>
                      <a:gd name="T8" fmla="*/ 4 w 23"/>
                      <a:gd name="T9" fmla="*/ 43 h 88"/>
                      <a:gd name="T10" fmla="*/ 6 w 23"/>
                      <a:gd name="T11" fmla="*/ 48 h 88"/>
                      <a:gd name="T12" fmla="*/ 7 w 23"/>
                      <a:gd name="T13" fmla="*/ 59 h 88"/>
                      <a:gd name="T14" fmla="*/ 6 w 23"/>
                      <a:gd name="T15" fmla="*/ 69 h 88"/>
                      <a:gd name="T16" fmla="*/ 9 w 23"/>
                      <a:gd name="T17" fmla="*/ 87 h 88"/>
                      <a:gd name="T18" fmla="*/ 22 w 23"/>
                      <a:gd name="T19" fmla="*/ 86 h 88"/>
                      <a:gd name="T20" fmla="*/ 12 w 23"/>
                      <a:gd name="T21" fmla="*/ 72 h 88"/>
                      <a:gd name="T22" fmla="*/ 13 w 23"/>
                      <a:gd name="T23" fmla="*/ 59 h 88"/>
                      <a:gd name="T24" fmla="*/ 12 w 23"/>
                      <a:gd name="T25" fmla="*/ 47 h 88"/>
                      <a:gd name="T26" fmla="*/ 11 w 23"/>
                      <a:gd name="T27" fmla="*/ 38 h 88"/>
                      <a:gd name="T28" fmla="*/ 10 w 23"/>
                      <a:gd name="T29" fmla="*/ 25 h 88"/>
                      <a:gd name="T30" fmla="*/ 5 w 23"/>
                      <a:gd name="T31" fmla="*/ 6 h 88"/>
                      <a:gd name="T32" fmla="*/ 0 w 23"/>
                      <a:gd name="T33" fmla="*/ 0 h 88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</a:gdLst>
                    <a:ahLst/>
                    <a:cxnLst>
                      <a:cxn ang="T34">
                        <a:pos x="T0" y="T1"/>
                      </a:cxn>
                      <a:cxn ang="T35">
                        <a:pos x="T2" y="T3"/>
                      </a:cxn>
                      <a:cxn ang="T36">
                        <a:pos x="T4" y="T5"/>
                      </a:cxn>
                      <a:cxn ang="T37">
                        <a:pos x="T6" y="T7"/>
                      </a:cxn>
                      <a:cxn ang="T38">
                        <a:pos x="T8" y="T9"/>
                      </a:cxn>
                      <a:cxn ang="T39">
                        <a:pos x="T10" y="T11"/>
                      </a:cxn>
                      <a:cxn ang="T40">
                        <a:pos x="T12" y="T13"/>
                      </a:cxn>
                      <a:cxn ang="T41">
                        <a:pos x="T14" y="T15"/>
                      </a:cxn>
                      <a:cxn ang="T42">
                        <a:pos x="T16" y="T17"/>
                      </a:cxn>
                      <a:cxn ang="T43">
                        <a:pos x="T18" y="T19"/>
                      </a:cxn>
                      <a:cxn ang="T44">
                        <a:pos x="T20" y="T21"/>
                      </a:cxn>
                      <a:cxn ang="T45">
                        <a:pos x="T22" y="T23"/>
                      </a:cxn>
                      <a:cxn ang="T46">
                        <a:pos x="T24" y="T25"/>
                      </a:cxn>
                      <a:cxn ang="T47">
                        <a:pos x="T26" y="T27"/>
                      </a:cxn>
                      <a:cxn ang="T48">
                        <a:pos x="T28" y="T29"/>
                      </a:cxn>
                      <a:cxn ang="T49">
                        <a:pos x="T30" y="T31"/>
                      </a:cxn>
                      <a:cxn ang="T50">
                        <a:pos x="T32" y="T33"/>
                      </a:cxn>
                    </a:cxnLst>
                    <a:rect l="0" t="0" r="r" b="b"/>
                    <a:pathLst>
                      <a:path w="23" h="88">
                        <a:moveTo>
                          <a:pt x="0" y="0"/>
                        </a:moveTo>
                        <a:lnTo>
                          <a:pt x="3" y="21"/>
                        </a:lnTo>
                        <a:lnTo>
                          <a:pt x="4" y="27"/>
                        </a:lnTo>
                        <a:lnTo>
                          <a:pt x="3" y="34"/>
                        </a:lnTo>
                        <a:lnTo>
                          <a:pt x="4" y="43"/>
                        </a:lnTo>
                        <a:lnTo>
                          <a:pt x="6" y="48"/>
                        </a:lnTo>
                        <a:lnTo>
                          <a:pt x="7" y="59"/>
                        </a:lnTo>
                        <a:lnTo>
                          <a:pt x="6" y="69"/>
                        </a:lnTo>
                        <a:lnTo>
                          <a:pt x="9" y="87"/>
                        </a:lnTo>
                        <a:lnTo>
                          <a:pt x="22" y="86"/>
                        </a:lnTo>
                        <a:lnTo>
                          <a:pt x="12" y="72"/>
                        </a:lnTo>
                        <a:lnTo>
                          <a:pt x="13" y="59"/>
                        </a:lnTo>
                        <a:lnTo>
                          <a:pt x="12" y="47"/>
                        </a:lnTo>
                        <a:lnTo>
                          <a:pt x="11" y="38"/>
                        </a:lnTo>
                        <a:lnTo>
                          <a:pt x="10" y="25"/>
                        </a:lnTo>
                        <a:lnTo>
                          <a:pt x="5" y="6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FF7F3F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44300" name="Freeform 51"/>
                  <p:cNvSpPr>
                    <a:spLocks/>
                  </p:cNvSpPr>
                  <p:nvPr/>
                </p:nvSpPr>
                <p:spPr bwMode="auto">
                  <a:xfrm>
                    <a:off x="1884" y="3407"/>
                    <a:ext cx="28" cy="109"/>
                  </a:xfrm>
                  <a:custGeom>
                    <a:avLst/>
                    <a:gdLst>
                      <a:gd name="T0" fmla="*/ 8 w 28"/>
                      <a:gd name="T1" fmla="*/ 30 h 109"/>
                      <a:gd name="T2" fmla="*/ 13 w 28"/>
                      <a:gd name="T3" fmla="*/ 47 h 109"/>
                      <a:gd name="T4" fmla="*/ 15 w 28"/>
                      <a:gd name="T5" fmla="*/ 59 h 109"/>
                      <a:gd name="T6" fmla="*/ 15 w 28"/>
                      <a:gd name="T7" fmla="*/ 70 h 109"/>
                      <a:gd name="T8" fmla="*/ 13 w 28"/>
                      <a:gd name="T9" fmla="*/ 82 h 109"/>
                      <a:gd name="T10" fmla="*/ 12 w 28"/>
                      <a:gd name="T11" fmla="*/ 95 h 109"/>
                      <a:gd name="T12" fmla="*/ 17 w 28"/>
                      <a:gd name="T13" fmla="*/ 108 h 109"/>
                      <a:gd name="T14" fmla="*/ 27 w 28"/>
                      <a:gd name="T15" fmla="*/ 67 h 109"/>
                      <a:gd name="T16" fmla="*/ 18 w 28"/>
                      <a:gd name="T17" fmla="*/ 38 h 109"/>
                      <a:gd name="T18" fmla="*/ 14 w 28"/>
                      <a:gd name="T19" fmla="*/ 22 h 109"/>
                      <a:gd name="T20" fmla="*/ 12 w 28"/>
                      <a:gd name="T21" fmla="*/ 0 h 109"/>
                      <a:gd name="T22" fmla="*/ 0 w 28"/>
                      <a:gd name="T23" fmla="*/ 5 h 109"/>
                      <a:gd name="T24" fmla="*/ 8 w 28"/>
                      <a:gd name="T25" fmla="*/ 30 h 109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</a:gdLst>
                    <a:ahLst/>
                    <a:cxnLst>
                      <a:cxn ang="T26">
                        <a:pos x="T0" y="T1"/>
                      </a:cxn>
                      <a:cxn ang="T27">
                        <a:pos x="T2" y="T3"/>
                      </a:cxn>
                      <a:cxn ang="T28">
                        <a:pos x="T4" y="T5"/>
                      </a:cxn>
                      <a:cxn ang="T29">
                        <a:pos x="T6" y="T7"/>
                      </a:cxn>
                      <a:cxn ang="T30">
                        <a:pos x="T8" y="T9"/>
                      </a:cxn>
                      <a:cxn ang="T31">
                        <a:pos x="T10" y="T11"/>
                      </a:cxn>
                      <a:cxn ang="T32">
                        <a:pos x="T12" y="T13"/>
                      </a:cxn>
                      <a:cxn ang="T33">
                        <a:pos x="T14" y="T15"/>
                      </a:cxn>
                      <a:cxn ang="T34">
                        <a:pos x="T16" y="T17"/>
                      </a:cxn>
                      <a:cxn ang="T35">
                        <a:pos x="T18" y="T19"/>
                      </a:cxn>
                      <a:cxn ang="T36">
                        <a:pos x="T20" y="T21"/>
                      </a:cxn>
                      <a:cxn ang="T37">
                        <a:pos x="T22" y="T23"/>
                      </a:cxn>
                      <a:cxn ang="T38">
                        <a:pos x="T24" y="T25"/>
                      </a:cxn>
                    </a:cxnLst>
                    <a:rect l="0" t="0" r="r" b="b"/>
                    <a:pathLst>
                      <a:path w="28" h="109">
                        <a:moveTo>
                          <a:pt x="8" y="30"/>
                        </a:moveTo>
                        <a:lnTo>
                          <a:pt x="13" y="47"/>
                        </a:lnTo>
                        <a:lnTo>
                          <a:pt x="15" y="59"/>
                        </a:lnTo>
                        <a:lnTo>
                          <a:pt x="15" y="70"/>
                        </a:lnTo>
                        <a:lnTo>
                          <a:pt x="13" y="82"/>
                        </a:lnTo>
                        <a:lnTo>
                          <a:pt x="12" y="95"/>
                        </a:lnTo>
                        <a:lnTo>
                          <a:pt x="17" y="108"/>
                        </a:lnTo>
                        <a:lnTo>
                          <a:pt x="27" y="67"/>
                        </a:lnTo>
                        <a:lnTo>
                          <a:pt x="18" y="38"/>
                        </a:lnTo>
                        <a:lnTo>
                          <a:pt x="14" y="22"/>
                        </a:lnTo>
                        <a:lnTo>
                          <a:pt x="12" y="0"/>
                        </a:lnTo>
                        <a:lnTo>
                          <a:pt x="0" y="5"/>
                        </a:lnTo>
                        <a:lnTo>
                          <a:pt x="8" y="30"/>
                        </a:lnTo>
                      </a:path>
                    </a:pathLst>
                  </a:custGeom>
                  <a:solidFill>
                    <a:srgbClr val="FF7F3F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sp>
              <p:nvSpPr>
                <p:cNvPr id="44297" name="Freeform 52"/>
                <p:cNvSpPr>
                  <a:spLocks/>
                </p:cNvSpPr>
                <p:nvPr/>
              </p:nvSpPr>
              <p:spPr bwMode="auto">
                <a:xfrm>
                  <a:off x="1835" y="3450"/>
                  <a:ext cx="92" cy="124"/>
                </a:xfrm>
                <a:custGeom>
                  <a:avLst/>
                  <a:gdLst>
                    <a:gd name="T0" fmla="*/ 0 w 92"/>
                    <a:gd name="T1" fmla="*/ 33 h 124"/>
                    <a:gd name="T2" fmla="*/ 6 w 92"/>
                    <a:gd name="T3" fmla="*/ 43 h 124"/>
                    <a:gd name="T4" fmla="*/ 14 w 92"/>
                    <a:gd name="T5" fmla="*/ 50 h 124"/>
                    <a:gd name="T6" fmla="*/ 28 w 92"/>
                    <a:gd name="T7" fmla="*/ 55 h 124"/>
                    <a:gd name="T8" fmla="*/ 40 w 92"/>
                    <a:gd name="T9" fmla="*/ 56 h 124"/>
                    <a:gd name="T10" fmla="*/ 48 w 92"/>
                    <a:gd name="T11" fmla="*/ 53 h 124"/>
                    <a:gd name="T12" fmla="*/ 61 w 92"/>
                    <a:gd name="T13" fmla="*/ 44 h 124"/>
                    <a:gd name="T14" fmla="*/ 67 w 92"/>
                    <a:gd name="T15" fmla="*/ 32 h 124"/>
                    <a:gd name="T16" fmla="*/ 69 w 92"/>
                    <a:gd name="T17" fmla="*/ 17 h 124"/>
                    <a:gd name="T18" fmla="*/ 68 w 92"/>
                    <a:gd name="T19" fmla="*/ 0 h 124"/>
                    <a:gd name="T20" fmla="*/ 74 w 92"/>
                    <a:gd name="T21" fmla="*/ 10 h 124"/>
                    <a:gd name="T22" fmla="*/ 78 w 92"/>
                    <a:gd name="T23" fmla="*/ 24 h 124"/>
                    <a:gd name="T24" fmla="*/ 84 w 92"/>
                    <a:gd name="T25" fmla="*/ 43 h 124"/>
                    <a:gd name="T26" fmla="*/ 89 w 92"/>
                    <a:gd name="T27" fmla="*/ 58 h 124"/>
                    <a:gd name="T28" fmla="*/ 91 w 92"/>
                    <a:gd name="T29" fmla="*/ 67 h 124"/>
                    <a:gd name="T30" fmla="*/ 88 w 92"/>
                    <a:gd name="T31" fmla="*/ 77 h 124"/>
                    <a:gd name="T32" fmla="*/ 79 w 92"/>
                    <a:gd name="T33" fmla="*/ 91 h 124"/>
                    <a:gd name="T34" fmla="*/ 63 w 92"/>
                    <a:gd name="T35" fmla="*/ 110 h 124"/>
                    <a:gd name="T36" fmla="*/ 51 w 92"/>
                    <a:gd name="T37" fmla="*/ 119 h 124"/>
                    <a:gd name="T38" fmla="*/ 45 w 92"/>
                    <a:gd name="T39" fmla="*/ 123 h 124"/>
                    <a:gd name="T40" fmla="*/ 40 w 92"/>
                    <a:gd name="T41" fmla="*/ 119 h 124"/>
                    <a:gd name="T42" fmla="*/ 30 w 92"/>
                    <a:gd name="T43" fmla="*/ 113 h 124"/>
                    <a:gd name="T44" fmla="*/ 14 w 92"/>
                    <a:gd name="T45" fmla="*/ 102 h 124"/>
                    <a:gd name="T46" fmla="*/ 6 w 92"/>
                    <a:gd name="T47" fmla="*/ 94 h 124"/>
                    <a:gd name="T48" fmla="*/ 3 w 92"/>
                    <a:gd name="T49" fmla="*/ 89 h 124"/>
                    <a:gd name="T50" fmla="*/ 0 w 92"/>
                    <a:gd name="T51" fmla="*/ 73 h 124"/>
                    <a:gd name="T52" fmla="*/ 0 w 92"/>
                    <a:gd name="T53" fmla="*/ 59 h 124"/>
                    <a:gd name="T54" fmla="*/ 0 w 92"/>
                    <a:gd name="T55" fmla="*/ 33 h 124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</a:gdLst>
                  <a:ahLst/>
                  <a:cxnLst>
                    <a:cxn ang="T56">
                      <a:pos x="T0" y="T1"/>
                    </a:cxn>
                    <a:cxn ang="T57">
                      <a:pos x="T2" y="T3"/>
                    </a:cxn>
                    <a:cxn ang="T58">
                      <a:pos x="T4" y="T5"/>
                    </a:cxn>
                    <a:cxn ang="T59">
                      <a:pos x="T6" y="T7"/>
                    </a:cxn>
                    <a:cxn ang="T60">
                      <a:pos x="T8" y="T9"/>
                    </a:cxn>
                    <a:cxn ang="T61">
                      <a:pos x="T10" y="T11"/>
                    </a:cxn>
                    <a:cxn ang="T62">
                      <a:pos x="T12" y="T13"/>
                    </a:cxn>
                    <a:cxn ang="T63">
                      <a:pos x="T14" y="T15"/>
                    </a:cxn>
                    <a:cxn ang="T64">
                      <a:pos x="T16" y="T17"/>
                    </a:cxn>
                    <a:cxn ang="T65">
                      <a:pos x="T18" y="T19"/>
                    </a:cxn>
                    <a:cxn ang="T66">
                      <a:pos x="T20" y="T21"/>
                    </a:cxn>
                    <a:cxn ang="T67">
                      <a:pos x="T22" y="T23"/>
                    </a:cxn>
                    <a:cxn ang="T68">
                      <a:pos x="T24" y="T25"/>
                    </a:cxn>
                    <a:cxn ang="T69">
                      <a:pos x="T26" y="T27"/>
                    </a:cxn>
                    <a:cxn ang="T70">
                      <a:pos x="T28" y="T29"/>
                    </a:cxn>
                    <a:cxn ang="T71">
                      <a:pos x="T30" y="T31"/>
                    </a:cxn>
                    <a:cxn ang="T72">
                      <a:pos x="T32" y="T33"/>
                    </a:cxn>
                    <a:cxn ang="T73">
                      <a:pos x="T34" y="T35"/>
                    </a:cxn>
                    <a:cxn ang="T74">
                      <a:pos x="T36" y="T37"/>
                    </a:cxn>
                    <a:cxn ang="T75">
                      <a:pos x="T38" y="T39"/>
                    </a:cxn>
                    <a:cxn ang="T76">
                      <a:pos x="T40" y="T41"/>
                    </a:cxn>
                    <a:cxn ang="T77">
                      <a:pos x="T42" y="T43"/>
                    </a:cxn>
                    <a:cxn ang="T78">
                      <a:pos x="T44" y="T45"/>
                    </a:cxn>
                    <a:cxn ang="T79">
                      <a:pos x="T46" y="T47"/>
                    </a:cxn>
                    <a:cxn ang="T80">
                      <a:pos x="T48" y="T49"/>
                    </a:cxn>
                    <a:cxn ang="T81">
                      <a:pos x="T50" y="T51"/>
                    </a:cxn>
                    <a:cxn ang="T82">
                      <a:pos x="T52" y="T53"/>
                    </a:cxn>
                    <a:cxn ang="T83">
                      <a:pos x="T54" y="T55"/>
                    </a:cxn>
                  </a:cxnLst>
                  <a:rect l="0" t="0" r="r" b="b"/>
                  <a:pathLst>
                    <a:path w="92" h="124">
                      <a:moveTo>
                        <a:pt x="0" y="33"/>
                      </a:moveTo>
                      <a:lnTo>
                        <a:pt x="6" y="43"/>
                      </a:lnTo>
                      <a:lnTo>
                        <a:pt x="14" y="50"/>
                      </a:lnTo>
                      <a:lnTo>
                        <a:pt x="28" y="55"/>
                      </a:lnTo>
                      <a:lnTo>
                        <a:pt x="40" y="56"/>
                      </a:lnTo>
                      <a:lnTo>
                        <a:pt x="48" y="53"/>
                      </a:lnTo>
                      <a:lnTo>
                        <a:pt x="61" y="44"/>
                      </a:lnTo>
                      <a:lnTo>
                        <a:pt x="67" y="32"/>
                      </a:lnTo>
                      <a:lnTo>
                        <a:pt x="69" y="17"/>
                      </a:lnTo>
                      <a:lnTo>
                        <a:pt x="68" y="0"/>
                      </a:lnTo>
                      <a:lnTo>
                        <a:pt x="74" y="10"/>
                      </a:lnTo>
                      <a:lnTo>
                        <a:pt x="78" y="24"/>
                      </a:lnTo>
                      <a:lnTo>
                        <a:pt x="84" y="43"/>
                      </a:lnTo>
                      <a:lnTo>
                        <a:pt x="89" y="58"/>
                      </a:lnTo>
                      <a:lnTo>
                        <a:pt x="91" y="67"/>
                      </a:lnTo>
                      <a:lnTo>
                        <a:pt x="88" y="77"/>
                      </a:lnTo>
                      <a:lnTo>
                        <a:pt x="79" y="91"/>
                      </a:lnTo>
                      <a:lnTo>
                        <a:pt x="63" y="110"/>
                      </a:lnTo>
                      <a:lnTo>
                        <a:pt x="51" y="119"/>
                      </a:lnTo>
                      <a:lnTo>
                        <a:pt x="45" y="123"/>
                      </a:lnTo>
                      <a:lnTo>
                        <a:pt x="40" y="119"/>
                      </a:lnTo>
                      <a:lnTo>
                        <a:pt x="30" y="113"/>
                      </a:lnTo>
                      <a:lnTo>
                        <a:pt x="14" y="102"/>
                      </a:lnTo>
                      <a:lnTo>
                        <a:pt x="6" y="94"/>
                      </a:lnTo>
                      <a:lnTo>
                        <a:pt x="3" y="89"/>
                      </a:lnTo>
                      <a:lnTo>
                        <a:pt x="0" y="73"/>
                      </a:lnTo>
                      <a:lnTo>
                        <a:pt x="0" y="59"/>
                      </a:lnTo>
                      <a:lnTo>
                        <a:pt x="0" y="33"/>
                      </a:lnTo>
                    </a:path>
                  </a:pathLst>
                </a:custGeom>
                <a:solidFill>
                  <a:srgbClr val="7F5F3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</p:grpSp>
        </p:grpSp>
        <p:grpSp>
          <p:nvGrpSpPr>
            <p:cNvPr id="44284" name="Group 53"/>
            <p:cNvGrpSpPr>
              <a:grpSpLocks/>
            </p:cNvGrpSpPr>
            <p:nvPr/>
          </p:nvGrpSpPr>
          <p:grpSpPr bwMode="auto">
            <a:xfrm>
              <a:off x="1626" y="2425"/>
              <a:ext cx="330" cy="1011"/>
              <a:chOff x="1626" y="2425"/>
              <a:chExt cx="330" cy="1011"/>
            </a:xfrm>
          </p:grpSpPr>
          <p:sp>
            <p:nvSpPr>
              <p:cNvPr id="44285" name="Freeform 54"/>
              <p:cNvSpPr>
                <a:spLocks/>
              </p:cNvSpPr>
              <p:nvPr/>
            </p:nvSpPr>
            <p:spPr bwMode="auto">
              <a:xfrm>
                <a:off x="1626" y="2425"/>
                <a:ext cx="330" cy="1011"/>
              </a:xfrm>
              <a:custGeom>
                <a:avLst/>
                <a:gdLst>
                  <a:gd name="T0" fmla="*/ 175 w 330"/>
                  <a:gd name="T1" fmla="*/ 15 h 1011"/>
                  <a:gd name="T2" fmla="*/ 327 w 330"/>
                  <a:gd name="T3" fmla="*/ 72 h 1011"/>
                  <a:gd name="T4" fmla="*/ 326 w 330"/>
                  <a:gd name="T5" fmla="*/ 123 h 1011"/>
                  <a:gd name="T6" fmla="*/ 324 w 330"/>
                  <a:gd name="T7" fmla="*/ 141 h 1011"/>
                  <a:gd name="T8" fmla="*/ 324 w 330"/>
                  <a:gd name="T9" fmla="*/ 153 h 1011"/>
                  <a:gd name="T10" fmla="*/ 319 w 330"/>
                  <a:gd name="T11" fmla="*/ 178 h 1011"/>
                  <a:gd name="T12" fmla="*/ 320 w 330"/>
                  <a:gd name="T13" fmla="*/ 208 h 1011"/>
                  <a:gd name="T14" fmla="*/ 317 w 330"/>
                  <a:gd name="T15" fmla="*/ 235 h 1011"/>
                  <a:gd name="T16" fmla="*/ 310 w 330"/>
                  <a:gd name="T17" fmla="*/ 267 h 1011"/>
                  <a:gd name="T18" fmla="*/ 302 w 330"/>
                  <a:gd name="T19" fmla="*/ 297 h 1011"/>
                  <a:gd name="T20" fmla="*/ 303 w 330"/>
                  <a:gd name="T21" fmla="*/ 310 h 1011"/>
                  <a:gd name="T22" fmla="*/ 298 w 330"/>
                  <a:gd name="T23" fmla="*/ 345 h 1011"/>
                  <a:gd name="T24" fmla="*/ 283 w 330"/>
                  <a:gd name="T25" fmla="*/ 395 h 1011"/>
                  <a:gd name="T26" fmla="*/ 280 w 330"/>
                  <a:gd name="T27" fmla="*/ 412 h 1011"/>
                  <a:gd name="T28" fmla="*/ 271 w 330"/>
                  <a:gd name="T29" fmla="*/ 435 h 1011"/>
                  <a:gd name="T30" fmla="*/ 269 w 330"/>
                  <a:gd name="T31" fmla="*/ 471 h 1011"/>
                  <a:gd name="T32" fmla="*/ 270 w 330"/>
                  <a:gd name="T33" fmla="*/ 566 h 1011"/>
                  <a:gd name="T34" fmla="*/ 276 w 330"/>
                  <a:gd name="T35" fmla="*/ 712 h 1011"/>
                  <a:gd name="T36" fmla="*/ 277 w 330"/>
                  <a:gd name="T37" fmla="*/ 806 h 1011"/>
                  <a:gd name="T38" fmla="*/ 275 w 330"/>
                  <a:gd name="T39" fmla="*/ 920 h 1011"/>
                  <a:gd name="T40" fmla="*/ 272 w 330"/>
                  <a:gd name="T41" fmla="*/ 936 h 1011"/>
                  <a:gd name="T42" fmla="*/ 270 w 330"/>
                  <a:gd name="T43" fmla="*/ 973 h 1011"/>
                  <a:gd name="T44" fmla="*/ 264 w 330"/>
                  <a:gd name="T45" fmla="*/ 994 h 1011"/>
                  <a:gd name="T46" fmla="*/ 243 w 330"/>
                  <a:gd name="T47" fmla="*/ 994 h 1011"/>
                  <a:gd name="T48" fmla="*/ 211 w 330"/>
                  <a:gd name="T49" fmla="*/ 1001 h 1011"/>
                  <a:gd name="T50" fmla="*/ 195 w 330"/>
                  <a:gd name="T51" fmla="*/ 1008 h 1011"/>
                  <a:gd name="T52" fmla="*/ 183 w 330"/>
                  <a:gd name="T53" fmla="*/ 1010 h 1011"/>
                  <a:gd name="T54" fmla="*/ 175 w 330"/>
                  <a:gd name="T55" fmla="*/ 998 h 1011"/>
                  <a:gd name="T56" fmla="*/ 172 w 330"/>
                  <a:gd name="T57" fmla="*/ 972 h 1011"/>
                  <a:gd name="T58" fmla="*/ 174 w 330"/>
                  <a:gd name="T59" fmla="*/ 941 h 1011"/>
                  <a:gd name="T60" fmla="*/ 174 w 330"/>
                  <a:gd name="T61" fmla="*/ 821 h 1011"/>
                  <a:gd name="T62" fmla="*/ 165 w 330"/>
                  <a:gd name="T63" fmla="*/ 705 h 1011"/>
                  <a:gd name="T64" fmla="*/ 161 w 330"/>
                  <a:gd name="T65" fmla="*/ 678 h 1011"/>
                  <a:gd name="T66" fmla="*/ 161 w 330"/>
                  <a:gd name="T67" fmla="*/ 729 h 1011"/>
                  <a:gd name="T68" fmla="*/ 165 w 330"/>
                  <a:gd name="T69" fmla="*/ 796 h 1011"/>
                  <a:gd name="T70" fmla="*/ 161 w 330"/>
                  <a:gd name="T71" fmla="*/ 891 h 1011"/>
                  <a:gd name="T72" fmla="*/ 154 w 330"/>
                  <a:gd name="T73" fmla="*/ 928 h 1011"/>
                  <a:gd name="T74" fmla="*/ 127 w 330"/>
                  <a:gd name="T75" fmla="*/ 939 h 1011"/>
                  <a:gd name="T76" fmla="*/ 80 w 330"/>
                  <a:gd name="T77" fmla="*/ 941 h 1011"/>
                  <a:gd name="T78" fmla="*/ 51 w 330"/>
                  <a:gd name="T79" fmla="*/ 934 h 1011"/>
                  <a:gd name="T80" fmla="*/ 53 w 330"/>
                  <a:gd name="T81" fmla="*/ 902 h 1011"/>
                  <a:gd name="T82" fmla="*/ 52 w 330"/>
                  <a:gd name="T83" fmla="*/ 857 h 1011"/>
                  <a:gd name="T84" fmla="*/ 46 w 330"/>
                  <a:gd name="T85" fmla="*/ 789 h 1011"/>
                  <a:gd name="T86" fmla="*/ 35 w 330"/>
                  <a:gd name="T87" fmla="*/ 650 h 1011"/>
                  <a:gd name="T88" fmla="*/ 23 w 330"/>
                  <a:gd name="T89" fmla="*/ 524 h 1011"/>
                  <a:gd name="T90" fmla="*/ 13 w 330"/>
                  <a:gd name="T91" fmla="*/ 394 h 1011"/>
                  <a:gd name="T92" fmla="*/ 4 w 330"/>
                  <a:gd name="T93" fmla="*/ 275 h 1011"/>
                  <a:gd name="T94" fmla="*/ 1 w 330"/>
                  <a:gd name="T95" fmla="*/ 150 h 1011"/>
                  <a:gd name="T96" fmla="*/ 9 w 330"/>
                  <a:gd name="T97" fmla="*/ 62 h 1011"/>
                  <a:gd name="T98" fmla="*/ 26 w 330"/>
                  <a:gd name="T99" fmla="*/ 0 h 1011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0" t="0" r="r" b="b"/>
                <a:pathLst>
                  <a:path w="330" h="1011">
                    <a:moveTo>
                      <a:pt x="26" y="0"/>
                    </a:moveTo>
                    <a:lnTo>
                      <a:pt x="175" y="15"/>
                    </a:lnTo>
                    <a:lnTo>
                      <a:pt x="326" y="46"/>
                    </a:lnTo>
                    <a:lnTo>
                      <a:pt x="327" y="72"/>
                    </a:lnTo>
                    <a:lnTo>
                      <a:pt x="329" y="94"/>
                    </a:lnTo>
                    <a:lnTo>
                      <a:pt x="326" y="123"/>
                    </a:lnTo>
                    <a:lnTo>
                      <a:pt x="320" y="144"/>
                    </a:lnTo>
                    <a:lnTo>
                      <a:pt x="324" y="141"/>
                    </a:lnTo>
                    <a:lnTo>
                      <a:pt x="327" y="135"/>
                    </a:lnTo>
                    <a:lnTo>
                      <a:pt x="324" y="153"/>
                    </a:lnTo>
                    <a:lnTo>
                      <a:pt x="321" y="164"/>
                    </a:lnTo>
                    <a:lnTo>
                      <a:pt x="319" y="178"/>
                    </a:lnTo>
                    <a:lnTo>
                      <a:pt x="318" y="196"/>
                    </a:lnTo>
                    <a:lnTo>
                      <a:pt x="320" y="208"/>
                    </a:lnTo>
                    <a:lnTo>
                      <a:pt x="318" y="224"/>
                    </a:lnTo>
                    <a:lnTo>
                      <a:pt x="317" y="235"/>
                    </a:lnTo>
                    <a:lnTo>
                      <a:pt x="314" y="249"/>
                    </a:lnTo>
                    <a:lnTo>
                      <a:pt x="310" y="267"/>
                    </a:lnTo>
                    <a:lnTo>
                      <a:pt x="305" y="281"/>
                    </a:lnTo>
                    <a:lnTo>
                      <a:pt x="302" y="297"/>
                    </a:lnTo>
                    <a:lnTo>
                      <a:pt x="304" y="303"/>
                    </a:lnTo>
                    <a:lnTo>
                      <a:pt x="303" y="310"/>
                    </a:lnTo>
                    <a:lnTo>
                      <a:pt x="302" y="326"/>
                    </a:lnTo>
                    <a:lnTo>
                      <a:pt x="298" y="345"/>
                    </a:lnTo>
                    <a:lnTo>
                      <a:pt x="292" y="366"/>
                    </a:lnTo>
                    <a:lnTo>
                      <a:pt x="283" y="395"/>
                    </a:lnTo>
                    <a:lnTo>
                      <a:pt x="282" y="403"/>
                    </a:lnTo>
                    <a:lnTo>
                      <a:pt x="280" y="412"/>
                    </a:lnTo>
                    <a:lnTo>
                      <a:pt x="276" y="422"/>
                    </a:lnTo>
                    <a:lnTo>
                      <a:pt x="271" y="435"/>
                    </a:lnTo>
                    <a:lnTo>
                      <a:pt x="266" y="445"/>
                    </a:lnTo>
                    <a:lnTo>
                      <a:pt x="269" y="471"/>
                    </a:lnTo>
                    <a:lnTo>
                      <a:pt x="271" y="523"/>
                    </a:lnTo>
                    <a:lnTo>
                      <a:pt x="270" y="566"/>
                    </a:lnTo>
                    <a:lnTo>
                      <a:pt x="271" y="613"/>
                    </a:lnTo>
                    <a:lnTo>
                      <a:pt x="276" y="712"/>
                    </a:lnTo>
                    <a:lnTo>
                      <a:pt x="276" y="769"/>
                    </a:lnTo>
                    <a:lnTo>
                      <a:pt x="277" y="806"/>
                    </a:lnTo>
                    <a:lnTo>
                      <a:pt x="276" y="848"/>
                    </a:lnTo>
                    <a:lnTo>
                      <a:pt x="275" y="920"/>
                    </a:lnTo>
                    <a:lnTo>
                      <a:pt x="273" y="928"/>
                    </a:lnTo>
                    <a:lnTo>
                      <a:pt x="272" y="936"/>
                    </a:lnTo>
                    <a:lnTo>
                      <a:pt x="270" y="956"/>
                    </a:lnTo>
                    <a:lnTo>
                      <a:pt x="270" y="973"/>
                    </a:lnTo>
                    <a:lnTo>
                      <a:pt x="270" y="996"/>
                    </a:lnTo>
                    <a:lnTo>
                      <a:pt x="264" y="994"/>
                    </a:lnTo>
                    <a:lnTo>
                      <a:pt x="257" y="992"/>
                    </a:lnTo>
                    <a:lnTo>
                      <a:pt x="243" y="994"/>
                    </a:lnTo>
                    <a:lnTo>
                      <a:pt x="228" y="997"/>
                    </a:lnTo>
                    <a:lnTo>
                      <a:pt x="211" y="1001"/>
                    </a:lnTo>
                    <a:lnTo>
                      <a:pt x="202" y="1005"/>
                    </a:lnTo>
                    <a:lnTo>
                      <a:pt x="195" y="1008"/>
                    </a:lnTo>
                    <a:lnTo>
                      <a:pt x="188" y="1010"/>
                    </a:lnTo>
                    <a:lnTo>
                      <a:pt x="183" y="1010"/>
                    </a:lnTo>
                    <a:lnTo>
                      <a:pt x="176" y="1009"/>
                    </a:lnTo>
                    <a:lnTo>
                      <a:pt x="175" y="998"/>
                    </a:lnTo>
                    <a:lnTo>
                      <a:pt x="174" y="987"/>
                    </a:lnTo>
                    <a:lnTo>
                      <a:pt x="172" y="972"/>
                    </a:lnTo>
                    <a:lnTo>
                      <a:pt x="174" y="959"/>
                    </a:lnTo>
                    <a:lnTo>
                      <a:pt x="174" y="941"/>
                    </a:lnTo>
                    <a:lnTo>
                      <a:pt x="175" y="874"/>
                    </a:lnTo>
                    <a:lnTo>
                      <a:pt x="174" y="821"/>
                    </a:lnTo>
                    <a:lnTo>
                      <a:pt x="171" y="759"/>
                    </a:lnTo>
                    <a:lnTo>
                      <a:pt x="165" y="705"/>
                    </a:lnTo>
                    <a:lnTo>
                      <a:pt x="163" y="648"/>
                    </a:lnTo>
                    <a:lnTo>
                      <a:pt x="161" y="678"/>
                    </a:lnTo>
                    <a:lnTo>
                      <a:pt x="154" y="706"/>
                    </a:lnTo>
                    <a:lnTo>
                      <a:pt x="161" y="729"/>
                    </a:lnTo>
                    <a:lnTo>
                      <a:pt x="163" y="754"/>
                    </a:lnTo>
                    <a:lnTo>
                      <a:pt x="165" y="796"/>
                    </a:lnTo>
                    <a:lnTo>
                      <a:pt x="167" y="838"/>
                    </a:lnTo>
                    <a:lnTo>
                      <a:pt x="161" y="891"/>
                    </a:lnTo>
                    <a:lnTo>
                      <a:pt x="154" y="920"/>
                    </a:lnTo>
                    <a:lnTo>
                      <a:pt x="154" y="928"/>
                    </a:lnTo>
                    <a:lnTo>
                      <a:pt x="147" y="936"/>
                    </a:lnTo>
                    <a:lnTo>
                      <a:pt x="127" y="939"/>
                    </a:lnTo>
                    <a:lnTo>
                      <a:pt x="103" y="938"/>
                    </a:lnTo>
                    <a:lnTo>
                      <a:pt x="80" y="941"/>
                    </a:lnTo>
                    <a:lnTo>
                      <a:pt x="54" y="936"/>
                    </a:lnTo>
                    <a:lnTo>
                      <a:pt x="51" y="934"/>
                    </a:lnTo>
                    <a:lnTo>
                      <a:pt x="51" y="929"/>
                    </a:lnTo>
                    <a:lnTo>
                      <a:pt x="53" y="902"/>
                    </a:lnTo>
                    <a:lnTo>
                      <a:pt x="52" y="881"/>
                    </a:lnTo>
                    <a:lnTo>
                      <a:pt x="52" y="857"/>
                    </a:lnTo>
                    <a:lnTo>
                      <a:pt x="49" y="836"/>
                    </a:lnTo>
                    <a:lnTo>
                      <a:pt x="46" y="789"/>
                    </a:lnTo>
                    <a:lnTo>
                      <a:pt x="42" y="731"/>
                    </a:lnTo>
                    <a:lnTo>
                      <a:pt x="35" y="650"/>
                    </a:lnTo>
                    <a:lnTo>
                      <a:pt x="26" y="594"/>
                    </a:lnTo>
                    <a:lnTo>
                      <a:pt x="23" y="524"/>
                    </a:lnTo>
                    <a:lnTo>
                      <a:pt x="23" y="463"/>
                    </a:lnTo>
                    <a:lnTo>
                      <a:pt x="13" y="394"/>
                    </a:lnTo>
                    <a:lnTo>
                      <a:pt x="8" y="325"/>
                    </a:lnTo>
                    <a:lnTo>
                      <a:pt x="4" y="275"/>
                    </a:lnTo>
                    <a:lnTo>
                      <a:pt x="0" y="214"/>
                    </a:lnTo>
                    <a:lnTo>
                      <a:pt x="1" y="150"/>
                    </a:lnTo>
                    <a:lnTo>
                      <a:pt x="4" y="101"/>
                    </a:lnTo>
                    <a:lnTo>
                      <a:pt x="9" y="62"/>
                    </a:lnTo>
                    <a:lnTo>
                      <a:pt x="17" y="28"/>
                    </a:lnTo>
                    <a:lnTo>
                      <a:pt x="26" y="0"/>
                    </a:lnTo>
                  </a:path>
                </a:pathLst>
              </a:custGeom>
              <a:solidFill>
                <a:srgbClr val="0000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grpSp>
            <p:nvGrpSpPr>
              <p:cNvPr id="44286" name="Group 55"/>
              <p:cNvGrpSpPr>
                <a:grpSpLocks/>
              </p:cNvGrpSpPr>
              <p:nvPr/>
            </p:nvGrpSpPr>
            <p:grpSpPr bwMode="auto">
              <a:xfrm>
                <a:off x="1676" y="2441"/>
                <a:ext cx="280" cy="985"/>
                <a:chOff x="1676" y="2441"/>
                <a:chExt cx="280" cy="985"/>
              </a:xfrm>
            </p:grpSpPr>
            <p:sp>
              <p:nvSpPr>
                <p:cNvPr id="44287" name="Freeform 56"/>
                <p:cNvSpPr>
                  <a:spLocks/>
                </p:cNvSpPr>
                <p:nvPr/>
              </p:nvSpPr>
              <p:spPr bwMode="auto">
                <a:xfrm>
                  <a:off x="1703" y="2480"/>
                  <a:ext cx="143" cy="885"/>
                </a:xfrm>
                <a:custGeom>
                  <a:avLst/>
                  <a:gdLst>
                    <a:gd name="T0" fmla="*/ 84 w 143"/>
                    <a:gd name="T1" fmla="*/ 593 h 885"/>
                    <a:gd name="T2" fmla="*/ 71 w 143"/>
                    <a:gd name="T3" fmla="*/ 441 h 885"/>
                    <a:gd name="T4" fmla="*/ 76 w 143"/>
                    <a:gd name="T5" fmla="*/ 327 h 885"/>
                    <a:gd name="T6" fmla="*/ 87 w 143"/>
                    <a:gd name="T7" fmla="*/ 204 h 885"/>
                    <a:gd name="T8" fmla="*/ 122 w 143"/>
                    <a:gd name="T9" fmla="*/ 160 h 885"/>
                    <a:gd name="T10" fmla="*/ 124 w 143"/>
                    <a:gd name="T11" fmla="*/ 146 h 885"/>
                    <a:gd name="T12" fmla="*/ 92 w 143"/>
                    <a:gd name="T13" fmla="*/ 166 h 885"/>
                    <a:gd name="T14" fmla="*/ 75 w 143"/>
                    <a:gd name="T15" fmla="*/ 138 h 885"/>
                    <a:gd name="T16" fmla="*/ 75 w 143"/>
                    <a:gd name="T17" fmla="*/ 89 h 885"/>
                    <a:gd name="T18" fmla="*/ 87 w 143"/>
                    <a:gd name="T19" fmla="*/ 53 h 885"/>
                    <a:gd name="T20" fmla="*/ 92 w 143"/>
                    <a:gd name="T21" fmla="*/ 14 h 885"/>
                    <a:gd name="T22" fmla="*/ 81 w 143"/>
                    <a:gd name="T23" fmla="*/ 18 h 885"/>
                    <a:gd name="T24" fmla="*/ 62 w 143"/>
                    <a:gd name="T25" fmla="*/ 52 h 885"/>
                    <a:gd name="T26" fmla="*/ 48 w 143"/>
                    <a:gd name="T27" fmla="*/ 90 h 885"/>
                    <a:gd name="T28" fmla="*/ 42 w 143"/>
                    <a:gd name="T29" fmla="*/ 122 h 885"/>
                    <a:gd name="T30" fmla="*/ 46 w 143"/>
                    <a:gd name="T31" fmla="*/ 166 h 885"/>
                    <a:gd name="T32" fmla="*/ 55 w 143"/>
                    <a:gd name="T33" fmla="*/ 227 h 885"/>
                    <a:gd name="T34" fmla="*/ 19 w 143"/>
                    <a:gd name="T35" fmla="*/ 137 h 885"/>
                    <a:gd name="T36" fmla="*/ 1 w 143"/>
                    <a:gd name="T37" fmla="*/ 161 h 885"/>
                    <a:gd name="T38" fmla="*/ 6 w 143"/>
                    <a:gd name="T39" fmla="*/ 328 h 885"/>
                    <a:gd name="T40" fmla="*/ 18 w 143"/>
                    <a:gd name="T41" fmla="*/ 605 h 885"/>
                    <a:gd name="T42" fmla="*/ 21 w 143"/>
                    <a:gd name="T43" fmla="*/ 688 h 885"/>
                    <a:gd name="T44" fmla="*/ 17 w 143"/>
                    <a:gd name="T45" fmla="*/ 830 h 885"/>
                    <a:gd name="T46" fmla="*/ 3 w 143"/>
                    <a:gd name="T47" fmla="*/ 884 h 885"/>
                    <a:gd name="T48" fmla="*/ 27 w 143"/>
                    <a:gd name="T49" fmla="*/ 882 h 885"/>
                    <a:gd name="T50" fmla="*/ 50 w 143"/>
                    <a:gd name="T51" fmla="*/ 883 h 885"/>
                    <a:gd name="T52" fmla="*/ 69 w 143"/>
                    <a:gd name="T53" fmla="*/ 881 h 885"/>
                    <a:gd name="T54" fmla="*/ 78 w 143"/>
                    <a:gd name="T55" fmla="*/ 875 h 885"/>
                    <a:gd name="T56" fmla="*/ 79 w 143"/>
                    <a:gd name="T57" fmla="*/ 857 h 885"/>
                    <a:gd name="T58" fmla="*/ 86 w 143"/>
                    <a:gd name="T59" fmla="*/ 818 h 885"/>
                    <a:gd name="T60" fmla="*/ 89 w 143"/>
                    <a:gd name="T61" fmla="*/ 779 h 885"/>
                    <a:gd name="T62" fmla="*/ 87 w 143"/>
                    <a:gd name="T63" fmla="*/ 745 h 885"/>
                    <a:gd name="T64" fmla="*/ 85 w 143"/>
                    <a:gd name="T65" fmla="*/ 700 h 885"/>
                    <a:gd name="T66" fmla="*/ 82 w 143"/>
                    <a:gd name="T67" fmla="*/ 671 h 885"/>
                    <a:gd name="T68" fmla="*/ 77 w 143"/>
                    <a:gd name="T69" fmla="*/ 651 h 885"/>
                    <a:gd name="T70" fmla="*/ 81 w 143"/>
                    <a:gd name="T71" fmla="*/ 633 h 885"/>
                    <a:gd name="T72" fmla="*/ 83 w 143"/>
                    <a:gd name="T73" fmla="*/ 609 h 885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</a:gdLst>
                  <a:ahLst/>
                  <a:cxnLst>
                    <a:cxn ang="T74">
                      <a:pos x="T0" y="T1"/>
                    </a:cxn>
                    <a:cxn ang="T75">
                      <a:pos x="T2" y="T3"/>
                    </a:cxn>
                    <a:cxn ang="T76">
                      <a:pos x="T4" y="T5"/>
                    </a:cxn>
                    <a:cxn ang="T77">
                      <a:pos x="T6" y="T7"/>
                    </a:cxn>
                    <a:cxn ang="T78">
                      <a:pos x="T8" y="T9"/>
                    </a:cxn>
                    <a:cxn ang="T79">
                      <a:pos x="T10" y="T11"/>
                    </a:cxn>
                    <a:cxn ang="T80">
                      <a:pos x="T12" y="T13"/>
                    </a:cxn>
                    <a:cxn ang="T81">
                      <a:pos x="T14" y="T15"/>
                    </a:cxn>
                    <a:cxn ang="T82">
                      <a:pos x="T16" y="T17"/>
                    </a:cxn>
                    <a:cxn ang="T83">
                      <a:pos x="T18" y="T19"/>
                    </a:cxn>
                    <a:cxn ang="T84">
                      <a:pos x="T20" y="T21"/>
                    </a:cxn>
                    <a:cxn ang="T85">
                      <a:pos x="T22" y="T23"/>
                    </a:cxn>
                    <a:cxn ang="T86">
                      <a:pos x="T24" y="T25"/>
                    </a:cxn>
                    <a:cxn ang="T87">
                      <a:pos x="T26" y="T27"/>
                    </a:cxn>
                    <a:cxn ang="T88">
                      <a:pos x="T28" y="T29"/>
                    </a:cxn>
                    <a:cxn ang="T89">
                      <a:pos x="T30" y="T31"/>
                    </a:cxn>
                    <a:cxn ang="T90">
                      <a:pos x="T32" y="T33"/>
                    </a:cxn>
                    <a:cxn ang="T91">
                      <a:pos x="T34" y="T35"/>
                    </a:cxn>
                    <a:cxn ang="T92">
                      <a:pos x="T36" y="T37"/>
                    </a:cxn>
                    <a:cxn ang="T93">
                      <a:pos x="T38" y="T39"/>
                    </a:cxn>
                    <a:cxn ang="T94">
                      <a:pos x="T40" y="T41"/>
                    </a:cxn>
                    <a:cxn ang="T95">
                      <a:pos x="T42" y="T43"/>
                    </a:cxn>
                    <a:cxn ang="T96">
                      <a:pos x="T44" y="T45"/>
                    </a:cxn>
                    <a:cxn ang="T97">
                      <a:pos x="T46" y="T47"/>
                    </a:cxn>
                    <a:cxn ang="T98">
                      <a:pos x="T48" y="T49"/>
                    </a:cxn>
                    <a:cxn ang="T99">
                      <a:pos x="T50" y="T51"/>
                    </a:cxn>
                    <a:cxn ang="T100">
                      <a:pos x="T52" y="T53"/>
                    </a:cxn>
                    <a:cxn ang="T101">
                      <a:pos x="T54" y="T55"/>
                    </a:cxn>
                    <a:cxn ang="T102">
                      <a:pos x="T56" y="T57"/>
                    </a:cxn>
                    <a:cxn ang="T103">
                      <a:pos x="T58" y="T59"/>
                    </a:cxn>
                    <a:cxn ang="T104">
                      <a:pos x="T60" y="T61"/>
                    </a:cxn>
                    <a:cxn ang="T105">
                      <a:pos x="T62" y="T63"/>
                    </a:cxn>
                    <a:cxn ang="T106">
                      <a:pos x="T64" y="T65"/>
                    </a:cxn>
                    <a:cxn ang="T107">
                      <a:pos x="T66" y="T67"/>
                    </a:cxn>
                    <a:cxn ang="T108">
                      <a:pos x="T68" y="T69"/>
                    </a:cxn>
                    <a:cxn ang="T109">
                      <a:pos x="T70" y="T71"/>
                    </a:cxn>
                    <a:cxn ang="T110">
                      <a:pos x="T72" y="T73"/>
                    </a:cxn>
                  </a:cxnLst>
                  <a:rect l="0" t="0" r="r" b="b"/>
                  <a:pathLst>
                    <a:path w="143" h="885">
                      <a:moveTo>
                        <a:pt x="83" y="609"/>
                      </a:moveTo>
                      <a:lnTo>
                        <a:pt x="84" y="593"/>
                      </a:lnTo>
                      <a:lnTo>
                        <a:pt x="73" y="494"/>
                      </a:lnTo>
                      <a:lnTo>
                        <a:pt x="71" y="441"/>
                      </a:lnTo>
                      <a:lnTo>
                        <a:pt x="73" y="385"/>
                      </a:lnTo>
                      <a:lnTo>
                        <a:pt x="76" y="327"/>
                      </a:lnTo>
                      <a:lnTo>
                        <a:pt x="81" y="268"/>
                      </a:lnTo>
                      <a:lnTo>
                        <a:pt x="87" y="204"/>
                      </a:lnTo>
                      <a:lnTo>
                        <a:pt x="107" y="177"/>
                      </a:lnTo>
                      <a:lnTo>
                        <a:pt x="122" y="160"/>
                      </a:lnTo>
                      <a:lnTo>
                        <a:pt x="142" y="142"/>
                      </a:lnTo>
                      <a:lnTo>
                        <a:pt x="124" y="146"/>
                      </a:lnTo>
                      <a:lnTo>
                        <a:pt x="106" y="155"/>
                      </a:lnTo>
                      <a:lnTo>
                        <a:pt x="92" y="166"/>
                      </a:lnTo>
                      <a:lnTo>
                        <a:pt x="76" y="186"/>
                      </a:lnTo>
                      <a:lnTo>
                        <a:pt x="75" y="138"/>
                      </a:lnTo>
                      <a:lnTo>
                        <a:pt x="73" y="109"/>
                      </a:lnTo>
                      <a:lnTo>
                        <a:pt x="75" y="89"/>
                      </a:lnTo>
                      <a:lnTo>
                        <a:pt x="81" y="70"/>
                      </a:lnTo>
                      <a:lnTo>
                        <a:pt x="87" y="53"/>
                      </a:lnTo>
                      <a:lnTo>
                        <a:pt x="90" y="34"/>
                      </a:lnTo>
                      <a:lnTo>
                        <a:pt x="92" y="14"/>
                      </a:lnTo>
                      <a:lnTo>
                        <a:pt x="90" y="0"/>
                      </a:lnTo>
                      <a:lnTo>
                        <a:pt x="81" y="18"/>
                      </a:lnTo>
                      <a:lnTo>
                        <a:pt x="72" y="33"/>
                      </a:lnTo>
                      <a:lnTo>
                        <a:pt x="62" y="52"/>
                      </a:lnTo>
                      <a:lnTo>
                        <a:pt x="57" y="68"/>
                      </a:lnTo>
                      <a:lnTo>
                        <a:pt x="48" y="90"/>
                      </a:lnTo>
                      <a:lnTo>
                        <a:pt x="43" y="107"/>
                      </a:lnTo>
                      <a:lnTo>
                        <a:pt x="42" y="122"/>
                      </a:lnTo>
                      <a:lnTo>
                        <a:pt x="43" y="144"/>
                      </a:lnTo>
                      <a:lnTo>
                        <a:pt x="46" y="166"/>
                      </a:lnTo>
                      <a:lnTo>
                        <a:pt x="49" y="190"/>
                      </a:lnTo>
                      <a:lnTo>
                        <a:pt x="55" y="227"/>
                      </a:lnTo>
                      <a:lnTo>
                        <a:pt x="36" y="185"/>
                      </a:lnTo>
                      <a:lnTo>
                        <a:pt x="19" y="137"/>
                      </a:lnTo>
                      <a:lnTo>
                        <a:pt x="7" y="90"/>
                      </a:lnTo>
                      <a:lnTo>
                        <a:pt x="1" y="161"/>
                      </a:lnTo>
                      <a:lnTo>
                        <a:pt x="0" y="222"/>
                      </a:lnTo>
                      <a:lnTo>
                        <a:pt x="6" y="328"/>
                      </a:lnTo>
                      <a:lnTo>
                        <a:pt x="12" y="465"/>
                      </a:lnTo>
                      <a:lnTo>
                        <a:pt x="18" y="605"/>
                      </a:lnTo>
                      <a:lnTo>
                        <a:pt x="12" y="670"/>
                      </a:lnTo>
                      <a:lnTo>
                        <a:pt x="21" y="688"/>
                      </a:lnTo>
                      <a:lnTo>
                        <a:pt x="31" y="746"/>
                      </a:lnTo>
                      <a:lnTo>
                        <a:pt x="17" y="830"/>
                      </a:lnTo>
                      <a:lnTo>
                        <a:pt x="10" y="861"/>
                      </a:lnTo>
                      <a:lnTo>
                        <a:pt x="3" y="884"/>
                      </a:lnTo>
                      <a:lnTo>
                        <a:pt x="17" y="882"/>
                      </a:lnTo>
                      <a:lnTo>
                        <a:pt x="27" y="882"/>
                      </a:lnTo>
                      <a:lnTo>
                        <a:pt x="36" y="882"/>
                      </a:lnTo>
                      <a:lnTo>
                        <a:pt x="50" y="883"/>
                      </a:lnTo>
                      <a:lnTo>
                        <a:pt x="60" y="882"/>
                      </a:lnTo>
                      <a:lnTo>
                        <a:pt x="69" y="881"/>
                      </a:lnTo>
                      <a:lnTo>
                        <a:pt x="75" y="878"/>
                      </a:lnTo>
                      <a:lnTo>
                        <a:pt x="78" y="875"/>
                      </a:lnTo>
                      <a:lnTo>
                        <a:pt x="77" y="865"/>
                      </a:lnTo>
                      <a:lnTo>
                        <a:pt x="79" y="857"/>
                      </a:lnTo>
                      <a:lnTo>
                        <a:pt x="83" y="837"/>
                      </a:lnTo>
                      <a:lnTo>
                        <a:pt x="86" y="818"/>
                      </a:lnTo>
                      <a:lnTo>
                        <a:pt x="87" y="798"/>
                      </a:lnTo>
                      <a:lnTo>
                        <a:pt x="89" y="779"/>
                      </a:lnTo>
                      <a:lnTo>
                        <a:pt x="88" y="763"/>
                      </a:lnTo>
                      <a:lnTo>
                        <a:pt x="87" y="745"/>
                      </a:lnTo>
                      <a:lnTo>
                        <a:pt x="87" y="726"/>
                      </a:lnTo>
                      <a:lnTo>
                        <a:pt x="85" y="700"/>
                      </a:lnTo>
                      <a:lnTo>
                        <a:pt x="83" y="682"/>
                      </a:lnTo>
                      <a:lnTo>
                        <a:pt x="82" y="671"/>
                      </a:lnTo>
                      <a:lnTo>
                        <a:pt x="80" y="662"/>
                      </a:lnTo>
                      <a:lnTo>
                        <a:pt x="77" y="651"/>
                      </a:lnTo>
                      <a:lnTo>
                        <a:pt x="78" y="645"/>
                      </a:lnTo>
                      <a:lnTo>
                        <a:pt x="81" y="633"/>
                      </a:lnTo>
                      <a:lnTo>
                        <a:pt x="82" y="622"/>
                      </a:lnTo>
                      <a:lnTo>
                        <a:pt x="83" y="609"/>
                      </a:lnTo>
                    </a:path>
                  </a:pathLst>
                </a:custGeom>
                <a:solidFill>
                  <a:srgbClr val="00008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4288" name="Freeform 57"/>
                <p:cNvSpPr>
                  <a:spLocks/>
                </p:cNvSpPr>
                <p:nvPr/>
              </p:nvSpPr>
              <p:spPr bwMode="auto">
                <a:xfrm>
                  <a:off x="1794" y="2618"/>
                  <a:ext cx="55" cy="489"/>
                </a:xfrm>
                <a:custGeom>
                  <a:avLst/>
                  <a:gdLst>
                    <a:gd name="T0" fmla="*/ 0 w 55"/>
                    <a:gd name="T1" fmla="*/ 488 h 489"/>
                    <a:gd name="T2" fmla="*/ 3 w 55"/>
                    <a:gd name="T3" fmla="*/ 452 h 489"/>
                    <a:gd name="T4" fmla="*/ 4 w 55"/>
                    <a:gd name="T5" fmla="*/ 419 h 489"/>
                    <a:gd name="T6" fmla="*/ 2 w 55"/>
                    <a:gd name="T7" fmla="*/ 341 h 489"/>
                    <a:gd name="T8" fmla="*/ 0 w 55"/>
                    <a:gd name="T9" fmla="*/ 288 h 489"/>
                    <a:gd name="T10" fmla="*/ 8 w 55"/>
                    <a:gd name="T11" fmla="*/ 217 h 489"/>
                    <a:gd name="T12" fmla="*/ 31 w 55"/>
                    <a:gd name="T13" fmla="*/ 112 h 489"/>
                    <a:gd name="T14" fmla="*/ 54 w 55"/>
                    <a:gd name="T15" fmla="*/ 0 h 48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55" h="489">
                      <a:moveTo>
                        <a:pt x="0" y="488"/>
                      </a:moveTo>
                      <a:lnTo>
                        <a:pt x="3" y="452"/>
                      </a:lnTo>
                      <a:lnTo>
                        <a:pt x="4" y="419"/>
                      </a:lnTo>
                      <a:lnTo>
                        <a:pt x="2" y="341"/>
                      </a:lnTo>
                      <a:lnTo>
                        <a:pt x="0" y="288"/>
                      </a:lnTo>
                      <a:lnTo>
                        <a:pt x="8" y="217"/>
                      </a:lnTo>
                      <a:lnTo>
                        <a:pt x="31" y="112"/>
                      </a:lnTo>
                      <a:lnTo>
                        <a:pt x="54" y="0"/>
                      </a:lnTo>
                    </a:path>
                  </a:pathLst>
                </a:custGeom>
                <a:noFill/>
                <a:ln w="12700" cap="rnd" cmpd="sng">
                  <a:solidFill>
                    <a:srgbClr val="000080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4289" name="Freeform 58"/>
                <p:cNvSpPr>
                  <a:spLocks/>
                </p:cNvSpPr>
                <p:nvPr/>
              </p:nvSpPr>
              <p:spPr bwMode="auto">
                <a:xfrm>
                  <a:off x="1794" y="2509"/>
                  <a:ext cx="162" cy="917"/>
                </a:xfrm>
                <a:custGeom>
                  <a:avLst/>
                  <a:gdLst>
                    <a:gd name="T0" fmla="*/ 127 w 162"/>
                    <a:gd name="T1" fmla="*/ 11 h 917"/>
                    <a:gd name="T2" fmla="*/ 100 w 162"/>
                    <a:gd name="T3" fmla="*/ 42 h 917"/>
                    <a:gd name="T4" fmla="*/ 85 w 162"/>
                    <a:gd name="T5" fmla="*/ 54 h 917"/>
                    <a:gd name="T6" fmla="*/ 59 w 162"/>
                    <a:gd name="T7" fmla="*/ 61 h 917"/>
                    <a:gd name="T8" fmla="*/ 61 w 162"/>
                    <a:gd name="T9" fmla="*/ 76 h 917"/>
                    <a:gd name="T10" fmla="*/ 92 w 162"/>
                    <a:gd name="T11" fmla="*/ 95 h 917"/>
                    <a:gd name="T12" fmla="*/ 129 w 162"/>
                    <a:gd name="T13" fmla="*/ 94 h 917"/>
                    <a:gd name="T14" fmla="*/ 94 w 162"/>
                    <a:gd name="T15" fmla="*/ 115 h 917"/>
                    <a:gd name="T16" fmla="*/ 65 w 162"/>
                    <a:gd name="T17" fmla="*/ 140 h 917"/>
                    <a:gd name="T18" fmla="*/ 53 w 162"/>
                    <a:gd name="T19" fmla="*/ 158 h 917"/>
                    <a:gd name="T20" fmla="*/ 76 w 162"/>
                    <a:gd name="T21" fmla="*/ 168 h 917"/>
                    <a:gd name="T22" fmla="*/ 116 w 162"/>
                    <a:gd name="T23" fmla="*/ 163 h 917"/>
                    <a:gd name="T24" fmla="*/ 128 w 162"/>
                    <a:gd name="T25" fmla="*/ 164 h 917"/>
                    <a:gd name="T26" fmla="*/ 93 w 162"/>
                    <a:gd name="T27" fmla="*/ 191 h 917"/>
                    <a:gd name="T28" fmla="*/ 60 w 162"/>
                    <a:gd name="T29" fmla="*/ 229 h 917"/>
                    <a:gd name="T30" fmla="*/ 51 w 162"/>
                    <a:gd name="T31" fmla="*/ 255 h 917"/>
                    <a:gd name="T32" fmla="*/ 90 w 162"/>
                    <a:gd name="T33" fmla="*/ 247 h 917"/>
                    <a:gd name="T34" fmla="*/ 104 w 162"/>
                    <a:gd name="T35" fmla="*/ 250 h 917"/>
                    <a:gd name="T36" fmla="*/ 65 w 162"/>
                    <a:gd name="T37" fmla="*/ 310 h 917"/>
                    <a:gd name="T38" fmla="*/ 33 w 162"/>
                    <a:gd name="T39" fmla="*/ 360 h 917"/>
                    <a:gd name="T40" fmla="*/ 43 w 162"/>
                    <a:gd name="T41" fmla="*/ 385 h 917"/>
                    <a:gd name="T42" fmla="*/ 78 w 162"/>
                    <a:gd name="T43" fmla="*/ 377 h 917"/>
                    <a:gd name="T44" fmla="*/ 68 w 162"/>
                    <a:gd name="T45" fmla="*/ 421 h 917"/>
                    <a:gd name="T46" fmla="*/ 37 w 162"/>
                    <a:gd name="T47" fmla="*/ 502 h 917"/>
                    <a:gd name="T48" fmla="*/ 18 w 162"/>
                    <a:gd name="T49" fmla="*/ 560 h 917"/>
                    <a:gd name="T50" fmla="*/ 1 w 162"/>
                    <a:gd name="T51" fmla="*/ 633 h 917"/>
                    <a:gd name="T52" fmla="*/ 11 w 162"/>
                    <a:gd name="T53" fmla="*/ 794 h 917"/>
                    <a:gd name="T54" fmla="*/ 25 w 162"/>
                    <a:gd name="T55" fmla="*/ 855 h 917"/>
                    <a:gd name="T56" fmla="*/ 46 w 162"/>
                    <a:gd name="T57" fmla="*/ 916 h 917"/>
                    <a:gd name="T58" fmla="*/ 81 w 162"/>
                    <a:gd name="T59" fmla="*/ 909 h 917"/>
                    <a:gd name="T60" fmla="*/ 100 w 162"/>
                    <a:gd name="T61" fmla="*/ 910 h 917"/>
                    <a:gd name="T62" fmla="*/ 103 w 162"/>
                    <a:gd name="T63" fmla="*/ 871 h 917"/>
                    <a:gd name="T64" fmla="*/ 110 w 162"/>
                    <a:gd name="T65" fmla="*/ 815 h 917"/>
                    <a:gd name="T66" fmla="*/ 111 w 162"/>
                    <a:gd name="T67" fmla="*/ 631 h 917"/>
                    <a:gd name="T68" fmla="*/ 104 w 162"/>
                    <a:gd name="T69" fmla="*/ 482 h 917"/>
                    <a:gd name="T70" fmla="*/ 104 w 162"/>
                    <a:gd name="T71" fmla="*/ 405 h 917"/>
                    <a:gd name="T72" fmla="*/ 107 w 162"/>
                    <a:gd name="T73" fmla="*/ 349 h 917"/>
                    <a:gd name="T74" fmla="*/ 116 w 162"/>
                    <a:gd name="T75" fmla="*/ 320 h 917"/>
                    <a:gd name="T76" fmla="*/ 125 w 162"/>
                    <a:gd name="T77" fmla="*/ 285 h 917"/>
                    <a:gd name="T78" fmla="*/ 135 w 162"/>
                    <a:gd name="T79" fmla="*/ 244 h 917"/>
                    <a:gd name="T80" fmla="*/ 136 w 162"/>
                    <a:gd name="T81" fmla="*/ 213 h 917"/>
                    <a:gd name="T82" fmla="*/ 148 w 162"/>
                    <a:gd name="T83" fmla="*/ 166 h 917"/>
                    <a:gd name="T84" fmla="*/ 153 w 162"/>
                    <a:gd name="T85" fmla="*/ 123 h 917"/>
                    <a:gd name="T86" fmla="*/ 154 w 162"/>
                    <a:gd name="T87" fmla="*/ 87 h 917"/>
                    <a:gd name="T88" fmla="*/ 159 w 162"/>
                    <a:gd name="T89" fmla="*/ 56 h 917"/>
                    <a:gd name="T90" fmla="*/ 148 w 162"/>
                    <a:gd name="T91" fmla="*/ 66 h 917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</a:gdLst>
                  <a:ahLst/>
                  <a:cxnLst>
                    <a:cxn ang="T92">
                      <a:pos x="T0" y="T1"/>
                    </a:cxn>
                    <a:cxn ang="T93">
                      <a:pos x="T2" y="T3"/>
                    </a:cxn>
                    <a:cxn ang="T94">
                      <a:pos x="T4" y="T5"/>
                    </a:cxn>
                    <a:cxn ang="T95">
                      <a:pos x="T6" y="T7"/>
                    </a:cxn>
                    <a:cxn ang="T96">
                      <a:pos x="T8" y="T9"/>
                    </a:cxn>
                    <a:cxn ang="T97">
                      <a:pos x="T10" y="T11"/>
                    </a:cxn>
                    <a:cxn ang="T98">
                      <a:pos x="T12" y="T13"/>
                    </a:cxn>
                    <a:cxn ang="T99">
                      <a:pos x="T14" y="T15"/>
                    </a:cxn>
                    <a:cxn ang="T100">
                      <a:pos x="T16" y="T17"/>
                    </a:cxn>
                    <a:cxn ang="T101">
                      <a:pos x="T18" y="T19"/>
                    </a:cxn>
                    <a:cxn ang="T102">
                      <a:pos x="T20" y="T21"/>
                    </a:cxn>
                    <a:cxn ang="T103">
                      <a:pos x="T22" y="T23"/>
                    </a:cxn>
                    <a:cxn ang="T104">
                      <a:pos x="T24" y="T25"/>
                    </a:cxn>
                    <a:cxn ang="T105">
                      <a:pos x="T26" y="T27"/>
                    </a:cxn>
                    <a:cxn ang="T106">
                      <a:pos x="T28" y="T29"/>
                    </a:cxn>
                    <a:cxn ang="T107">
                      <a:pos x="T30" y="T31"/>
                    </a:cxn>
                    <a:cxn ang="T108">
                      <a:pos x="T32" y="T33"/>
                    </a:cxn>
                    <a:cxn ang="T109">
                      <a:pos x="T34" y="T35"/>
                    </a:cxn>
                    <a:cxn ang="T110">
                      <a:pos x="T36" y="T37"/>
                    </a:cxn>
                    <a:cxn ang="T111">
                      <a:pos x="T38" y="T39"/>
                    </a:cxn>
                    <a:cxn ang="T112">
                      <a:pos x="T40" y="T41"/>
                    </a:cxn>
                    <a:cxn ang="T113">
                      <a:pos x="T42" y="T43"/>
                    </a:cxn>
                    <a:cxn ang="T114">
                      <a:pos x="T44" y="T45"/>
                    </a:cxn>
                    <a:cxn ang="T115">
                      <a:pos x="T46" y="T47"/>
                    </a:cxn>
                    <a:cxn ang="T116">
                      <a:pos x="T48" y="T49"/>
                    </a:cxn>
                    <a:cxn ang="T117">
                      <a:pos x="T50" y="T51"/>
                    </a:cxn>
                    <a:cxn ang="T118">
                      <a:pos x="T52" y="T53"/>
                    </a:cxn>
                    <a:cxn ang="T119">
                      <a:pos x="T54" y="T55"/>
                    </a:cxn>
                    <a:cxn ang="T120">
                      <a:pos x="T56" y="T57"/>
                    </a:cxn>
                    <a:cxn ang="T121">
                      <a:pos x="T58" y="T59"/>
                    </a:cxn>
                    <a:cxn ang="T122">
                      <a:pos x="T60" y="T61"/>
                    </a:cxn>
                    <a:cxn ang="T123">
                      <a:pos x="T62" y="T63"/>
                    </a:cxn>
                    <a:cxn ang="T124">
                      <a:pos x="T64" y="T65"/>
                    </a:cxn>
                    <a:cxn ang="T125">
                      <a:pos x="T66" y="T67"/>
                    </a:cxn>
                    <a:cxn ang="T126">
                      <a:pos x="T68" y="T69"/>
                    </a:cxn>
                    <a:cxn ang="T127">
                      <a:pos x="T70" y="T71"/>
                    </a:cxn>
                    <a:cxn ang="T128">
                      <a:pos x="T72" y="T73"/>
                    </a:cxn>
                    <a:cxn ang="T129">
                      <a:pos x="T74" y="T75"/>
                    </a:cxn>
                    <a:cxn ang="T130">
                      <a:pos x="T76" y="T77"/>
                    </a:cxn>
                    <a:cxn ang="T131">
                      <a:pos x="T78" y="T79"/>
                    </a:cxn>
                    <a:cxn ang="T132">
                      <a:pos x="T80" y="T81"/>
                    </a:cxn>
                    <a:cxn ang="T133">
                      <a:pos x="T82" y="T83"/>
                    </a:cxn>
                    <a:cxn ang="T134">
                      <a:pos x="T84" y="T85"/>
                    </a:cxn>
                    <a:cxn ang="T135">
                      <a:pos x="T86" y="T87"/>
                    </a:cxn>
                    <a:cxn ang="T136">
                      <a:pos x="T88" y="T89"/>
                    </a:cxn>
                    <a:cxn ang="T137">
                      <a:pos x="T90" y="T91"/>
                    </a:cxn>
                  </a:cxnLst>
                  <a:rect l="0" t="0" r="r" b="b"/>
                  <a:pathLst>
                    <a:path w="162" h="917">
                      <a:moveTo>
                        <a:pt x="148" y="0"/>
                      </a:moveTo>
                      <a:lnTo>
                        <a:pt x="138" y="5"/>
                      </a:lnTo>
                      <a:lnTo>
                        <a:pt x="127" y="11"/>
                      </a:lnTo>
                      <a:lnTo>
                        <a:pt x="116" y="20"/>
                      </a:lnTo>
                      <a:lnTo>
                        <a:pt x="105" y="32"/>
                      </a:lnTo>
                      <a:lnTo>
                        <a:pt x="100" y="42"/>
                      </a:lnTo>
                      <a:lnTo>
                        <a:pt x="95" y="48"/>
                      </a:lnTo>
                      <a:lnTo>
                        <a:pt x="92" y="51"/>
                      </a:lnTo>
                      <a:lnTo>
                        <a:pt x="85" y="54"/>
                      </a:lnTo>
                      <a:lnTo>
                        <a:pt x="77" y="56"/>
                      </a:lnTo>
                      <a:lnTo>
                        <a:pt x="67" y="58"/>
                      </a:lnTo>
                      <a:lnTo>
                        <a:pt x="59" y="61"/>
                      </a:lnTo>
                      <a:lnTo>
                        <a:pt x="56" y="62"/>
                      </a:lnTo>
                      <a:lnTo>
                        <a:pt x="57" y="68"/>
                      </a:lnTo>
                      <a:lnTo>
                        <a:pt x="61" y="76"/>
                      </a:lnTo>
                      <a:lnTo>
                        <a:pt x="68" y="83"/>
                      </a:lnTo>
                      <a:lnTo>
                        <a:pt x="77" y="90"/>
                      </a:lnTo>
                      <a:lnTo>
                        <a:pt x="92" y="95"/>
                      </a:lnTo>
                      <a:lnTo>
                        <a:pt x="105" y="97"/>
                      </a:lnTo>
                      <a:lnTo>
                        <a:pt x="116" y="96"/>
                      </a:lnTo>
                      <a:lnTo>
                        <a:pt x="129" y="94"/>
                      </a:lnTo>
                      <a:lnTo>
                        <a:pt x="115" y="100"/>
                      </a:lnTo>
                      <a:lnTo>
                        <a:pt x="104" y="105"/>
                      </a:lnTo>
                      <a:lnTo>
                        <a:pt x="94" y="115"/>
                      </a:lnTo>
                      <a:lnTo>
                        <a:pt x="85" y="123"/>
                      </a:lnTo>
                      <a:lnTo>
                        <a:pt x="74" y="132"/>
                      </a:lnTo>
                      <a:lnTo>
                        <a:pt x="65" y="140"/>
                      </a:lnTo>
                      <a:lnTo>
                        <a:pt x="58" y="146"/>
                      </a:lnTo>
                      <a:lnTo>
                        <a:pt x="53" y="153"/>
                      </a:lnTo>
                      <a:lnTo>
                        <a:pt x="53" y="158"/>
                      </a:lnTo>
                      <a:lnTo>
                        <a:pt x="56" y="162"/>
                      </a:lnTo>
                      <a:lnTo>
                        <a:pt x="65" y="166"/>
                      </a:lnTo>
                      <a:lnTo>
                        <a:pt x="76" y="168"/>
                      </a:lnTo>
                      <a:lnTo>
                        <a:pt x="90" y="169"/>
                      </a:lnTo>
                      <a:lnTo>
                        <a:pt x="103" y="167"/>
                      </a:lnTo>
                      <a:lnTo>
                        <a:pt x="116" y="163"/>
                      </a:lnTo>
                      <a:lnTo>
                        <a:pt x="128" y="159"/>
                      </a:lnTo>
                      <a:lnTo>
                        <a:pt x="146" y="149"/>
                      </a:lnTo>
                      <a:lnTo>
                        <a:pt x="128" y="164"/>
                      </a:lnTo>
                      <a:lnTo>
                        <a:pt x="116" y="174"/>
                      </a:lnTo>
                      <a:lnTo>
                        <a:pt x="104" y="183"/>
                      </a:lnTo>
                      <a:lnTo>
                        <a:pt x="93" y="191"/>
                      </a:lnTo>
                      <a:lnTo>
                        <a:pt x="81" y="202"/>
                      </a:lnTo>
                      <a:lnTo>
                        <a:pt x="71" y="215"/>
                      </a:lnTo>
                      <a:lnTo>
                        <a:pt x="60" y="229"/>
                      </a:lnTo>
                      <a:lnTo>
                        <a:pt x="52" y="240"/>
                      </a:lnTo>
                      <a:lnTo>
                        <a:pt x="42" y="254"/>
                      </a:lnTo>
                      <a:lnTo>
                        <a:pt x="51" y="255"/>
                      </a:lnTo>
                      <a:lnTo>
                        <a:pt x="65" y="254"/>
                      </a:lnTo>
                      <a:lnTo>
                        <a:pt x="78" y="251"/>
                      </a:lnTo>
                      <a:lnTo>
                        <a:pt x="90" y="247"/>
                      </a:lnTo>
                      <a:lnTo>
                        <a:pt x="102" y="243"/>
                      </a:lnTo>
                      <a:lnTo>
                        <a:pt x="116" y="234"/>
                      </a:lnTo>
                      <a:lnTo>
                        <a:pt x="104" y="250"/>
                      </a:lnTo>
                      <a:lnTo>
                        <a:pt x="95" y="267"/>
                      </a:lnTo>
                      <a:lnTo>
                        <a:pt x="81" y="287"/>
                      </a:lnTo>
                      <a:lnTo>
                        <a:pt x="65" y="310"/>
                      </a:lnTo>
                      <a:lnTo>
                        <a:pt x="45" y="338"/>
                      </a:lnTo>
                      <a:lnTo>
                        <a:pt x="37" y="349"/>
                      </a:lnTo>
                      <a:lnTo>
                        <a:pt x="33" y="360"/>
                      </a:lnTo>
                      <a:lnTo>
                        <a:pt x="31" y="374"/>
                      </a:lnTo>
                      <a:lnTo>
                        <a:pt x="32" y="387"/>
                      </a:lnTo>
                      <a:lnTo>
                        <a:pt x="43" y="385"/>
                      </a:lnTo>
                      <a:lnTo>
                        <a:pt x="55" y="384"/>
                      </a:lnTo>
                      <a:lnTo>
                        <a:pt x="69" y="381"/>
                      </a:lnTo>
                      <a:lnTo>
                        <a:pt x="78" y="377"/>
                      </a:lnTo>
                      <a:lnTo>
                        <a:pt x="88" y="373"/>
                      </a:lnTo>
                      <a:lnTo>
                        <a:pt x="74" y="401"/>
                      </a:lnTo>
                      <a:lnTo>
                        <a:pt x="68" y="421"/>
                      </a:lnTo>
                      <a:lnTo>
                        <a:pt x="58" y="449"/>
                      </a:lnTo>
                      <a:lnTo>
                        <a:pt x="47" y="476"/>
                      </a:lnTo>
                      <a:lnTo>
                        <a:pt x="37" y="502"/>
                      </a:lnTo>
                      <a:lnTo>
                        <a:pt x="32" y="523"/>
                      </a:lnTo>
                      <a:lnTo>
                        <a:pt x="25" y="542"/>
                      </a:lnTo>
                      <a:lnTo>
                        <a:pt x="18" y="560"/>
                      </a:lnTo>
                      <a:lnTo>
                        <a:pt x="10" y="575"/>
                      </a:lnTo>
                      <a:lnTo>
                        <a:pt x="0" y="594"/>
                      </a:lnTo>
                      <a:lnTo>
                        <a:pt x="1" y="633"/>
                      </a:lnTo>
                      <a:lnTo>
                        <a:pt x="5" y="666"/>
                      </a:lnTo>
                      <a:lnTo>
                        <a:pt x="8" y="731"/>
                      </a:lnTo>
                      <a:lnTo>
                        <a:pt x="11" y="794"/>
                      </a:lnTo>
                      <a:lnTo>
                        <a:pt x="16" y="814"/>
                      </a:lnTo>
                      <a:lnTo>
                        <a:pt x="21" y="835"/>
                      </a:lnTo>
                      <a:lnTo>
                        <a:pt x="25" y="855"/>
                      </a:lnTo>
                      <a:lnTo>
                        <a:pt x="32" y="877"/>
                      </a:lnTo>
                      <a:lnTo>
                        <a:pt x="39" y="900"/>
                      </a:lnTo>
                      <a:lnTo>
                        <a:pt x="46" y="916"/>
                      </a:lnTo>
                      <a:lnTo>
                        <a:pt x="57" y="914"/>
                      </a:lnTo>
                      <a:lnTo>
                        <a:pt x="69" y="911"/>
                      </a:lnTo>
                      <a:lnTo>
                        <a:pt x="81" y="909"/>
                      </a:lnTo>
                      <a:lnTo>
                        <a:pt x="86" y="908"/>
                      </a:lnTo>
                      <a:lnTo>
                        <a:pt x="92" y="908"/>
                      </a:lnTo>
                      <a:lnTo>
                        <a:pt x="100" y="910"/>
                      </a:lnTo>
                      <a:lnTo>
                        <a:pt x="105" y="912"/>
                      </a:lnTo>
                      <a:lnTo>
                        <a:pt x="103" y="886"/>
                      </a:lnTo>
                      <a:lnTo>
                        <a:pt x="103" y="871"/>
                      </a:lnTo>
                      <a:lnTo>
                        <a:pt x="107" y="851"/>
                      </a:lnTo>
                      <a:lnTo>
                        <a:pt x="109" y="837"/>
                      </a:lnTo>
                      <a:lnTo>
                        <a:pt x="110" y="815"/>
                      </a:lnTo>
                      <a:lnTo>
                        <a:pt x="111" y="721"/>
                      </a:lnTo>
                      <a:lnTo>
                        <a:pt x="111" y="655"/>
                      </a:lnTo>
                      <a:lnTo>
                        <a:pt x="111" y="631"/>
                      </a:lnTo>
                      <a:lnTo>
                        <a:pt x="109" y="595"/>
                      </a:lnTo>
                      <a:lnTo>
                        <a:pt x="107" y="551"/>
                      </a:lnTo>
                      <a:lnTo>
                        <a:pt x="104" y="482"/>
                      </a:lnTo>
                      <a:lnTo>
                        <a:pt x="105" y="452"/>
                      </a:lnTo>
                      <a:lnTo>
                        <a:pt x="105" y="431"/>
                      </a:lnTo>
                      <a:lnTo>
                        <a:pt x="104" y="405"/>
                      </a:lnTo>
                      <a:lnTo>
                        <a:pt x="103" y="382"/>
                      </a:lnTo>
                      <a:lnTo>
                        <a:pt x="100" y="362"/>
                      </a:lnTo>
                      <a:lnTo>
                        <a:pt x="107" y="349"/>
                      </a:lnTo>
                      <a:lnTo>
                        <a:pt x="111" y="340"/>
                      </a:lnTo>
                      <a:lnTo>
                        <a:pt x="114" y="328"/>
                      </a:lnTo>
                      <a:lnTo>
                        <a:pt x="116" y="320"/>
                      </a:lnTo>
                      <a:lnTo>
                        <a:pt x="117" y="311"/>
                      </a:lnTo>
                      <a:lnTo>
                        <a:pt x="121" y="299"/>
                      </a:lnTo>
                      <a:lnTo>
                        <a:pt x="125" y="285"/>
                      </a:lnTo>
                      <a:lnTo>
                        <a:pt x="128" y="272"/>
                      </a:lnTo>
                      <a:lnTo>
                        <a:pt x="132" y="261"/>
                      </a:lnTo>
                      <a:lnTo>
                        <a:pt x="135" y="244"/>
                      </a:lnTo>
                      <a:lnTo>
                        <a:pt x="137" y="230"/>
                      </a:lnTo>
                      <a:lnTo>
                        <a:pt x="138" y="219"/>
                      </a:lnTo>
                      <a:lnTo>
                        <a:pt x="136" y="213"/>
                      </a:lnTo>
                      <a:lnTo>
                        <a:pt x="139" y="198"/>
                      </a:lnTo>
                      <a:lnTo>
                        <a:pt x="144" y="183"/>
                      </a:lnTo>
                      <a:lnTo>
                        <a:pt x="148" y="166"/>
                      </a:lnTo>
                      <a:lnTo>
                        <a:pt x="150" y="153"/>
                      </a:lnTo>
                      <a:lnTo>
                        <a:pt x="153" y="139"/>
                      </a:lnTo>
                      <a:lnTo>
                        <a:pt x="153" y="123"/>
                      </a:lnTo>
                      <a:lnTo>
                        <a:pt x="152" y="111"/>
                      </a:lnTo>
                      <a:lnTo>
                        <a:pt x="153" y="97"/>
                      </a:lnTo>
                      <a:lnTo>
                        <a:pt x="154" y="87"/>
                      </a:lnTo>
                      <a:lnTo>
                        <a:pt x="156" y="77"/>
                      </a:lnTo>
                      <a:lnTo>
                        <a:pt x="159" y="67"/>
                      </a:lnTo>
                      <a:lnTo>
                        <a:pt x="159" y="56"/>
                      </a:lnTo>
                      <a:lnTo>
                        <a:pt x="161" y="51"/>
                      </a:lnTo>
                      <a:lnTo>
                        <a:pt x="156" y="58"/>
                      </a:lnTo>
                      <a:lnTo>
                        <a:pt x="148" y="66"/>
                      </a:lnTo>
                      <a:lnTo>
                        <a:pt x="148" y="0"/>
                      </a:lnTo>
                    </a:path>
                  </a:pathLst>
                </a:custGeom>
                <a:solidFill>
                  <a:srgbClr val="00008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4290" name="Freeform 59"/>
                <p:cNvSpPr>
                  <a:spLocks/>
                </p:cNvSpPr>
                <p:nvPr/>
              </p:nvSpPr>
              <p:spPr bwMode="auto">
                <a:xfrm>
                  <a:off x="1676" y="2441"/>
                  <a:ext cx="26" cy="73"/>
                </a:xfrm>
                <a:custGeom>
                  <a:avLst/>
                  <a:gdLst>
                    <a:gd name="T0" fmla="*/ 1 w 26"/>
                    <a:gd name="T1" fmla="*/ 0 h 73"/>
                    <a:gd name="T2" fmla="*/ 9 w 26"/>
                    <a:gd name="T3" fmla="*/ 4 h 73"/>
                    <a:gd name="T4" fmla="*/ 18 w 26"/>
                    <a:gd name="T5" fmla="*/ 10 h 73"/>
                    <a:gd name="T6" fmla="*/ 25 w 26"/>
                    <a:gd name="T7" fmla="*/ 14 h 73"/>
                    <a:gd name="T8" fmla="*/ 22 w 26"/>
                    <a:gd name="T9" fmla="*/ 24 h 73"/>
                    <a:gd name="T10" fmla="*/ 15 w 26"/>
                    <a:gd name="T11" fmla="*/ 42 h 73"/>
                    <a:gd name="T12" fmla="*/ 8 w 26"/>
                    <a:gd name="T13" fmla="*/ 58 h 73"/>
                    <a:gd name="T14" fmla="*/ 0 w 26"/>
                    <a:gd name="T15" fmla="*/ 72 h 73"/>
                    <a:gd name="T16" fmla="*/ 0 w 26"/>
                    <a:gd name="T17" fmla="*/ 66 h 73"/>
                    <a:gd name="T18" fmla="*/ 1 w 26"/>
                    <a:gd name="T19" fmla="*/ 57 h 73"/>
                    <a:gd name="T20" fmla="*/ 3 w 26"/>
                    <a:gd name="T21" fmla="*/ 45 h 73"/>
                    <a:gd name="T22" fmla="*/ 2 w 26"/>
                    <a:gd name="T23" fmla="*/ 30 h 73"/>
                    <a:gd name="T24" fmla="*/ 0 w 26"/>
                    <a:gd name="T25" fmla="*/ 14 h 73"/>
                    <a:gd name="T26" fmla="*/ 1 w 26"/>
                    <a:gd name="T27" fmla="*/ 0 h 73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0" t="0" r="r" b="b"/>
                  <a:pathLst>
                    <a:path w="26" h="73">
                      <a:moveTo>
                        <a:pt x="1" y="0"/>
                      </a:moveTo>
                      <a:lnTo>
                        <a:pt x="9" y="4"/>
                      </a:lnTo>
                      <a:lnTo>
                        <a:pt x="18" y="10"/>
                      </a:lnTo>
                      <a:lnTo>
                        <a:pt x="25" y="14"/>
                      </a:lnTo>
                      <a:lnTo>
                        <a:pt x="22" y="24"/>
                      </a:lnTo>
                      <a:lnTo>
                        <a:pt x="15" y="42"/>
                      </a:lnTo>
                      <a:lnTo>
                        <a:pt x="8" y="58"/>
                      </a:lnTo>
                      <a:lnTo>
                        <a:pt x="0" y="72"/>
                      </a:lnTo>
                      <a:lnTo>
                        <a:pt x="0" y="66"/>
                      </a:lnTo>
                      <a:lnTo>
                        <a:pt x="1" y="57"/>
                      </a:lnTo>
                      <a:lnTo>
                        <a:pt x="3" y="45"/>
                      </a:lnTo>
                      <a:lnTo>
                        <a:pt x="2" y="30"/>
                      </a:lnTo>
                      <a:lnTo>
                        <a:pt x="0" y="14"/>
                      </a:lnTo>
                      <a:lnTo>
                        <a:pt x="1" y="0"/>
                      </a:lnTo>
                    </a:path>
                  </a:pathLst>
                </a:custGeom>
                <a:solidFill>
                  <a:srgbClr val="00008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4291" name="Freeform 60"/>
                <p:cNvSpPr>
                  <a:spLocks/>
                </p:cNvSpPr>
                <p:nvPr/>
              </p:nvSpPr>
              <p:spPr bwMode="auto">
                <a:xfrm>
                  <a:off x="1688" y="2464"/>
                  <a:ext cx="74" cy="114"/>
                </a:xfrm>
                <a:custGeom>
                  <a:avLst/>
                  <a:gdLst>
                    <a:gd name="T0" fmla="*/ 45 w 74"/>
                    <a:gd name="T1" fmla="*/ 0 h 114"/>
                    <a:gd name="T2" fmla="*/ 39 w 74"/>
                    <a:gd name="T3" fmla="*/ 22 h 114"/>
                    <a:gd name="T4" fmla="*/ 31 w 74"/>
                    <a:gd name="T5" fmla="*/ 42 h 114"/>
                    <a:gd name="T6" fmla="*/ 21 w 74"/>
                    <a:gd name="T7" fmla="*/ 62 h 114"/>
                    <a:gd name="T8" fmla="*/ 11 w 74"/>
                    <a:gd name="T9" fmla="*/ 76 h 114"/>
                    <a:gd name="T10" fmla="*/ 0 w 74"/>
                    <a:gd name="T11" fmla="*/ 86 h 114"/>
                    <a:gd name="T12" fmla="*/ 2 w 74"/>
                    <a:gd name="T13" fmla="*/ 88 h 114"/>
                    <a:gd name="T14" fmla="*/ 10 w 74"/>
                    <a:gd name="T15" fmla="*/ 91 h 114"/>
                    <a:gd name="T16" fmla="*/ 24 w 74"/>
                    <a:gd name="T17" fmla="*/ 89 h 114"/>
                    <a:gd name="T18" fmla="*/ 35 w 74"/>
                    <a:gd name="T19" fmla="*/ 87 h 114"/>
                    <a:gd name="T20" fmla="*/ 37 w 74"/>
                    <a:gd name="T21" fmla="*/ 99 h 114"/>
                    <a:gd name="T22" fmla="*/ 41 w 74"/>
                    <a:gd name="T23" fmla="*/ 113 h 114"/>
                    <a:gd name="T24" fmla="*/ 44 w 74"/>
                    <a:gd name="T25" fmla="*/ 85 h 114"/>
                    <a:gd name="T26" fmla="*/ 47 w 74"/>
                    <a:gd name="T27" fmla="*/ 65 h 114"/>
                    <a:gd name="T28" fmla="*/ 53 w 74"/>
                    <a:gd name="T29" fmla="*/ 47 h 114"/>
                    <a:gd name="T30" fmla="*/ 61 w 74"/>
                    <a:gd name="T31" fmla="*/ 26 h 114"/>
                    <a:gd name="T32" fmla="*/ 73 w 74"/>
                    <a:gd name="T33" fmla="*/ 7 h 114"/>
                    <a:gd name="T34" fmla="*/ 62 w 74"/>
                    <a:gd name="T35" fmla="*/ 5 h 114"/>
                    <a:gd name="T36" fmla="*/ 55 w 74"/>
                    <a:gd name="T37" fmla="*/ 3 h 114"/>
                    <a:gd name="T38" fmla="*/ 45 w 74"/>
                    <a:gd name="T39" fmla="*/ 0 h 114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</a:gdLst>
                  <a:ahLst/>
                  <a:cxnLst>
                    <a:cxn ang="T40">
                      <a:pos x="T0" y="T1"/>
                    </a:cxn>
                    <a:cxn ang="T41">
                      <a:pos x="T2" y="T3"/>
                    </a:cxn>
                    <a:cxn ang="T42">
                      <a:pos x="T4" y="T5"/>
                    </a:cxn>
                    <a:cxn ang="T43">
                      <a:pos x="T6" y="T7"/>
                    </a:cxn>
                    <a:cxn ang="T44">
                      <a:pos x="T8" y="T9"/>
                    </a:cxn>
                    <a:cxn ang="T45">
                      <a:pos x="T10" y="T11"/>
                    </a:cxn>
                    <a:cxn ang="T46">
                      <a:pos x="T12" y="T13"/>
                    </a:cxn>
                    <a:cxn ang="T47">
                      <a:pos x="T14" y="T15"/>
                    </a:cxn>
                    <a:cxn ang="T48">
                      <a:pos x="T16" y="T17"/>
                    </a:cxn>
                    <a:cxn ang="T49">
                      <a:pos x="T18" y="T19"/>
                    </a:cxn>
                    <a:cxn ang="T50">
                      <a:pos x="T20" y="T21"/>
                    </a:cxn>
                    <a:cxn ang="T51">
                      <a:pos x="T22" y="T23"/>
                    </a:cxn>
                    <a:cxn ang="T52">
                      <a:pos x="T24" y="T25"/>
                    </a:cxn>
                    <a:cxn ang="T53">
                      <a:pos x="T26" y="T27"/>
                    </a:cxn>
                    <a:cxn ang="T54">
                      <a:pos x="T28" y="T29"/>
                    </a:cxn>
                    <a:cxn ang="T55">
                      <a:pos x="T30" y="T31"/>
                    </a:cxn>
                    <a:cxn ang="T56">
                      <a:pos x="T32" y="T33"/>
                    </a:cxn>
                    <a:cxn ang="T57">
                      <a:pos x="T34" y="T35"/>
                    </a:cxn>
                    <a:cxn ang="T58">
                      <a:pos x="T36" y="T37"/>
                    </a:cxn>
                    <a:cxn ang="T59">
                      <a:pos x="T38" y="T39"/>
                    </a:cxn>
                  </a:cxnLst>
                  <a:rect l="0" t="0" r="r" b="b"/>
                  <a:pathLst>
                    <a:path w="74" h="114">
                      <a:moveTo>
                        <a:pt x="45" y="0"/>
                      </a:moveTo>
                      <a:lnTo>
                        <a:pt x="39" y="22"/>
                      </a:lnTo>
                      <a:lnTo>
                        <a:pt x="31" y="42"/>
                      </a:lnTo>
                      <a:lnTo>
                        <a:pt x="21" y="62"/>
                      </a:lnTo>
                      <a:lnTo>
                        <a:pt x="11" y="76"/>
                      </a:lnTo>
                      <a:lnTo>
                        <a:pt x="0" y="86"/>
                      </a:lnTo>
                      <a:lnTo>
                        <a:pt x="2" y="88"/>
                      </a:lnTo>
                      <a:lnTo>
                        <a:pt x="10" y="91"/>
                      </a:lnTo>
                      <a:lnTo>
                        <a:pt x="24" y="89"/>
                      </a:lnTo>
                      <a:lnTo>
                        <a:pt x="35" y="87"/>
                      </a:lnTo>
                      <a:lnTo>
                        <a:pt x="37" y="99"/>
                      </a:lnTo>
                      <a:lnTo>
                        <a:pt x="41" y="113"/>
                      </a:lnTo>
                      <a:lnTo>
                        <a:pt x="44" y="85"/>
                      </a:lnTo>
                      <a:lnTo>
                        <a:pt x="47" y="65"/>
                      </a:lnTo>
                      <a:lnTo>
                        <a:pt x="53" y="47"/>
                      </a:lnTo>
                      <a:lnTo>
                        <a:pt x="61" y="26"/>
                      </a:lnTo>
                      <a:lnTo>
                        <a:pt x="73" y="7"/>
                      </a:lnTo>
                      <a:lnTo>
                        <a:pt x="62" y="5"/>
                      </a:lnTo>
                      <a:lnTo>
                        <a:pt x="55" y="3"/>
                      </a:lnTo>
                      <a:lnTo>
                        <a:pt x="45" y="0"/>
                      </a:lnTo>
                    </a:path>
                  </a:pathLst>
                </a:custGeom>
                <a:solidFill>
                  <a:srgbClr val="00008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4292" name="Freeform 61"/>
                <p:cNvSpPr>
                  <a:spLocks/>
                </p:cNvSpPr>
                <p:nvPr/>
              </p:nvSpPr>
              <p:spPr bwMode="auto">
                <a:xfrm>
                  <a:off x="1825" y="2481"/>
                  <a:ext cx="33" cy="79"/>
                </a:xfrm>
                <a:custGeom>
                  <a:avLst/>
                  <a:gdLst>
                    <a:gd name="T0" fmla="*/ 20 w 33"/>
                    <a:gd name="T1" fmla="*/ 1 h 79"/>
                    <a:gd name="T2" fmla="*/ 14 w 33"/>
                    <a:gd name="T3" fmla="*/ 12 h 79"/>
                    <a:gd name="T4" fmla="*/ 8 w 33"/>
                    <a:gd name="T5" fmla="*/ 24 h 79"/>
                    <a:gd name="T6" fmla="*/ 4 w 33"/>
                    <a:gd name="T7" fmla="*/ 39 h 79"/>
                    <a:gd name="T8" fmla="*/ 0 w 33"/>
                    <a:gd name="T9" fmla="*/ 56 h 79"/>
                    <a:gd name="T10" fmla="*/ 0 w 33"/>
                    <a:gd name="T11" fmla="*/ 78 h 79"/>
                    <a:gd name="T12" fmla="*/ 2 w 33"/>
                    <a:gd name="T13" fmla="*/ 71 h 79"/>
                    <a:gd name="T14" fmla="*/ 6 w 33"/>
                    <a:gd name="T15" fmla="*/ 66 h 79"/>
                    <a:gd name="T16" fmla="*/ 11 w 33"/>
                    <a:gd name="T17" fmla="*/ 62 h 79"/>
                    <a:gd name="T18" fmla="*/ 14 w 33"/>
                    <a:gd name="T19" fmla="*/ 59 h 79"/>
                    <a:gd name="T20" fmla="*/ 17 w 33"/>
                    <a:gd name="T21" fmla="*/ 52 h 79"/>
                    <a:gd name="T22" fmla="*/ 21 w 33"/>
                    <a:gd name="T23" fmla="*/ 42 h 79"/>
                    <a:gd name="T24" fmla="*/ 25 w 33"/>
                    <a:gd name="T25" fmla="*/ 31 h 79"/>
                    <a:gd name="T26" fmla="*/ 30 w 33"/>
                    <a:gd name="T27" fmla="*/ 16 h 79"/>
                    <a:gd name="T28" fmla="*/ 32 w 33"/>
                    <a:gd name="T29" fmla="*/ 6 h 79"/>
                    <a:gd name="T30" fmla="*/ 32 w 33"/>
                    <a:gd name="T31" fmla="*/ 0 h 79"/>
                    <a:gd name="T32" fmla="*/ 20 w 33"/>
                    <a:gd name="T33" fmla="*/ 1 h 79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0" t="0" r="r" b="b"/>
                  <a:pathLst>
                    <a:path w="33" h="79">
                      <a:moveTo>
                        <a:pt x="20" y="1"/>
                      </a:moveTo>
                      <a:lnTo>
                        <a:pt x="14" y="12"/>
                      </a:lnTo>
                      <a:lnTo>
                        <a:pt x="8" y="24"/>
                      </a:lnTo>
                      <a:lnTo>
                        <a:pt x="4" y="39"/>
                      </a:lnTo>
                      <a:lnTo>
                        <a:pt x="0" y="56"/>
                      </a:lnTo>
                      <a:lnTo>
                        <a:pt x="0" y="78"/>
                      </a:lnTo>
                      <a:lnTo>
                        <a:pt x="2" y="71"/>
                      </a:lnTo>
                      <a:lnTo>
                        <a:pt x="6" y="66"/>
                      </a:lnTo>
                      <a:lnTo>
                        <a:pt x="11" y="62"/>
                      </a:lnTo>
                      <a:lnTo>
                        <a:pt x="14" y="59"/>
                      </a:lnTo>
                      <a:lnTo>
                        <a:pt x="17" y="52"/>
                      </a:lnTo>
                      <a:lnTo>
                        <a:pt x="21" y="42"/>
                      </a:lnTo>
                      <a:lnTo>
                        <a:pt x="25" y="31"/>
                      </a:lnTo>
                      <a:lnTo>
                        <a:pt x="30" y="16"/>
                      </a:lnTo>
                      <a:lnTo>
                        <a:pt x="32" y="6"/>
                      </a:lnTo>
                      <a:lnTo>
                        <a:pt x="32" y="0"/>
                      </a:lnTo>
                      <a:lnTo>
                        <a:pt x="20" y="1"/>
                      </a:lnTo>
                    </a:path>
                  </a:pathLst>
                </a:custGeom>
                <a:solidFill>
                  <a:srgbClr val="00008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4293" name="Freeform 62"/>
                <p:cNvSpPr>
                  <a:spLocks/>
                </p:cNvSpPr>
                <p:nvPr/>
              </p:nvSpPr>
              <p:spPr bwMode="auto">
                <a:xfrm>
                  <a:off x="1881" y="2473"/>
                  <a:ext cx="70" cy="51"/>
                </a:xfrm>
                <a:custGeom>
                  <a:avLst/>
                  <a:gdLst>
                    <a:gd name="T0" fmla="*/ 23 w 70"/>
                    <a:gd name="T1" fmla="*/ 6 h 51"/>
                    <a:gd name="T2" fmla="*/ 18 w 70"/>
                    <a:gd name="T3" fmla="*/ 10 h 51"/>
                    <a:gd name="T4" fmla="*/ 13 w 70"/>
                    <a:gd name="T5" fmla="*/ 15 h 51"/>
                    <a:gd name="T6" fmla="*/ 11 w 70"/>
                    <a:gd name="T7" fmla="*/ 20 h 51"/>
                    <a:gd name="T8" fmla="*/ 8 w 70"/>
                    <a:gd name="T9" fmla="*/ 26 h 51"/>
                    <a:gd name="T10" fmla="*/ 5 w 70"/>
                    <a:gd name="T11" fmla="*/ 32 h 51"/>
                    <a:gd name="T12" fmla="*/ 2 w 70"/>
                    <a:gd name="T13" fmla="*/ 40 h 51"/>
                    <a:gd name="T14" fmla="*/ 0 w 70"/>
                    <a:gd name="T15" fmla="*/ 50 h 51"/>
                    <a:gd name="T16" fmla="*/ 4 w 70"/>
                    <a:gd name="T17" fmla="*/ 49 h 51"/>
                    <a:gd name="T18" fmla="*/ 11 w 70"/>
                    <a:gd name="T19" fmla="*/ 47 h 51"/>
                    <a:gd name="T20" fmla="*/ 18 w 70"/>
                    <a:gd name="T21" fmla="*/ 41 h 51"/>
                    <a:gd name="T22" fmla="*/ 25 w 70"/>
                    <a:gd name="T23" fmla="*/ 36 h 51"/>
                    <a:gd name="T24" fmla="*/ 33 w 70"/>
                    <a:gd name="T25" fmla="*/ 31 h 51"/>
                    <a:gd name="T26" fmla="*/ 40 w 70"/>
                    <a:gd name="T27" fmla="*/ 25 h 51"/>
                    <a:gd name="T28" fmla="*/ 49 w 70"/>
                    <a:gd name="T29" fmla="*/ 22 h 51"/>
                    <a:gd name="T30" fmla="*/ 57 w 70"/>
                    <a:gd name="T31" fmla="*/ 18 h 51"/>
                    <a:gd name="T32" fmla="*/ 60 w 70"/>
                    <a:gd name="T33" fmla="*/ 16 h 51"/>
                    <a:gd name="T34" fmla="*/ 62 w 70"/>
                    <a:gd name="T35" fmla="*/ 11 h 51"/>
                    <a:gd name="T36" fmla="*/ 61 w 70"/>
                    <a:gd name="T37" fmla="*/ 8 h 51"/>
                    <a:gd name="T38" fmla="*/ 65 w 70"/>
                    <a:gd name="T39" fmla="*/ 5 h 51"/>
                    <a:gd name="T40" fmla="*/ 69 w 70"/>
                    <a:gd name="T41" fmla="*/ 0 h 51"/>
                    <a:gd name="T42" fmla="*/ 61 w 70"/>
                    <a:gd name="T43" fmla="*/ 1 h 51"/>
                    <a:gd name="T44" fmla="*/ 53 w 70"/>
                    <a:gd name="T45" fmla="*/ 3 h 51"/>
                    <a:gd name="T46" fmla="*/ 43 w 70"/>
                    <a:gd name="T47" fmla="*/ 4 h 51"/>
                    <a:gd name="T48" fmla="*/ 34 w 70"/>
                    <a:gd name="T49" fmla="*/ 5 h 51"/>
                    <a:gd name="T50" fmla="*/ 23 w 70"/>
                    <a:gd name="T51" fmla="*/ 6 h 51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</a:gdLst>
                  <a:ahLst/>
                  <a:cxnLst>
                    <a:cxn ang="T52">
                      <a:pos x="T0" y="T1"/>
                    </a:cxn>
                    <a:cxn ang="T53">
                      <a:pos x="T2" y="T3"/>
                    </a:cxn>
                    <a:cxn ang="T54">
                      <a:pos x="T4" y="T5"/>
                    </a:cxn>
                    <a:cxn ang="T55">
                      <a:pos x="T6" y="T7"/>
                    </a:cxn>
                    <a:cxn ang="T56">
                      <a:pos x="T8" y="T9"/>
                    </a:cxn>
                    <a:cxn ang="T57">
                      <a:pos x="T10" y="T11"/>
                    </a:cxn>
                    <a:cxn ang="T58">
                      <a:pos x="T12" y="T13"/>
                    </a:cxn>
                    <a:cxn ang="T59">
                      <a:pos x="T14" y="T15"/>
                    </a:cxn>
                    <a:cxn ang="T60">
                      <a:pos x="T16" y="T17"/>
                    </a:cxn>
                    <a:cxn ang="T61">
                      <a:pos x="T18" y="T19"/>
                    </a:cxn>
                    <a:cxn ang="T62">
                      <a:pos x="T20" y="T21"/>
                    </a:cxn>
                    <a:cxn ang="T63">
                      <a:pos x="T22" y="T23"/>
                    </a:cxn>
                    <a:cxn ang="T64">
                      <a:pos x="T24" y="T25"/>
                    </a:cxn>
                    <a:cxn ang="T65">
                      <a:pos x="T26" y="T27"/>
                    </a:cxn>
                    <a:cxn ang="T66">
                      <a:pos x="T28" y="T29"/>
                    </a:cxn>
                    <a:cxn ang="T67">
                      <a:pos x="T30" y="T31"/>
                    </a:cxn>
                    <a:cxn ang="T68">
                      <a:pos x="T32" y="T33"/>
                    </a:cxn>
                    <a:cxn ang="T69">
                      <a:pos x="T34" y="T35"/>
                    </a:cxn>
                    <a:cxn ang="T70">
                      <a:pos x="T36" y="T37"/>
                    </a:cxn>
                    <a:cxn ang="T71">
                      <a:pos x="T38" y="T39"/>
                    </a:cxn>
                    <a:cxn ang="T72">
                      <a:pos x="T40" y="T41"/>
                    </a:cxn>
                    <a:cxn ang="T73">
                      <a:pos x="T42" y="T43"/>
                    </a:cxn>
                    <a:cxn ang="T74">
                      <a:pos x="T44" y="T45"/>
                    </a:cxn>
                    <a:cxn ang="T75">
                      <a:pos x="T46" y="T47"/>
                    </a:cxn>
                    <a:cxn ang="T76">
                      <a:pos x="T48" y="T49"/>
                    </a:cxn>
                    <a:cxn ang="T77">
                      <a:pos x="T50" y="T51"/>
                    </a:cxn>
                  </a:cxnLst>
                  <a:rect l="0" t="0" r="r" b="b"/>
                  <a:pathLst>
                    <a:path w="70" h="51">
                      <a:moveTo>
                        <a:pt x="23" y="6"/>
                      </a:moveTo>
                      <a:lnTo>
                        <a:pt x="18" y="10"/>
                      </a:lnTo>
                      <a:lnTo>
                        <a:pt x="13" y="15"/>
                      </a:lnTo>
                      <a:lnTo>
                        <a:pt x="11" y="20"/>
                      </a:lnTo>
                      <a:lnTo>
                        <a:pt x="8" y="26"/>
                      </a:lnTo>
                      <a:lnTo>
                        <a:pt x="5" y="32"/>
                      </a:lnTo>
                      <a:lnTo>
                        <a:pt x="2" y="40"/>
                      </a:lnTo>
                      <a:lnTo>
                        <a:pt x="0" y="50"/>
                      </a:lnTo>
                      <a:lnTo>
                        <a:pt x="4" y="49"/>
                      </a:lnTo>
                      <a:lnTo>
                        <a:pt x="11" y="47"/>
                      </a:lnTo>
                      <a:lnTo>
                        <a:pt x="18" y="41"/>
                      </a:lnTo>
                      <a:lnTo>
                        <a:pt x="25" y="36"/>
                      </a:lnTo>
                      <a:lnTo>
                        <a:pt x="33" y="31"/>
                      </a:lnTo>
                      <a:lnTo>
                        <a:pt x="40" y="25"/>
                      </a:lnTo>
                      <a:lnTo>
                        <a:pt x="49" y="22"/>
                      </a:lnTo>
                      <a:lnTo>
                        <a:pt x="57" y="18"/>
                      </a:lnTo>
                      <a:lnTo>
                        <a:pt x="60" y="16"/>
                      </a:lnTo>
                      <a:lnTo>
                        <a:pt x="62" y="11"/>
                      </a:lnTo>
                      <a:lnTo>
                        <a:pt x="61" y="8"/>
                      </a:lnTo>
                      <a:lnTo>
                        <a:pt x="65" y="5"/>
                      </a:lnTo>
                      <a:lnTo>
                        <a:pt x="69" y="0"/>
                      </a:lnTo>
                      <a:lnTo>
                        <a:pt x="61" y="1"/>
                      </a:lnTo>
                      <a:lnTo>
                        <a:pt x="53" y="3"/>
                      </a:lnTo>
                      <a:lnTo>
                        <a:pt x="43" y="4"/>
                      </a:lnTo>
                      <a:lnTo>
                        <a:pt x="34" y="5"/>
                      </a:lnTo>
                      <a:lnTo>
                        <a:pt x="23" y="6"/>
                      </a:lnTo>
                    </a:path>
                  </a:pathLst>
                </a:custGeom>
                <a:solidFill>
                  <a:srgbClr val="00008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</p:grpSp>
        </p:grpSp>
      </p:grpSp>
      <p:grpSp>
        <p:nvGrpSpPr>
          <p:cNvPr id="44051" name="Group 63"/>
          <p:cNvGrpSpPr>
            <a:grpSpLocks/>
          </p:cNvGrpSpPr>
          <p:nvPr/>
        </p:nvGrpSpPr>
        <p:grpSpPr bwMode="auto">
          <a:xfrm>
            <a:off x="3090863" y="3497263"/>
            <a:ext cx="215900" cy="582612"/>
            <a:chOff x="1947" y="2203"/>
            <a:chExt cx="136" cy="367"/>
          </a:xfrm>
        </p:grpSpPr>
        <p:sp>
          <p:nvSpPr>
            <p:cNvPr id="44281" name="Freeform 64"/>
            <p:cNvSpPr>
              <a:spLocks/>
            </p:cNvSpPr>
            <p:nvPr/>
          </p:nvSpPr>
          <p:spPr bwMode="auto">
            <a:xfrm>
              <a:off x="1947" y="2203"/>
              <a:ext cx="136" cy="367"/>
            </a:xfrm>
            <a:custGeom>
              <a:avLst/>
              <a:gdLst>
                <a:gd name="T0" fmla="*/ 75 w 136"/>
                <a:gd name="T1" fmla="*/ 52 h 367"/>
                <a:gd name="T2" fmla="*/ 76 w 136"/>
                <a:gd name="T3" fmla="*/ 61 h 367"/>
                <a:gd name="T4" fmla="*/ 73 w 136"/>
                <a:gd name="T5" fmla="*/ 72 h 367"/>
                <a:gd name="T6" fmla="*/ 70 w 136"/>
                <a:gd name="T7" fmla="*/ 96 h 367"/>
                <a:gd name="T8" fmla="*/ 67 w 136"/>
                <a:gd name="T9" fmla="*/ 111 h 367"/>
                <a:gd name="T10" fmla="*/ 65 w 136"/>
                <a:gd name="T11" fmla="*/ 124 h 367"/>
                <a:gd name="T12" fmla="*/ 61 w 136"/>
                <a:gd name="T13" fmla="*/ 138 h 367"/>
                <a:gd name="T14" fmla="*/ 58 w 136"/>
                <a:gd name="T15" fmla="*/ 153 h 367"/>
                <a:gd name="T16" fmla="*/ 52 w 136"/>
                <a:gd name="T17" fmla="*/ 165 h 367"/>
                <a:gd name="T18" fmla="*/ 46 w 136"/>
                <a:gd name="T19" fmla="*/ 176 h 367"/>
                <a:gd name="T20" fmla="*/ 43 w 136"/>
                <a:gd name="T21" fmla="*/ 187 h 367"/>
                <a:gd name="T22" fmla="*/ 42 w 136"/>
                <a:gd name="T23" fmla="*/ 198 h 367"/>
                <a:gd name="T24" fmla="*/ 37 w 136"/>
                <a:gd name="T25" fmla="*/ 212 h 367"/>
                <a:gd name="T26" fmla="*/ 32 w 136"/>
                <a:gd name="T27" fmla="*/ 226 h 367"/>
                <a:gd name="T28" fmla="*/ 27 w 136"/>
                <a:gd name="T29" fmla="*/ 239 h 367"/>
                <a:gd name="T30" fmla="*/ 23 w 136"/>
                <a:gd name="T31" fmla="*/ 247 h 367"/>
                <a:gd name="T32" fmla="*/ 17 w 136"/>
                <a:gd name="T33" fmla="*/ 256 h 367"/>
                <a:gd name="T34" fmla="*/ 0 w 136"/>
                <a:gd name="T35" fmla="*/ 272 h 367"/>
                <a:gd name="T36" fmla="*/ 0 w 136"/>
                <a:gd name="T37" fmla="*/ 366 h 367"/>
                <a:gd name="T38" fmla="*/ 7 w 136"/>
                <a:gd name="T39" fmla="*/ 359 h 367"/>
                <a:gd name="T40" fmla="*/ 13 w 136"/>
                <a:gd name="T41" fmla="*/ 348 h 367"/>
                <a:gd name="T42" fmla="*/ 19 w 136"/>
                <a:gd name="T43" fmla="*/ 336 h 367"/>
                <a:gd name="T44" fmla="*/ 24 w 136"/>
                <a:gd name="T45" fmla="*/ 328 h 367"/>
                <a:gd name="T46" fmla="*/ 28 w 136"/>
                <a:gd name="T47" fmla="*/ 324 h 367"/>
                <a:gd name="T48" fmla="*/ 32 w 136"/>
                <a:gd name="T49" fmla="*/ 318 h 367"/>
                <a:gd name="T50" fmla="*/ 36 w 136"/>
                <a:gd name="T51" fmla="*/ 313 h 367"/>
                <a:gd name="T52" fmla="*/ 40 w 136"/>
                <a:gd name="T53" fmla="*/ 311 h 367"/>
                <a:gd name="T54" fmla="*/ 43 w 136"/>
                <a:gd name="T55" fmla="*/ 307 h 367"/>
                <a:gd name="T56" fmla="*/ 44 w 136"/>
                <a:gd name="T57" fmla="*/ 302 h 367"/>
                <a:gd name="T58" fmla="*/ 46 w 136"/>
                <a:gd name="T59" fmla="*/ 295 h 367"/>
                <a:gd name="T60" fmla="*/ 52 w 136"/>
                <a:gd name="T61" fmla="*/ 285 h 367"/>
                <a:gd name="T62" fmla="*/ 58 w 136"/>
                <a:gd name="T63" fmla="*/ 271 h 367"/>
                <a:gd name="T64" fmla="*/ 68 w 136"/>
                <a:gd name="T65" fmla="*/ 252 h 367"/>
                <a:gd name="T66" fmla="*/ 79 w 136"/>
                <a:gd name="T67" fmla="*/ 233 h 367"/>
                <a:gd name="T68" fmla="*/ 95 w 136"/>
                <a:gd name="T69" fmla="*/ 212 h 367"/>
                <a:gd name="T70" fmla="*/ 106 w 136"/>
                <a:gd name="T71" fmla="*/ 195 h 367"/>
                <a:gd name="T72" fmla="*/ 119 w 136"/>
                <a:gd name="T73" fmla="*/ 176 h 367"/>
                <a:gd name="T74" fmla="*/ 123 w 136"/>
                <a:gd name="T75" fmla="*/ 169 h 367"/>
                <a:gd name="T76" fmla="*/ 125 w 136"/>
                <a:gd name="T77" fmla="*/ 164 h 367"/>
                <a:gd name="T78" fmla="*/ 126 w 136"/>
                <a:gd name="T79" fmla="*/ 155 h 367"/>
                <a:gd name="T80" fmla="*/ 128 w 136"/>
                <a:gd name="T81" fmla="*/ 130 h 367"/>
                <a:gd name="T82" fmla="*/ 130 w 136"/>
                <a:gd name="T83" fmla="*/ 110 h 367"/>
                <a:gd name="T84" fmla="*/ 133 w 136"/>
                <a:gd name="T85" fmla="*/ 87 h 367"/>
                <a:gd name="T86" fmla="*/ 135 w 136"/>
                <a:gd name="T87" fmla="*/ 57 h 367"/>
                <a:gd name="T88" fmla="*/ 135 w 136"/>
                <a:gd name="T89" fmla="*/ 38 h 367"/>
                <a:gd name="T90" fmla="*/ 133 w 136"/>
                <a:gd name="T91" fmla="*/ 0 h 367"/>
                <a:gd name="T92" fmla="*/ 75 w 136"/>
                <a:gd name="T93" fmla="*/ 52 h 367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136" h="367">
                  <a:moveTo>
                    <a:pt x="75" y="52"/>
                  </a:moveTo>
                  <a:lnTo>
                    <a:pt x="76" y="61"/>
                  </a:lnTo>
                  <a:lnTo>
                    <a:pt x="73" y="72"/>
                  </a:lnTo>
                  <a:lnTo>
                    <a:pt x="70" y="96"/>
                  </a:lnTo>
                  <a:lnTo>
                    <a:pt x="67" y="111"/>
                  </a:lnTo>
                  <a:lnTo>
                    <a:pt x="65" y="124"/>
                  </a:lnTo>
                  <a:lnTo>
                    <a:pt x="61" y="138"/>
                  </a:lnTo>
                  <a:lnTo>
                    <a:pt x="58" y="153"/>
                  </a:lnTo>
                  <a:lnTo>
                    <a:pt x="52" y="165"/>
                  </a:lnTo>
                  <a:lnTo>
                    <a:pt x="46" y="176"/>
                  </a:lnTo>
                  <a:lnTo>
                    <a:pt x="43" y="187"/>
                  </a:lnTo>
                  <a:lnTo>
                    <a:pt x="42" y="198"/>
                  </a:lnTo>
                  <a:lnTo>
                    <a:pt x="37" y="212"/>
                  </a:lnTo>
                  <a:lnTo>
                    <a:pt x="32" y="226"/>
                  </a:lnTo>
                  <a:lnTo>
                    <a:pt x="27" y="239"/>
                  </a:lnTo>
                  <a:lnTo>
                    <a:pt x="23" y="247"/>
                  </a:lnTo>
                  <a:lnTo>
                    <a:pt x="17" y="256"/>
                  </a:lnTo>
                  <a:lnTo>
                    <a:pt x="0" y="272"/>
                  </a:lnTo>
                  <a:lnTo>
                    <a:pt x="0" y="366"/>
                  </a:lnTo>
                  <a:lnTo>
                    <a:pt x="7" y="359"/>
                  </a:lnTo>
                  <a:lnTo>
                    <a:pt x="13" y="348"/>
                  </a:lnTo>
                  <a:lnTo>
                    <a:pt x="19" y="336"/>
                  </a:lnTo>
                  <a:lnTo>
                    <a:pt x="24" y="328"/>
                  </a:lnTo>
                  <a:lnTo>
                    <a:pt x="28" y="324"/>
                  </a:lnTo>
                  <a:lnTo>
                    <a:pt x="32" y="318"/>
                  </a:lnTo>
                  <a:lnTo>
                    <a:pt x="36" y="313"/>
                  </a:lnTo>
                  <a:lnTo>
                    <a:pt x="40" y="311"/>
                  </a:lnTo>
                  <a:lnTo>
                    <a:pt x="43" y="307"/>
                  </a:lnTo>
                  <a:lnTo>
                    <a:pt x="44" y="302"/>
                  </a:lnTo>
                  <a:lnTo>
                    <a:pt x="46" y="295"/>
                  </a:lnTo>
                  <a:lnTo>
                    <a:pt x="52" y="285"/>
                  </a:lnTo>
                  <a:lnTo>
                    <a:pt x="58" y="271"/>
                  </a:lnTo>
                  <a:lnTo>
                    <a:pt x="68" y="252"/>
                  </a:lnTo>
                  <a:lnTo>
                    <a:pt x="79" y="233"/>
                  </a:lnTo>
                  <a:lnTo>
                    <a:pt x="95" y="212"/>
                  </a:lnTo>
                  <a:lnTo>
                    <a:pt x="106" y="195"/>
                  </a:lnTo>
                  <a:lnTo>
                    <a:pt x="119" y="176"/>
                  </a:lnTo>
                  <a:lnTo>
                    <a:pt x="123" y="169"/>
                  </a:lnTo>
                  <a:lnTo>
                    <a:pt x="125" y="164"/>
                  </a:lnTo>
                  <a:lnTo>
                    <a:pt x="126" y="155"/>
                  </a:lnTo>
                  <a:lnTo>
                    <a:pt x="128" y="130"/>
                  </a:lnTo>
                  <a:lnTo>
                    <a:pt x="130" y="110"/>
                  </a:lnTo>
                  <a:lnTo>
                    <a:pt x="133" y="87"/>
                  </a:lnTo>
                  <a:lnTo>
                    <a:pt x="135" y="57"/>
                  </a:lnTo>
                  <a:lnTo>
                    <a:pt x="135" y="38"/>
                  </a:lnTo>
                  <a:lnTo>
                    <a:pt x="133" y="0"/>
                  </a:lnTo>
                  <a:lnTo>
                    <a:pt x="75" y="52"/>
                  </a:lnTo>
                </a:path>
              </a:pathLst>
            </a:custGeom>
            <a:solidFill>
              <a:srgbClr val="FF9F7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4282" name="Freeform 65"/>
            <p:cNvSpPr>
              <a:spLocks/>
            </p:cNvSpPr>
            <p:nvPr/>
          </p:nvSpPr>
          <p:spPr bwMode="auto">
            <a:xfrm>
              <a:off x="1986" y="2306"/>
              <a:ext cx="55" cy="113"/>
            </a:xfrm>
            <a:custGeom>
              <a:avLst/>
              <a:gdLst>
                <a:gd name="T0" fmla="*/ 0 w 55"/>
                <a:gd name="T1" fmla="*/ 112 h 113"/>
                <a:gd name="T2" fmla="*/ 8 w 55"/>
                <a:gd name="T3" fmla="*/ 108 h 113"/>
                <a:gd name="T4" fmla="*/ 15 w 55"/>
                <a:gd name="T5" fmla="*/ 100 h 113"/>
                <a:gd name="T6" fmla="*/ 21 w 55"/>
                <a:gd name="T7" fmla="*/ 93 h 113"/>
                <a:gd name="T8" fmla="*/ 24 w 55"/>
                <a:gd name="T9" fmla="*/ 83 h 113"/>
                <a:gd name="T10" fmla="*/ 26 w 55"/>
                <a:gd name="T11" fmla="*/ 74 h 113"/>
                <a:gd name="T12" fmla="*/ 26 w 55"/>
                <a:gd name="T13" fmla="*/ 64 h 113"/>
                <a:gd name="T14" fmla="*/ 28 w 55"/>
                <a:gd name="T15" fmla="*/ 52 h 113"/>
                <a:gd name="T16" fmla="*/ 29 w 55"/>
                <a:gd name="T17" fmla="*/ 44 h 113"/>
                <a:gd name="T18" fmla="*/ 32 w 55"/>
                <a:gd name="T19" fmla="*/ 39 h 113"/>
                <a:gd name="T20" fmla="*/ 34 w 55"/>
                <a:gd name="T21" fmla="*/ 35 h 113"/>
                <a:gd name="T22" fmla="*/ 36 w 55"/>
                <a:gd name="T23" fmla="*/ 27 h 113"/>
                <a:gd name="T24" fmla="*/ 39 w 55"/>
                <a:gd name="T25" fmla="*/ 22 h 113"/>
                <a:gd name="T26" fmla="*/ 43 w 55"/>
                <a:gd name="T27" fmla="*/ 16 h 113"/>
                <a:gd name="T28" fmla="*/ 47 w 55"/>
                <a:gd name="T29" fmla="*/ 13 h 113"/>
                <a:gd name="T30" fmla="*/ 53 w 55"/>
                <a:gd name="T31" fmla="*/ 11 h 113"/>
                <a:gd name="T32" fmla="*/ 52 w 55"/>
                <a:gd name="T33" fmla="*/ 7 h 113"/>
                <a:gd name="T34" fmla="*/ 54 w 55"/>
                <a:gd name="T35" fmla="*/ 0 h 113"/>
                <a:gd name="T36" fmla="*/ 50 w 55"/>
                <a:gd name="T37" fmla="*/ 3 h 113"/>
                <a:gd name="T38" fmla="*/ 45 w 55"/>
                <a:gd name="T39" fmla="*/ 5 h 113"/>
                <a:gd name="T40" fmla="*/ 39 w 55"/>
                <a:gd name="T41" fmla="*/ 6 h 113"/>
                <a:gd name="T42" fmla="*/ 34 w 55"/>
                <a:gd name="T43" fmla="*/ 4 h 113"/>
                <a:gd name="T44" fmla="*/ 30 w 55"/>
                <a:gd name="T45" fmla="*/ 0 h 113"/>
                <a:gd name="T46" fmla="*/ 28 w 55"/>
                <a:gd name="T47" fmla="*/ 16 h 113"/>
                <a:gd name="T48" fmla="*/ 24 w 55"/>
                <a:gd name="T49" fmla="*/ 29 h 113"/>
                <a:gd name="T50" fmla="*/ 21 w 55"/>
                <a:gd name="T51" fmla="*/ 42 h 113"/>
                <a:gd name="T52" fmla="*/ 20 w 55"/>
                <a:gd name="T53" fmla="*/ 50 h 113"/>
                <a:gd name="T54" fmla="*/ 15 w 55"/>
                <a:gd name="T55" fmla="*/ 60 h 113"/>
                <a:gd name="T56" fmla="*/ 11 w 55"/>
                <a:gd name="T57" fmla="*/ 67 h 113"/>
                <a:gd name="T58" fmla="*/ 8 w 55"/>
                <a:gd name="T59" fmla="*/ 77 h 113"/>
                <a:gd name="T60" fmla="*/ 5 w 55"/>
                <a:gd name="T61" fmla="*/ 89 h 113"/>
                <a:gd name="T62" fmla="*/ 2 w 55"/>
                <a:gd name="T63" fmla="*/ 101 h 113"/>
                <a:gd name="T64" fmla="*/ 0 w 55"/>
                <a:gd name="T65" fmla="*/ 112 h 11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55" h="113">
                  <a:moveTo>
                    <a:pt x="0" y="112"/>
                  </a:moveTo>
                  <a:lnTo>
                    <a:pt x="8" y="108"/>
                  </a:lnTo>
                  <a:lnTo>
                    <a:pt x="15" y="100"/>
                  </a:lnTo>
                  <a:lnTo>
                    <a:pt x="21" y="93"/>
                  </a:lnTo>
                  <a:lnTo>
                    <a:pt x="24" y="83"/>
                  </a:lnTo>
                  <a:lnTo>
                    <a:pt x="26" y="74"/>
                  </a:lnTo>
                  <a:lnTo>
                    <a:pt x="26" y="64"/>
                  </a:lnTo>
                  <a:lnTo>
                    <a:pt x="28" y="52"/>
                  </a:lnTo>
                  <a:lnTo>
                    <a:pt x="29" y="44"/>
                  </a:lnTo>
                  <a:lnTo>
                    <a:pt x="32" y="39"/>
                  </a:lnTo>
                  <a:lnTo>
                    <a:pt x="34" y="35"/>
                  </a:lnTo>
                  <a:lnTo>
                    <a:pt x="36" y="27"/>
                  </a:lnTo>
                  <a:lnTo>
                    <a:pt x="39" y="22"/>
                  </a:lnTo>
                  <a:lnTo>
                    <a:pt x="43" y="16"/>
                  </a:lnTo>
                  <a:lnTo>
                    <a:pt x="47" y="13"/>
                  </a:lnTo>
                  <a:lnTo>
                    <a:pt x="53" y="11"/>
                  </a:lnTo>
                  <a:lnTo>
                    <a:pt x="52" y="7"/>
                  </a:lnTo>
                  <a:lnTo>
                    <a:pt x="54" y="0"/>
                  </a:lnTo>
                  <a:lnTo>
                    <a:pt x="50" y="3"/>
                  </a:lnTo>
                  <a:lnTo>
                    <a:pt x="45" y="5"/>
                  </a:lnTo>
                  <a:lnTo>
                    <a:pt x="39" y="6"/>
                  </a:lnTo>
                  <a:lnTo>
                    <a:pt x="34" y="4"/>
                  </a:lnTo>
                  <a:lnTo>
                    <a:pt x="30" y="0"/>
                  </a:lnTo>
                  <a:lnTo>
                    <a:pt x="28" y="16"/>
                  </a:lnTo>
                  <a:lnTo>
                    <a:pt x="24" y="29"/>
                  </a:lnTo>
                  <a:lnTo>
                    <a:pt x="21" y="42"/>
                  </a:lnTo>
                  <a:lnTo>
                    <a:pt x="20" y="50"/>
                  </a:lnTo>
                  <a:lnTo>
                    <a:pt x="15" y="60"/>
                  </a:lnTo>
                  <a:lnTo>
                    <a:pt x="11" y="67"/>
                  </a:lnTo>
                  <a:lnTo>
                    <a:pt x="8" y="77"/>
                  </a:lnTo>
                  <a:lnTo>
                    <a:pt x="5" y="89"/>
                  </a:lnTo>
                  <a:lnTo>
                    <a:pt x="2" y="101"/>
                  </a:lnTo>
                  <a:lnTo>
                    <a:pt x="0" y="112"/>
                  </a:lnTo>
                </a:path>
              </a:pathLst>
            </a:custGeom>
            <a:solidFill>
              <a:srgbClr val="FF8F6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44052" name="Freeform 66"/>
          <p:cNvSpPr>
            <a:spLocks/>
          </p:cNvSpPr>
          <p:nvPr/>
        </p:nvSpPr>
        <p:spPr bwMode="auto">
          <a:xfrm>
            <a:off x="2938463" y="2984500"/>
            <a:ext cx="185737" cy="173038"/>
          </a:xfrm>
          <a:custGeom>
            <a:avLst/>
            <a:gdLst>
              <a:gd name="T0" fmla="*/ 2147483647 w 117"/>
              <a:gd name="T1" fmla="*/ 2147483647 h 109"/>
              <a:gd name="T2" fmla="*/ 2147483647 w 117"/>
              <a:gd name="T3" fmla="*/ 2147483647 h 109"/>
              <a:gd name="T4" fmla="*/ 2147483647 w 117"/>
              <a:gd name="T5" fmla="*/ 2147483647 h 109"/>
              <a:gd name="T6" fmla="*/ 2147483647 w 117"/>
              <a:gd name="T7" fmla="*/ 2147483647 h 109"/>
              <a:gd name="T8" fmla="*/ 2147483647 w 117"/>
              <a:gd name="T9" fmla="*/ 2147483647 h 109"/>
              <a:gd name="T10" fmla="*/ 2147483647 w 117"/>
              <a:gd name="T11" fmla="*/ 2147483647 h 109"/>
              <a:gd name="T12" fmla="*/ 2147483647 w 117"/>
              <a:gd name="T13" fmla="*/ 2147483647 h 109"/>
              <a:gd name="T14" fmla="*/ 2147483647 w 117"/>
              <a:gd name="T15" fmla="*/ 2147483647 h 109"/>
              <a:gd name="T16" fmla="*/ 0 w 117"/>
              <a:gd name="T17" fmla="*/ 2147483647 h 109"/>
              <a:gd name="T18" fmla="*/ 2147483647 w 117"/>
              <a:gd name="T19" fmla="*/ 2147483647 h 109"/>
              <a:gd name="T20" fmla="*/ 2147483647 w 117"/>
              <a:gd name="T21" fmla="*/ 2147483647 h 109"/>
              <a:gd name="T22" fmla="*/ 2147483647 w 117"/>
              <a:gd name="T23" fmla="*/ 2147483647 h 109"/>
              <a:gd name="T24" fmla="*/ 2147483647 w 117"/>
              <a:gd name="T25" fmla="*/ 2147483647 h 109"/>
              <a:gd name="T26" fmla="*/ 2147483647 w 117"/>
              <a:gd name="T27" fmla="*/ 2147483647 h 109"/>
              <a:gd name="T28" fmla="*/ 2147483647 w 117"/>
              <a:gd name="T29" fmla="*/ 0 h 109"/>
              <a:gd name="T30" fmla="*/ 2147483647 w 117"/>
              <a:gd name="T31" fmla="*/ 2147483647 h 109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117" h="109">
                <a:moveTo>
                  <a:pt x="25" y="17"/>
                </a:moveTo>
                <a:lnTo>
                  <a:pt x="23" y="28"/>
                </a:lnTo>
                <a:lnTo>
                  <a:pt x="23" y="38"/>
                </a:lnTo>
                <a:lnTo>
                  <a:pt x="21" y="51"/>
                </a:lnTo>
                <a:lnTo>
                  <a:pt x="19" y="59"/>
                </a:lnTo>
                <a:lnTo>
                  <a:pt x="16" y="65"/>
                </a:lnTo>
                <a:lnTo>
                  <a:pt x="12" y="71"/>
                </a:lnTo>
                <a:lnTo>
                  <a:pt x="9" y="76"/>
                </a:lnTo>
                <a:lnTo>
                  <a:pt x="0" y="92"/>
                </a:lnTo>
                <a:lnTo>
                  <a:pt x="116" y="108"/>
                </a:lnTo>
                <a:lnTo>
                  <a:pt x="112" y="59"/>
                </a:lnTo>
                <a:lnTo>
                  <a:pt x="111" y="43"/>
                </a:lnTo>
                <a:lnTo>
                  <a:pt x="112" y="31"/>
                </a:lnTo>
                <a:lnTo>
                  <a:pt x="110" y="11"/>
                </a:lnTo>
                <a:lnTo>
                  <a:pt x="29" y="0"/>
                </a:lnTo>
                <a:lnTo>
                  <a:pt x="25" y="17"/>
                </a:lnTo>
              </a:path>
            </a:pathLst>
          </a:custGeom>
          <a:solidFill>
            <a:srgbClr val="E0E000"/>
          </a:solidFill>
          <a:ln w="12700" cap="rnd" cmpd="sng">
            <a:solidFill>
              <a:srgbClr val="00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grpSp>
        <p:nvGrpSpPr>
          <p:cNvPr id="44053" name="Group 67"/>
          <p:cNvGrpSpPr>
            <a:grpSpLocks/>
          </p:cNvGrpSpPr>
          <p:nvPr/>
        </p:nvGrpSpPr>
        <p:grpSpPr bwMode="auto">
          <a:xfrm>
            <a:off x="2733675" y="2779713"/>
            <a:ext cx="649288" cy="257175"/>
            <a:chOff x="1722" y="1751"/>
            <a:chExt cx="409" cy="162"/>
          </a:xfrm>
        </p:grpSpPr>
        <p:sp>
          <p:nvSpPr>
            <p:cNvPr id="44277" name="Freeform 68"/>
            <p:cNvSpPr>
              <a:spLocks/>
            </p:cNvSpPr>
            <p:nvPr/>
          </p:nvSpPr>
          <p:spPr bwMode="auto">
            <a:xfrm>
              <a:off x="2085" y="1751"/>
              <a:ext cx="46" cy="20"/>
            </a:xfrm>
            <a:custGeom>
              <a:avLst/>
              <a:gdLst>
                <a:gd name="T0" fmla="*/ 0 w 46"/>
                <a:gd name="T1" fmla="*/ 19 h 20"/>
                <a:gd name="T2" fmla="*/ 3 w 46"/>
                <a:gd name="T3" fmla="*/ 16 h 20"/>
                <a:gd name="T4" fmla="*/ 4 w 46"/>
                <a:gd name="T5" fmla="*/ 11 h 20"/>
                <a:gd name="T6" fmla="*/ 7 w 46"/>
                <a:gd name="T7" fmla="*/ 9 h 20"/>
                <a:gd name="T8" fmla="*/ 11 w 46"/>
                <a:gd name="T9" fmla="*/ 6 h 20"/>
                <a:gd name="T10" fmla="*/ 13 w 46"/>
                <a:gd name="T11" fmla="*/ 4 h 20"/>
                <a:gd name="T12" fmla="*/ 17 w 46"/>
                <a:gd name="T13" fmla="*/ 2 h 20"/>
                <a:gd name="T14" fmla="*/ 20 w 46"/>
                <a:gd name="T15" fmla="*/ 1 h 20"/>
                <a:gd name="T16" fmla="*/ 23 w 46"/>
                <a:gd name="T17" fmla="*/ 0 h 20"/>
                <a:gd name="T18" fmla="*/ 27 w 46"/>
                <a:gd name="T19" fmla="*/ 0 h 20"/>
                <a:gd name="T20" fmla="*/ 31 w 46"/>
                <a:gd name="T21" fmla="*/ 0 h 20"/>
                <a:gd name="T22" fmla="*/ 36 w 46"/>
                <a:gd name="T23" fmla="*/ 1 h 20"/>
                <a:gd name="T24" fmla="*/ 40 w 46"/>
                <a:gd name="T25" fmla="*/ 3 h 20"/>
                <a:gd name="T26" fmla="*/ 41 w 46"/>
                <a:gd name="T27" fmla="*/ 3 h 20"/>
                <a:gd name="T28" fmla="*/ 44 w 46"/>
                <a:gd name="T29" fmla="*/ 4 h 20"/>
                <a:gd name="T30" fmla="*/ 44 w 46"/>
                <a:gd name="T31" fmla="*/ 5 h 20"/>
                <a:gd name="T32" fmla="*/ 45 w 46"/>
                <a:gd name="T33" fmla="*/ 6 h 20"/>
                <a:gd name="T34" fmla="*/ 44 w 46"/>
                <a:gd name="T35" fmla="*/ 7 h 20"/>
                <a:gd name="T36" fmla="*/ 44 w 46"/>
                <a:gd name="T37" fmla="*/ 9 h 20"/>
                <a:gd name="T38" fmla="*/ 43 w 46"/>
                <a:gd name="T39" fmla="*/ 12 h 20"/>
                <a:gd name="T40" fmla="*/ 41 w 46"/>
                <a:gd name="T41" fmla="*/ 12 h 20"/>
                <a:gd name="T42" fmla="*/ 40 w 46"/>
                <a:gd name="T43" fmla="*/ 13 h 20"/>
                <a:gd name="T44" fmla="*/ 39 w 46"/>
                <a:gd name="T45" fmla="*/ 13 h 20"/>
                <a:gd name="T46" fmla="*/ 36 w 46"/>
                <a:gd name="T47" fmla="*/ 13 h 20"/>
                <a:gd name="T48" fmla="*/ 34 w 46"/>
                <a:gd name="T49" fmla="*/ 13 h 20"/>
                <a:gd name="T50" fmla="*/ 32 w 46"/>
                <a:gd name="T51" fmla="*/ 14 h 20"/>
                <a:gd name="T52" fmla="*/ 30 w 46"/>
                <a:gd name="T53" fmla="*/ 13 h 20"/>
                <a:gd name="T54" fmla="*/ 27 w 46"/>
                <a:gd name="T55" fmla="*/ 13 h 20"/>
                <a:gd name="T56" fmla="*/ 24 w 46"/>
                <a:gd name="T57" fmla="*/ 11 h 20"/>
                <a:gd name="T58" fmla="*/ 20 w 46"/>
                <a:gd name="T59" fmla="*/ 12 h 20"/>
                <a:gd name="T60" fmla="*/ 17 w 46"/>
                <a:gd name="T61" fmla="*/ 12 h 20"/>
                <a:gd name="T62" fmla="*/ 14 w 46"/>
                <a:gd name="T63" fmla="*/ 12 h 20"/>
                <a:gd name="T64" fmla="*/ 11 w 46"/>
                <a:gd name="T65" fmla="*/ 14 h 20"/>
                <a:gd name="T66" fmla="*/ 8 w 46"/>
                <a:gd name="T67" fmla="*/ 14 h 20"/>
                <a:gd name="T68" fmla="*/ 5 w 46"/>
                <a:gd name="T69" fmla="*/ 16 h 20"/>
                <a:gd name="T70" fmla="*/ 3 w 46"/>
                <a:gd name="T71" fmla="*/ 17 h 20"/>
                <a:gd name="T72" fmla="*/ 0 w 46"/>
                <a:gd name="T73" fmla="*/ 19 h 20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46" h="20">
                  <a:moveTo>
                    <a:pt x="0" y="19"/>
                  </a:moveTo>
                  <a:lnTo>
                    <a:pt x="3" y="16"/>
                  </a:lnTo>
                  <a:lnTo>
                    <a:pt x="4" y="11"/>
                  </a:lnTo>
                  <a:lnTo>
                    <a:pt x="7" y="9"/>
                  </a:lnTo>
                  <a:lnTo>
                    <a:pt x="11" y="6"/>
                  </a:lnTo>
                  <a:lnTo>
                    <a:pt x="13" y="4"/>
                  </a:lnTo>
                  <a:lnTo>
                    <a:pt x="17" y="2"/>
                  </a:lnTo>
                  <a:lnTo>
                    <a:pt x="20" y="1"/>
                  </a:lnTo>
                  <a:lnTo>
                    <a:pt x="23" y="0"/>
                  </a:lnTo>
                  <a:lnTo>
                    <a:pt x="27" y="0"/>
                  </a:lnTo>
                  <a:lnTo>
                    <a:pt x="31" y="0"/>
                  </a:lnTo>
                  <a:lnTo>
                    <a:pt x="36" y="1"/>
                  </a:lnTo>
                  <a:lnTo>
                    <a:pt x="40" y="3"/>
                  </a:lnTo>
                  <a:lnTo>
                    <a:pt x="41" y="3"/>
                  </a:lnTo>
                  <a:lnTo>
                    <a:pt x="44" y="4"/>
                  </a:lnTo>
                  <a:lnTo>
                    <a:pt x="44" y="5"/>
                  </a:lnTo>
                  <a:lnTo>
                    <a:pt x="45" y="6"/>
                  </a:lnTo>
                  <a:lnTo>
                    <a:pt x="44" y="7"/>
                  </a:lnTo>
                  <a:lnTo>
                    <a:pt x="44" y="9"/>
                  </a:lnTo>
                  <a:lnTo>
                    <a:pt x="43" y="12"/>
                  </a:lnTo>
                  <a:lnTo>
                    <a:pt x="41" y="12"/>
                  </a:lnTo>
                  <a:lnTo>
                    <a:pt x="40" y="13"/>
                  </a:lnTo>
                  <a:lnTo>
                    <a:pt x="39" y="13"/>
                  </a:lnTo>
                  <a:lnTo>
                    <a:pt x="36" y="13"/>
                  </a:lnTo>
                  <a:lnTo>
                    <a:pt x="34" y="13"/>
                  </a:lnTo>
                  <a:lnTo>
                    <a:pt x="32" y="14"/>
                  </a:lnTo>
                  <a:lnTo>
                    <a:pt x="30" y="13"/>
                  </a:lnTo>
                  <a:lnTo>
                    <a:pt x="27" y="13"/>
                  </a:lnTo>
                  <a:lnTo>
                    <a:pt x="24" y="11"/>
                  </a:lnTo>
                  <a:lnTo>
                    <a:pt x="20" y="12"/>
                  </a:lnTo>
                  <a:lnTo>
                    <a:pt x="17" y="12"/>
                  </a:lnTo>
                  <a:lnTo>
                    <a:pt x="14" y="12"/>
                  </a:lnTo>
                  <a:lnTo>
                    <a:pt x="11" y="14"/>
                  </a:lnTo>
                  <a:lnTo>
                    <a:pt x="8" y="14"/>
                  </a:lnTo>
                  <a:lnTo>
                    <a:pt x="5" y="16"/>
                  </a:lnTo>
                  <a:lnTo>
                    <a:pt x="3" y="17"/>
                  </a:lnTo>
                  <a:lnTo>
                    <a:pt x="0" y="19"/>
                  </a:lnTo>
                </a:path>
              </a:pathLst>
            </a:custGeom>
            <a:solidFill>
              <a:srgbClr val="C0FFFF"/>
            </a:solidFill>
            <a:ln w="12700" cap="rnd" cmpd="sng">
              <a:solidFill>
                <a:srgbClr val="000000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4278" name="Freeform 69"/>
            <p:cNvSpPr>
              <a:spLocks/>
            </p:cNvSpPr>
            <p:nvPr/>
          </p:nvSpPr>
          <p:spPr bwMode="auto">
            <a:xfrm>
              <a:off x="1756" y="1792"/>
              <a:ext cx="42" cy="28"/>
            </a:xfrm>
            <a:custGeom>
              <a:avLst/>
              <a:gdLst>
                <a:gd name="T0" fmla="*/ 29 w 42"/>
                <a:gd name="T1" fmla="*/ 0 h 28"/>
                <a:gd name="T2" fmla="*/ 20 w 42"/>
                <a:gd name="T3" fmla="*/ 1 h 28"/>
                <a:gd name="T4" fmla="*/ 12 w 42"/>
                <a:gd name="T5" fmla="*/ 2 h 28"/>
                <a:gd name="T6" fmla="*/ 9 w 42"/>
                <a:gd name="T7" fmla="*/ 3 h 28"/>
                <a:gd name="T8" fmla="*/ 4 w 42"/>
                <a:gd name="T9" fmla="*/ 7 h 28"/>
                <a:gd name="T10" fmla="*/ 2 w 42"/>
                <a:gd name="T11" fmla="*/ 9 h 28"/>
                <a:gd name="T12" fmla="*/ 0 w 42"/>
                <a:gd name="T13" fmla="*/ 13 h 28"/>
                <a:gd name="T14" fmla="*/ 0 w 42"/>
                <a:gd name="T15" fmla="*/ 19 h 28"/>
                <a:gd name="T16" fmla="*/ 0 w 42"/>
                <a:gd name="T17" fmla="*/ 20 h 28"/>
                <a:gd name="T18" fmla="*/ 3 w 42"/>
                <a:gd name="T19" fmla="*/ 24 h 28"/>
                <a:gd name="T20" fmla="*/ 5 w 42"/>
                <a:gd name="T21" fmla="*/ 25 h 28"/>
                <a:gd name="T22" fmla="*/ 9 w 42"/>
                <a:gd name="T23" fmla="*/ 27 h 28"/>
                <a:gd name="T24" fmla="*/ 15 w 42"/>
                <a:gd name="T25" fmla="*/ 25 h 28"/>
                <a:gd name="T26" fmla="*/ 20 w 42"/>
                <a:gd name="T27" fmla="*/ 22 h 28"/>
                <a:gd name="T28" fmla="*/ 23 w 42"/>
                <a:gd name="T29" fmla="*/ 17 h 28"/>
                <a:gd name="T30" fmla="*/ 27 w 42"/>
                <a:gd name="T31" fmla="*/ 9 h 28"/>
                <a:gd name="T32" fmla="*/ 30 w 42"/>
                <a:gd name="T33" fmla="*/ 6 h 28"/>
                <a:gd name="T34" fmla="*/ 33 w 42"/>
                <a:gd name="T35" fmla="*/ 3 h 28"/>
                <a:gd name="T36" fmla="*/ 41 w 42"/>
                <a:gd name="T37" fmla="*/ 1 h 28"/>
                <a:gd name="T38" fmla="*/ 29 w 42"/>
                <a:gd name="T39" fmla="*/ 0 h 28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42" h="28">
                  <a:moveTo>
                    <a:pt x="29" y="0"/>
                  </a:moveTo>
                  <a:lnTo>
                    <a:pt x="20" y="1"/>
                  </a:lnTo>
                  <a:lnTo>
                    <a:pt x="12" y="2"/>
                  </a:lnTo>
                  <a:lnTo>
                    <a:pt x="9" y="3"/>
                  </a:lnTo>
                  <a:lnTo>
                    <a:pt x="4" y="7"/>
                  </a:lnTo>
                  <a:lnTo>
                    <a:pt x="2" y="9"/>
                  </a:lnTo>
                  <a:lnTo>
                    <a:pt x="0" y="13"/>
                  </a:lnTo>
                  <a:lnTo>
                    <a:pt x="0" y="19"/>
                  </a:lnTo>
                  <a:lnTo>
                    <a:pt x="0" y="20"/>
                  </a:lnTo>
                  <a:lnTo>
                    <a:pt x="3" y="24"/>
                  </a:lnTo>
                  <a:lnTo>
                    <a:pt x="5" y="25"/>
                  </a:lnTo>
                  <a:lnTo>
                    <a:pt x="9" y="27"/>
                  </a:lnTo>
                  <a:lnTo>
                    <a:pt x="15" y="25"/>
                  </a:lnTo>
                  <a:lnTo>
                    <a:pt x="20" y="22"/>
                  </a:lnTo>
                  <a:lnTo>
                    <a:pt x="23" y="17"/>
                  </a:lnTo>
                  <a:lnTo>
                    <a:pt x="27" y="9"/>
                  </a:lnTo>
                  <a:lnTo>
                    <a:pt x="30" y="6"/>
                  </a:lnTo>
                  <a:lnTo>
                    <a:pt x="33" y="3"/>
                  </a:lnTo>
                  <a:lnTo>
                    <a:pt x="41" y="1"/>
                  </a:lnTo>
                  <a:lnTo>
                    <a:pt x="29" y="0"/>
                  </a:lnTo>
                </a:path>
              </a:pathLst>
            </a:custGeom>
            <a:solidFill>
              <a:srgbClr val="C0FFFF"/>
            </a:solidFill>
            <a:ln w="12700" cap="rnd" cmpd="sng">
              <a:solidFill>
                <a:srgbClr val="000000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4279" name="Freeform 70"/>
            <p:cNvSpPr>
              <a:spLocks/>
            </p:cNvSpPr>
            <p:nvPr/>
          </p:nvSpPr>
          <p:spPr bwMode="auto">
            <a:xfrm>
              <a:off x="1722" y="1858"/>
              <a:ext cx="49" cy="23"/>
            </a:xfrm>
            <a:custGeom>
              <a:avLst/>
              <a:gdLst>
                <a:gd name="T0" fmla="*/ 34 w 49"/>
                <a:gd name="T1" fmla="*/ 0 h 23"/>
                <a:gd name="T2" fmla="*/ 24 w 49"/>
                <a:gd name="T3" fmla="*/ 1 h 23"/>
                <a:gd name="T4" fmla="*/ 16 w 49"/>
                <a:gd name="T5" fmla="*/ 0 h 23"/>
                <a:gd name="T6" fmla="*/ 11 w 49"/>
                <a:gd name="T7" fmla="*/ 3 h 23"/>
                <a:gd name="T8" fmla="*/ 4 w 49"/>
                <a:gd name="T9" fmla="*/ 5 h 23"/>
                <a:gd name="T10" fmla="*/ 2 w 49"/>
                <a:gd name="T11" fmla="*/ 8 h 23"/>
                <a:gd name="T12" fmla="*/ 0 w 49"/>
                <a:gd name="T13" fmla="*/ 10 h 23"/>
                <a:gd name="T14" fmla="*/ 0 w 49"/>
                <a:gd name="T15" fmla="*/ 14 h 23"/>
                <a:gd name="T16" fmla="*/ 1 w 49"/>
                <a:gd name="T17" fmla="*/ 17 h 23"/>
                <a:gd name="T18" fmla="*/ 3 w 49"/>
                <a:gd name="T19" fmla="*/ 19 h 23"/>
                <a:gd name="T20" fmla="*/ 6 w 49"/>
                <a:gd name="T21" fmla="*/ 20 h 23"/>
                <a:gd name="T22" fmla="*/ 12 w 49"/>
                <a:gd name="T23" fmla="*/ 22 h 23"/>
                <a:gd name="T24" fmla="*/ 19 w 49"/>
                <a:gd name="T25" fmla="*/ 20 h 23"/>
                <a:gd name="T26" fmla="*/ 24 w 49"/>
                <a:gd name="T27" fmla="*/ 18 h 23"/>
                <a:gd name="T28" fmla="*/ 29 w 49"/>
                <a:gd name="T29" fmla="*/ 15 h 23"/>
                <a:gd name="T30" fmla="*/ 33 w 49"/>
                <a:gd name="T31" fmla="*/ 8 h 23"/>
                <a:gd name="T32" fmla="*/ 36 w 49"/>
                <a:gd name="T33" fmla="*/ 5 h 23"/>
                <a:gd name="T34" fmla="*/ 40 w 49"/>
                <a:gd name="T35" fmla="*/ 3 h 23"/>
                <a:gd name="T36" fmla="*/ 48 w 49"/>
                <a:gd name="T37" fmla="*/ 1 h 23"/>
                <a:gd name="T38" fmla="*/ 34 w 49"/>
                <a:gd name="T39" fmla="*/ 0 h 23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49" h="23">
                  <a:moveTo>
                    <a:pt x="34" y="0"/>
                  </a:moveTo>
                  <a:lnTo>
                    <a:pt x="24" y="1"/>
                  </a:lnTo>
                  <a:lnTo>
                    <a:pt x="16" y="0"/>
                  </a:lnTo>
                  <a:lnTo>
                    <a:pt x="11" y="3"/>
                  </a:lnTo>
                  <a:lnTo>
                    <a:pt x="4" y="5"/>
                  </a:lnTo>
                  <a:lnTo>
                    <a:pt x="2" y="8"/>
                  </a:lnTo>
                  <a:lnTo>
                    <a:pt x="0" y="10"/>
                  </a:lnTo>
                  <a:lnTo>
                    <a:pt x="0" y="14"/>
                  </a:lnTo>
                  <a:lnTo>
                    <a:pt x="1" y="17"/>
                  </a:lnTo>
                  <a:lnTo>
                    <a:pt x="3" y="19"/>
                  </a:lnTo>
                  <a:lnTo>
                    <a:pt x="6" y="20"/>
                  </a:lnTo>
                  <a:lnTo>
                    <a:pt x="12" y="22"/>
                  </a:lnTo>
                  <a:lnTo>
                    <a:pt x="19" y="20"/>
                  </a:lnTo>
                  <a:lnTo>
                    <a:pt x="24" y="18"/>
                  </a:lnTo>
                  <a:lnTo>
                    <a:pt x="29" y="15"/>
                  </a:lnTo>
                  <a:lnTo>
                    <a:pt x="33" y="8"/>
                  </a:lnTo>
                  <a:lnTo>
                    <a:pt x="36" y="5"/>
                  </a:lnTo>
                  <a:lnTo>
                    <a:pt x="40" y="3"/>
                  </a:lnTo>
                  <a:lnTo>
                    <a:pt x="48" y="1"/>
                  </a:lnTo>
                  <a:lnTo>
                    <a:pt x="34" y="0"/>
                  </a:lnTo>
                </a:path>
              </a:pathLst>
            </a:custGeom>
            <a:solidFill>
              <a:srgbClr val="C0FFFF"/>
            </a:solidFill>
            <a:ln w="12700" cap="rnd" cmpd="sng">
              <a:solidFill>
                <a:srgbClr val="000000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4280" name="Freeform 71"/>
            <p:cNvSpPr>
              <a:spLocks/>
            </p:cNvSpPr>
            <p:nvPr/>
          </p:nvSpPr>
          <p:spPr bwMode="auto">
            <a:xfrm>
              <a:off x="2082" y="1878"/>
              <a:ext cx="42" cy="35"/>
            </a:xfrm>
            <a:custGeom>
              <a:avLst/>
              <a:gdLst>
                <a:gd name="T0" fmla="*/ 11 w 42"/>
                <a:gd name="T1" fmla="*/ 3 h 35"/>
                <a:gd name="T2" fmla="*/ 20 w 42"/>
                <a:gd name="T3" fmla="*/ 6 h 35"/>
                <a:gd name="T4" fmla="*/ 29 w 42"/>
                <a:gd name="T5" fmla="*/ 9 h 35"/>
                <a:gd name="T6" fmla="*/ 33 w 42"/>
                <a:gd name="T7" fmla="*/ 12 h 35"/>
                <a:gd name="T8" fmla="*/ 37 w 42"/>
                <a:gd name="T9" fmla="*/ 17 h 35"/>
                <a:gd name="T10" fmla="*/ 40 w 42"/>
                <a:gd name="T11" fmla="*/ 18 h 35"/>
                <a:gd name="T12" fmla="*/ 41 w 42"/>
                <a:gd name="T13" fmla="*/ 24 h 35"/>
                <a:gd name="T14" fmla="*/ 41 w 42"/>
                <a:gd name="T15" fmla="*/ 28 h 35"/>
                <a:gd name="T16" fmla="*/ 38 w 42"/>
                <a:gd name="T17" fmla="*/ 30 h 35"/>
                <a:gd name="T18" fmla="*/ 36 w 42"/>
                <a:gd name="T19" fmla="*/ 33 h 35"/>
                <a:gd name="T20" fmla="*/ 32 w 42"/>
                <a:gd name="T21" fmla="*/ 34 h 35"/>
                <a:gd name="T22" fmla="*/ 28 w 42"/>
                <a:gd name="T23" fmla="*/ 34 h 35"/>
                <a:gd name="T24" fmla="*/ 20 w 42"/>
                <a:gd name="T25" fmla="*/ 30 h 35"/>
                <a:gd name="T26" fmla="*/ 16 w 42"/>
                <a:gd name="T27" fmla="*/ 26 h 35"/>
                <a:gd name="T28" fmla="*/ 13 w 42"/>
                <a:gd name="T29" fmla="*/ 19 h 35"/>
                <a:gd name="T30" fmla="*/ 10 w 42"/>
                <a:gd name="T31" fmla="*/ 12 h 35"/>
                <a:gd name="T32" fmla="*/ 10 w 42"/>
                <a:gd name="T33" fmla="*/ 8 h 35"/>
                <a:gd name="T34" fmla="*/ 6 w 42"/>
                <a:gd name="T35" fmla="*/ 4 h 35"/>
                <a:gd name="T36" fmla="*/ 0 w 42"/>
                <a:gd name="T37" fmla="*/ 0 h 35"/>
                <a:gd name="T38" fmla="*/ 11 w 42"/>
                <a:gd name="T39" fmla="*/ 3 h 35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42" h="35">
                  <a:moveTo>
                    <a:pt x="11" y="3"/>
                  </a:moveTo>
                  <a:lnTo>
                    <a:pt x="20" y="6"/>
                  </a:lnTo>
                  <a:lnTo>
                    <a:pt x="29" y="9"/>
                  </a:lnTo>
                  <a:lnTo>
                    <a:pt x="33" y="12"/>
                  </a:lnTo>
                  <a:lnTo>
                    <a:pt x="37" y="17"/>
                  </a:lnTo>
                  <a:lnTo>
                    <a:pt x="40" y="18"/>
                  </a:lnTo>
                  <a:lnTo>
                    <a:pt x="41" y="24"/>
                  </a:lnTo>
                  <a:lnTo>
                    <a:pt x="41" y="28"/>
                  </a:lnTo>
                  <a:lnTo>
                    <a:pt x="38" y="30"/>
                  </a:lnTo>
                  <a:lnTo>
                    <a:pt x="36" y="33"/>
                  </a:lnTo>
                  <a:lnTo>
                    <a:pt x="32" y="34"/>
                  </a:lnTo>
                  <a:lnTo>
                    <a:pt x="28" y="34"/>
                  </a:lnTo>
                  <a:lnTo>
                    <a:pt x="20" y="30"/>
                  </a:lnTo>
                  <a:lnTo>
                    <a:pt x="16" y="26"/>
                  </a:lnTo>
                  <a:lnTo>
                    <a:pt x="13" y="19"/>
                  </a:lnTo>
                  <a:lnTo>
                    <a:pt x="10" y="12"/>
                  </a:lnTo>
                  <a:lnTo>
                    <a:pt x="10" y="8"/>
                  </a:lnTo>
                  <a:lnTo>
                    <a:pt x="6" y="4"/>
                  </a:lnTo>
                  <a:lnTo>
                    <a:pt x="0" y="0"/>
                  </a:lnTo>
                  <a:lnTo>
                    <a:pt x="11" y="3"/>
                  </a:lnTo>
                </a:path>
              </a:pathLst>
            </a:custGeom>
            <a:solidFill>
              <a:srgbClr val="C0FFFF"/>
            </a:solidFill>
            <a:ln w="12700" cap="rnd" cmpd="sng">
              <a:solidFill>
                <a:srgbClr val="000000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44054" name="Freeform 72"/>
          <p:cNvSpPr>
            <a:spLocks/>
          </p:cNvSpPr>
          <p:nvPr/>
        </p:nvSpPr>
        <p:spPr bwMode="auto">
          <a:xfrm>
            <a:off x="2913063" y="2681288"/>
            <a:ext cx="303212" cy="444500"/>
          </a:xfrm>
          <a:custGeom>
            <a:avLst/>
            <a:gdLst>
              <a:gd name="T0" fmla="*/ 2147483647 w 191"/>
              <a:gd name="T1" fmla="*/ 2147483647 h 280"/>
              <a:gd name="T2" fmla="*/ 2147483647 w 191"/>
              <a:gd name="T3" fmla="*/ 2147483647 h 280"/>
              <a:gd name="T4" fmla="*/ 2147483647 w 191"/>
              <a:gd name="T5" fmla="*/ 2147483647 h 280"/>
              <a:gd name="T6" fmla="*/ 2147483647 w 191"/>
              <a:gd name="T7" fmla="*/ 2147483647 h 280"/>
              <a:gd name="T8" fmla="*/ 2147483647 w 191"/>
              <a:gd name="T9" fmla="*/ 2147483647 h 280"/>
              <a:gd name="T10" fmla="*/ 0 w 191"/>
              <a:gd name="T11" fmla="*/ 2147483647 h 280"/>
              <a:gd name="T12" fmla="*/ 0 w 191"/>
              <a:gd name="T13" fmla="*/ 2147483647 h 280"/>
              <a:gd name="T14" fmla="*/ 2147483647 w 191"/>
              <a:gd name="T15" fmla="*/ 2147483647 h 280"/>
              <a:gd name="T16" fmla="*/ 2147483647 w 191"/>
              <a:gd name="T17" fmla="*/ 2147483647 h 280"/>
              <a:gd name="T18" fmla="*/ 2147483647 w 191"/>
              <a:gd name="T19" fmla="*/ 2147483647 h 280"/>
              <a:gd name="T20" fmla="*/ 2147483647 w 191"/>
              <a:gd name="T21" fmla="*/ 2147483647 h 280"/>
              <a:gd name="T22" fmla="*/ 2147483647 w 191"/>
              <a:gd name="T23" fmla="*/ 2147483647 h 280"/>
              <a:gd name="T24" fmla="*/ 2147483647 w 191"/>
              <a:gd name="T25" fmla="*/ 2147483647 h 280"/>
              <a:gd name="T26" fmla="*/ 2147483647 w 191"/>
              <a:gd name="T27" fmla="*/ 2147483647 h 280"/>
              <a:gd name="T28" fmla="*/ 2147483647 w 191"/>
              <a:gd name="T29" fmla="*/ 2147483647 h 280"/>
              <a:gd name="T30" fmla="*/ 2147483647 w 191"/>
              <a:gd name="T31" fmla="*/ 2147483647 h 280"/>
              <a:gd name="T32" fmla="*/ 2147483647 w 191"/>
              <a:gd name="T33" fmla="*/ 2147483647 h 280"/>
              <a:gd name="T34" fmla="*/ 2147483647 w 191"/>
              <a:gd name="T35" fmla="*/ 2147483647 h 280"/>
              <a:gd name="T36" fmla="*/ 2147483647 w 191"/>
              <a:gd name="T37" fmla="*/ 2147483647 h 280"/>
              <a:gd name="T38" fmla="*/ 2147483647 w 191"/>
              <a:gd name="T39" fmla="*/ 2147483647 h 280"/>
              <a:gd name="T40" fmla="*/ 2147483647 w 191"/>
              <a:gd name="T41" fmla="*/ 2147483647 h 280"/>
              <a:gd name="T42" fmla="*/ 2147483647 w 191"/>
              <a:gd name="T43" fmla="*/ 2147483647 h 280"/>
              <a:gd name="T44" fmla="*/ 2147483647 w 191"/>
              <a:gd name="T45" fmla="*/ 2147483647 h 280"/>
              <a:gd name="T46" fmla="*/ 2147483647 w 191"/>
              <a:gd name="T47" fmla="*/ 2147483647 h 280"/>
              <a:gd name="T48" fmla="*/ 2147483647 w 191"/>
              <a:gd name="T49" fmla="*/ 2147483647 h 280"/>
              <a:gd name="T50" fmla="*/ 2147483647 w 191"/>
              <a:gd name="T51" fmla="*/ 2147483647 h 280"/>
              <a:gd name="T52" fmla="*/ 2147483647 w 191"/>
              <a:gd name="T53" fmla="*/ 2147483647 h 280"/>
              <a:gd name="T54" fmla="*/ 2147483647 w 191"/>
              <a:gd name="T55" fmla="*/ 2147483647 h 280"/>
              <a:gd name="T56" fmla="*/ 2147483647 w 191"/>
              <a:gd name="T57" fmla="*/ 2147483647 h 280"/>
              <a:gd name="T58" fmla="*/ 2147483647 w 191"/>
              <a:gd name="T59" fmla="*/ 2147483647 h 280"/>
              <a:gd name="T60" fmla="*/ 2147483647 w 191"/>
              <a:gd name="T61" fmla="*/ 2147483647 h 280"/>
              <a:gd name="T62" fmla="*/ 2147483647 w 191"/>
              <a:gd name="T63" fmla="*/ 2147483647 h 280"/>
              <a:gd name="T64" fmla="*/ 2147483647 w 191"/>
              <a:gd name="T65" fmla="*/ 2147483647 h 280"/>
              <a:gd name="T66" fmla="*/ 2147483647 w 191"/>
              <a:gd name="T67" fmla="*/ 2147483647 h 280"/>
              <a:gd name="T68" fmla="*/ 2147483647 w 191"/>
              <a:gd name="T69" fmla="*/ 2147483647 h 280"/>
              <a:gd name="T70" fmla="*/ 2147483647 w 191"/>
              <a:gd name="T71" fmla="*/ 2147483647 h 280"/>
              <a:gd name="T72" fmla="*/ 2147483647 w 191"/>
              <a:gd name="T73" fmla="*/ 2147483647 h 280"/>
              <a:gd name="T74" fmla="*/ 2147483647 w 191"/>
              <a:gd name="T75" fmla="*/ 2147483647 h 280"/>
              <a:gd name="T76" fmla="*/ 2147483647 w 191"/>
              <a:gd name="T77" fmla="*/ 2147483647 h 280"/>
              <a:gd name="T78" fmla="*/ 2147483647 w 191"/>
              <a:gd name="T79" fmla="*/ 2147483647 h 280"/>
              <a:gd name="T80" fmla="*/ 2147483647 w 191"/>
              <a:gd name="T81" fmla="*/ 2147483647 h 280"/>
              <a:gd name="T82" fmla="*/ 2147483647 w 191"/>
              <a:gd name="T83" fmla="*/ 2147483647 h 280"/>
              <a:gd name="T84" fmla="*/ 2147483647 w 191"/>
              <a:gd name="T85" fmla="*/ 2147483647 h 280"/>
              <a:gd name="T86" fmla="*/ 2147483647 w 191"/>
              <a:gd name="T87" fmla="*/ 2147483647 h 280"/>
              <a:gd name="T88" fmla="*/ 2147483647 w 191"/>
              <a:gd name="T89" fmla="*/ 0 h 280"/>
              <a:gd name="T90" fmla="*/ 2147483647 w 191"/>
              <a:gd name="T91" fmla="*/ 2147483647 h 280"/>
              <a:gd name="T92" fmla="*/ 2147483647 w 191"/>
              <a:gd name="T93" fmla="*/ 2147483647 h 280"/>
              <a:gd name="T94" fmla="*/ 2147483647 w 191"/>
              <a:gd name="T95" fmla="*/ 2147483647 h 280"/>
              <a:gd name="T96" fmla="*/ 2147483647 w 191"/>
              <a:gd name="T97" fmla="*/ 2147483647 h 280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191" h="280">
                <a:moveTo>
                  <a:pt x="19" y="45"/>
                </a:moveTo>
                <a:lnTo>
                  <a:pt x="15" y="59"/>
                </a:lnTo>
                <a:lnTo>
                  <a:pt x="13" y="82"/>
                </a:lnTo>
                <a:lnTo>
                  <a:pt x="10" y="92"/>
                </a:lnTo>
                <a:lnTo>
                  <a:pt x="3" y="103"/>
                </a:lnTo>
                <a:lnTo>
                  <a:pt x="0" y="116"/>
                </a:lnTo>
                <a:lnTo>
                  <a:pt x="0" y="130"/>
                </a:lnTo>
                <a:lnTo>
                  <a:pt x="2" y="146"/>
                </a:lnTo>
                <a:lnTo>
                  <a:pt x="8" y="165"/>
                </a:lnTo>
                <a:lnTo>
                  <a:pt x="11" y="184"/>
                </a:lnTo>
                <a:lnTo>
                  <a:pt x="15" y="198"/>
                </a:lnTo>
                <a:lnTo>
                  <a:pt x="19" y="215"/>
                </a:lnTo>
                <a:lnTo>
                  <a:pt x="23" y="234"/>
                </a:lnTo>
                <a:lnTo>
                  <a:pt x="26" y="244"/>
                </a:lnTo>
                <a:lnTo>
                  <a:pt x="33" y="258"/>
                </a:lnTo>
                <a:lnTo>
                  <a:pt x="45" y="270"/>
                </a:lnTo>
                <a:lnTo>
                  <a:pt x="54" y="274"/>
                </a:lnTo>
                <a:lnTo>
                  <a:pt x="64" y="277"/>
                </a:lnTo>
                <a:lnTo>
                  <a:pt x="75" y="279"/>
                </a:lnTo>
                <a:lnTo>
                  <a:pt x="87" y="277"/>
                </a:lnTo>
                <a:lnTo>
                  <a:pt x="99" y="274"/>
                </a:lnTo>
                <a:lnTo>
                  <a:pt x="107" y="268"/>
                </a:lnTo>
                <a:lnTo>
                  <a:pt x="116" y="261"/>
                </a:lnTo>
                <a:lnTo>
                  <a:pt x="124" y="251"/>
                </a:lnTo>
                <a:lnTo>
                  <a:pt x="131" y="241"/>
                </a:lnTo>
                <a:lnTo>
                  <a:pt x="137" y="229"/>
                </a:lnTo>
                <a:lnTo>
                  <a:pt x="147" y="206"/>
                </a:lnTo>
                <a:lnTo>
                  <a:pt x="153" y="189"/>
                </a:lnTo>
                <a:lnTo>
                  <a:pt x="159" y="173"/>
                </a:lnTo>
                <a:lnTo>
                  <a:pt x="164" y="171"/>
                </a:lnTo>
                <a:lnTo>
                  <a:pt x="169" y="168"/>
                </a:lnTo>
                <a:lnTo>
                  <a:pt x="175" y="162"/>
                </a:lnTo>
                <a:lnTo>
                  <a:pt x="180" y="152"/>
                </a:lnTo>
                <a:lnTo>
                  <a:pt x="185" y="140"/>
                </a:lnTo>
                <a:lnTo>
                  <a:pt x="190" y="123"/>
                </a:lnTo>
                <a:lnTo>
                  <a:pt x="187" y="104"/>
                </a:lnTo>
                <a:lnTo>
                  <a:pt x="186" y="82"/>
                </a:lnTo>
                <a:lnTo>
                  <a:pt x="186" y="62"/>
                </a:lnTo>
                <a:lnTo>
                  <a:pt x="178" y="45"/>
                </a:lnTo>
                <a:lnTo>
                  <a:pt x="169" y="33"/>
                </a:lnTo>
                <a:lnTo>
                  <a:pt x="160" y="20"/>
                </a:lnTo>
                <a:lnTo>
                  <a:pt x="148" y="14"/>
                </a:lnTo>
                <a:lnTo>
                  <a:pt x="130" y="5"/>
                </a:lnTo>
                <a:lnTo>
                  <a:pt x="106" y="1"/>
                </a:lnTo>
                <a:lnTo>
                  <a:pt x="82" y="0"/>
                </a:lnTo>
                <a:lnTo>
                  <a:pt x="62" y="4"/>
                </a:lnTo>
                <a:lnTo>
                  <a:pt x="41" y="15"/>
                </a:lnTo>
                <a:lnTo>
                  <a:pt x="28" y="30"/>
                </a:lnTo>
                <a:lnTo>
                  <a:pt x="19" y="45"/>
                </a:lnTo>
              </a:path>
            </a:pathLst>
          </a:custGeom>
          <a:solidFill>
            <a:srgbClr val="FFE0C0"/>
          </a:solidFill>
          <a:ln w="12700" cap="rnd" cmpd="sng">
            <a:solidFill>
              <a:srgbClr val="00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grpSp>
        <p:nvGrpSpPr>
          <p:cNvPr id="44055" name="Group 73"/>
          <p:cNvGrpSpPr>
            <a:grpSpLocks/>
          </p:cNvGrpSpPr>
          <p:nvPr/>
        </p:nvGrpSpPr>
        <p:grpSpPr bwMode="auto">
          <a:xfrm>
            <a:off x="2970213" y="2849563"/>
            <a:ext cx="173037" cy="195262"/>
            <a:chOff x="1871" y="1795"/>
            <a:chExt cx="109" cy="123"/>
          </a:xfrm>
        </p:grpSpPr>
        <p:sp>
          <p:nvSpPr>
            <p:cNvPr id="44269" name="Freeform 74"/>
            <p:cNvSpPr>
              <a:spLocks/>
            </p:cNvSpPr>
            <p:nvPr/>
          </p:nvSpPr>
          <p:spPr bwMode="auto">
            <a:xfrm>
              <a:off x="1899" y="1817"/>
              <a:ext cx="45" cy="17"/>
            </a:xfrm>
            <a:custGeom>
              <a:avLst/>
              <a:gdLst>
                <a:gd name="T0" fmla="*/ 0 w 45"/>
                <a:gd name="T1" fmla="*/ 8 h 17"/>
                <a:gd name="T2" fmla="*/ 6 w 45"/>
                <a:gd name="T3" fmla="*/ 4 h 17"/>
                <a:gd name="T4" fmla="*/ 12 w 45"/>
                <a:gd name="T5" fmla="*/ 0 h 17"/>
                <a:gd name="T6" fmla="*/ 23 w 45"/>
                <a:gd name="T7" fmla="*/ 0 h 17"/>
                <a:gd name="T8" fmla="*/ 30 w 45"/>
                <a:gd name="T9" fmla="*/ 2 h 17"/>
                <a:gd name="T10" fmla="*/ 37 w 45"/>
                <a:gd name="T11" fmla="*/ 6 h 17"/>
                <a:gd name="T12" fmla="*/ 41 w 45"/>
                <a:gd name="T13" fmla="*/ 12 h 17"/>
                <a:gd name="T14" fmla="*/ 44 w 45"/>
                <a:gd name="T15" fmla="*/ 16 h 1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45" h="17">
                  <a:moveTo>
                    <a:pt x="0" y="8"/>
                  </a:moveTo>
                  <a:lnTo>
                    <a:pt x="6" y="4"/>
                  </a:lnTo>
                  <a:lnTo>
                    <a:pt x="12" y="0"/>
                  </a:lnTo>
                  <a:lnTo>
                    <a:pt x="23" y="0"/>
                  </a:lnTo>
                  <a:lnTo>
                    <a:pt x="30" y="2"/>
                  </a:lnTo>
                  <a:lnTo>
                    <a:pt x="37" y="6"/>
                  </a:lnTo>
                  <a:lnTo>
                    <a:pt x="41" y="12"/>
                  </a:lnTo>
                  <a:lnTo>
                    <a:pt x="44" y="16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grpSp>
          <p:nvGrpSpPr>
            <p:cNvPr id="44270" name="Group 75"/>
            <p:cNvGrpSpPr>
              <a:grpSpLocks/>
            </p:cNvGrpSpPr>
            <p:nvPr/>
          </p:nvGrpSpPr>
          <p:grpSpPr bwMode="auto">
            <a:xfrm>
              <a:off x="1871" y="1795"/>
              <a:ext cx="109" cy="20"/>
              <a:chOff x="1871" y="1795"/>
              <a:chExt cx="109" cy="20"/>
            </a:xfrm>
          </p:grpSpPr>
          <p:sp>
            <p:nvSpPr>
              <p:cNvPr id="44275" name="Freeform 76"/>
              <p:cNvSpPr>
                <a:spLocks/>
              </p:cNvSpPr>
              <p:nvPr/>
            </p:nvSpPr>
            <p:spPr bwMode="auto">
              <a:xfrm>
                <a:off x="1871" y="1795"/>
                <a:ext cx="27" cy="17"/>
              </a:xfrm>
              <a:custGeom>
                <a:avLst/>
                <a:gdLst>
                  <a:gd name="T0" fmla="*/ 26 w 27"/>
                  <a:gd name="T1" fmla="*/ 0 h 17"/>
                  <a:gd name="T2" fmla="*/ 12 w 27"/>
                  <a:gd name="T3" fmla="*/ 6 h 17"/>
                  <a:gd name="T4" fmla="*/ 0 w 27"/>
                  <a:gd name="T5" fmla="*/ 16 h 17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7" h="17">
                    <a:moveTo>
                      <a:pt x="26" y="0"/>
                    </a:moveTo>
                    <a:lnTo>
                      <a:pt x="12" y="6"/>
                    </a:lnTo>
                    <a:lnTo>
                      <a:pt x="0" y="16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4276" name="Freeform 77"/>
              <p:cNvSpPr>
                <a:spLocks/>
              </p:cNvSpPr>
              <p:nvPr/>
            </p:nvSpPr>
            <p:spPr bwMode="auto">
              <a:xfrm>
                <a:off x="1952" y="1796"/>
                <a:ext cx="28" cy="19"/>
              </a:xfrm>
              <a:custGeom>
                <a:avLst/>
                <a:gdLst>
                  <a:gd name="T0" fmla="*/ 0 w 28"/>
                  <a:gd name="T1" fmla="*/ 0 h 19"/>
                  <a:gd name="T2" fmla="*/ 7 w 28"/>
                  <a:gd name="T3" fmla="*/ 1 h 19"/>
                  <a:gd name="T4" fmla="*/ 16 w 28"/>
                  <a:gd name="T5" fmla="*/ 8 h 19"/>
                  <a:gd name="T6" fmla="*/ 27 w 28"/>
                  <a:gd name="T7" fmla="*/ 18 h 1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8" h="19">
                    <a:moveTo>
                      <a:pt x="0" y="0"/>
                    </a:moveTo>
                    <a:lnTo>
                      <a:pt x="7" y="1"/>
                    </a:lnTo>
                    <a:lnTo>
                      <a:pt x="16" y="8"/>
                    </a:lnTo>
                    <a:lnTo>
                      <a:pt x="27" y="18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44271" name="Group 78"/>
            <p:cNvGrpSpPr>
              <a:grpSpLocks/>
            </p:cNvGrpSpPr>
            <p:nvPr/>
          </p:nvGrpSpPr>
          <p:grpSpPr bwMode="auto">
            <a:xfrm>
              <a:off x="1871" y="1860"/>
              <a:ext cx="95" cy="58"/>
              <a:chOff x="1871" y="1860"/>
              <a:chExt cx="95" cy="58"/>
            </a:xfrm>
          </p:grpSpPr>
          <p:sp>
            <p:nvSpPr>
              <p:cNvPr id="44272" name="Freeform 79"/>
              <p:cNvSpPr>
                <a:spLocks/>
              </p:cNvSpPr>
              <p:nvPr/>
            </p:nvSpPr>
            <p:spPr bwMode="auto">
              <a:xfrm>
                <a:off x="1871" y="1860"/>
                <a:ext cx="95" cy="58"/>
              </a:xfrm>
              <a:custGeom>
                <a:avLst/>
                <a:gdLst>
                  <a:gd name="T0" fmla="*/ 3 w 95"/>
                  <a:gd name="T1" fmla="*/ 6 h 58"/>
                  <a:gd name="T2" fmla="*/ 6 w 95"/>
                  <a:gd name="T3" fmla="*/ 3 h 58"/>
                  <a:gd name="T4" fmla="*/ 11 w 95"/>
                  <a:gd name="T5" fmla="*/ 2 h 58"/>
                  <a:gd name="T6" fmla="*/ 17 w 95"/>
                  <a:gd name="T7" fmla="*/ 0 h 58"/>
                  <a:gd name="T8" fmla="*/ 23 w 95"/>
                  <a:gd name="T9" fmla="*/ 0 h 58"/>
                  <a:gd name="T10" fmla="*/ 32 w 95"/>
                  <a:gd name="T11" fmla="*/ 0 h 58"/>
                  <a:gd name="T12" fmla="*/ 43 w 95"/>
                  <a:gd name="T13" fmla="*/ 1 h 58"/>
                  <a:gd name="T14" fmla="*/ 54 w 95"/>
                  <a:gd name="T15" fmla="*/ 3 h 58"/>
                  <a:gd name="T16" fmla="*/ 66 w 95"/>
                  <a:gd name="T17" fmla="*/ 6 h 58"/>
                  <a:gd name="T18" fmla="*/ 78 w 95"/>
                  <a:gd name="T19" fmla="*/ 9 h 58"/>
                  <a:gd name="T20" fmla="*/ 85 w 95"/>
                  <a:gd name="T21" fmla="*/ 14 h 58"/>
                  <a:gd name="T22" fmla="*/ 90 w 95"/>
                  <a:gd name="T23" fmla="*/ 17 h 58"/>
                  <a:gd name="T24" fmla="*/ 94 w 95"/>
                  <a:gd name="T25" fmla="*/ 19 h 58"/>
                  <a:gd name="T26" fmla="*/ 94 w 95"/>
                  <a:gd name="T27" fmla="*/ 23 h 58"/>
                  <a:gd name="T28" fmla="*/ 93 w 95"/>
                  <a:gd name="T29" fmla="*/ 27 h 58"/>
                  <a:gd name="T30" fmla="*/ 89 w 95"/>
                  <a:gd name="T31" fmla="*/ 29 h 58"/>
                  <a:gd name="T32" fmla="*/ 85 w 95"/>
                  <a:gd name="T33" fmla="*/ 32 h 58"/>
                  <a:gd name="T34" fmla="*/ 82 w 95"/>
                  <a:gd name="T35" fmla="*/ 36 h 58"/>
                  <a:gd name="T36" fmla="*/ 79 w 95"/>
                  <a:gd name="T37" fmla="*/ 40 h 58"/>
                  <a:gd name="T38" fmla="*/ 77 w 95"/>
                  <a:gd name="T39" fmla="*/ 45 h 58"/>
                  <a:gd name="T40" fmla="*/ 75 w 95"/>
                  <a:gd name="T41" fmla="*/ 51 h 58"/>
                  <a:gd name="T42" fmla="*/ 74 w 95"/>
                  <a:gd name="T43" fmla="*/ 57 h 58"/>
                  <a:gd name="T44" fmla="*/ 70 w 95"/>
                  <a:gd name="T45" fmla="*/ 52 h 58"/>
                  <a:gd name="T46" fmla="*/ 65 w 95"/>
                  <a:gd name="T47" fmla="*/ 49 h 58"/>
                  <a:gd name="T48" fmla="*/ 58 w 95"/>
                  <a:gd name="T49" fmla="*/ 45 h 58"/>
                  <a:gd name="T50" fmla="*/ 52 w 95"/>
                  <a:gd name="T51" fmla="*/ 42 h 58"/>
                  <a:gd name="T52" fmla="*/ 47 w 95"/>
                  <a:gd name="T53" fmla="*/ 40 h 58"/>
                  <a:gd name="T54" fmla="*/ 39 w 95"/>
                  <a:gd name="T55" fmla="*/ 39 h 58"/>
                  <a:gd name="T56" fmla="*/ 30 w 95"/>
                  <a:gd name="T57" fmla="*/ 37 h 58"/>
                  <a:gd name="T58" fmla="*/ 23 w 95"/>
                  <a:gd name="T59" fmla="*/ 38 h 58"/>
                  <a:gd name="T60" fmla="*/ 17 w 95"/>
                  <a:gd name="T61" fmla="*/ 38 h 58"/>
                  <a:gd name="T62" fmla="*/ 11 w 95"/>
                  <a:gd name="T63" fmla="*/ 39 h 58"/>
                  <a:gd name="T64" fmla="*/ 7 w 95"/>
                  <a:gd name="T65" fmla="*/ 40 h 58"/>
                  <a:gd name="T66" fmla="*/ 4 w 95"/>
                  <a:gd name="T67" fmla="*/ 40 h 58"/>
                  <a:gd name="T68" fmla="*/ 2 w 95"/>
                  <a:gd name="T69" fmla="*/ 38 h 58"/>
                  <a:gd name="T70" fmla="*/ 0 w 95"/>
                  <a:gd name="T71" fmla="*/ 36 h 58"/>
                  <a:gd name="T72" fmla="*/ 0 w 95"/>
                  <a:gd name="T73" fmla="*/ 33 h 58"/>
                  <a:gd name="T74" fmla="*/ 0 w 95"/>
                  <a:gd name="T75" fmla="*/ 28 h 58"/>
                  <a:gd name="T76" fmla="*/ 0 w 95"/>
                  <a:gd name="T77" fmla="*/ 20 h 58"/>
                  <a:gd name="T78" fmla="*/ 1 w 95"/>
                  <a:gd name="T79" fmla="*/ 14 h 58"/>
                  <a:gd name="T80" fmla="*/ 3 w 95"/>
                  <a:gd name="T81" fmla="*/ 9 h 58"/>
                  <a:gd name="T82" fmla="*/ 3 w 95"/>
                  <a:gd name="T83" fmla="*/ 6 h 58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95" h="58">
                    <a:moveTo>
                      <a:pt x="3" y="6"/>
                    </a:moveTo>
                    <a:lnTo>
                      <a:pt x="6" y="3"/>
                    </a:lnTo>
                    <a:lnTo>
                      <a:pt x="11" y="2"/>
                    </a:lnTo>
                    <a:lnTo>
                      <a:pt x="17" y="0"/>
                    </a:lnTo>
                    <a:lnTo>
                      <a:pt x="23" y="0"/>
                    </a:lnTo>
                    <a:lnTo>
                      <a:pt x="32" y="0"/>
                    </a:lnTo>
                    <a:lnTo>
                      <a:pt x="43" y="1"/>
                    </a:lnTo>
                    <a:lnTo>
                      <a:pt x="54" y="3"/>
                    </a:lnTo>
                    <a:lnTo>
                      <a:pt x="66" y="6"/>
                    </a:lnTo>
                    <a:lnTo>
                      <a:pt x="78" y="9"/>
                    </a:lnTo>
                    <a:lnTo>
                      <a:pt x="85" y="14"/>
                    </a:lnTo>
                    <a:lnTo>
                      <a:pt x="90" y="17"/>
                    </a:lnTo>
                    <a:lnTo>
                      <a:pt x="94" y="19"/>
                    </a:lnTo>
                    <a:lnTo>
                      <a:pt x="94" y="23"/>
                    </a:lnTo>
                    <a:lnTo>
                      <a:pt x="93" y="27"/>
                    </a:lnTo>
                    <a:lnTo>
                      <a:pt x="89" y="29"/>
                    </a:lnTo>
                    <a:lnTo>
                      <a:pt x="85" y="32"/>
                    </a:lnTo>
                    <a:lnTo>
                      <a:pt x="82" y="36"/>
                    </a:lnTo>
                    <a:lnTo>
                      <a:pt x="79" y="40"/>
                    </a:lnTo>
                    <a:lnTo>
                      <a:pt x="77" y="45"/>
                    </a:lnTo>
                    <a:lnTo>
                      <a:pt x="75" y="51"/>
                    </a:lnTo>
                    <a:lnTo>
                      <a:pt x="74" y="57"/>
                    </a:lnTo>
                    <a:lnTo>
                      <a:pt x="70" y="52"/>
                    </a:lnTo>
                    <a:lnTo>
                      <a:pt x="65" y="49"/>
                    </a:lnTo>
                    <a:lnTo>
                      <a:pt x="58" y="45"/>
                    </a:lnTo>
                    <a:lnTo>
                      <a:pt x="52" y="42"/>
                    </a:lnTo>
                    <a:lnTo>
                      <a:pt x="47" y="40"/>
                    </a:lnTo>
                    <a:lnTo>
                      <a:pt x="39" y="39"/>
                    </a:lnTo>
                    <a:lnTo>
                      <a:pt x="30" y="37"/>
                    </a:lnTo>
                    <a:lnTo>
                      <a:pt x="23" y="38"/>
                    </a:lnTo>
                    <a:lnTo>
                      <a:pt x="17" y="38"/>
                    </a:lnTo>
                    <a:lnTo>
                      <a:pt x="11" y="39"/>
                    </a:lnTo>
                    <a:lnTo>
                      <a:pt x="7" y="40"/>
                    </a:lnTo>
                    <a:lnTo>
                      <a:pt x="4" y="40"/>
                    </a:lnTo>
                    <a:lnTo>
                      <a:pt x="2" y="38"/>
                    </a:lnTo>
                    <a:lnTo>
                      <a:pt x="0" y="36"/>
                    </a:lnTo>
                    <a:lnTo>
                      <a:pt x="0" y="33"/>
                    </a:lnTo>
                    <a:lnTo>
                      <a:pt x="0" y="28"/>
                    </a:lnTo>
                    <a:lnTo>
                      <a:pt x="0" y="20"/>
                    </a:lnTo>
                    <a:lnTo>
                      <a:pt x="1" y="14"/>
                    </a:lnTo>
                    <a:lnTo>
                      <a:pt x="3" y="9"/>
                    </a:lnTo>
                    <a:lnTo>
                      <a:pt x="3" y="6"/>
                    </a:lnTo>
                  </a:path>
                </a:pathLst>
              </a:custGeom>
              <a:solidFill>
                <a:srgbClr val="C00000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4273" name="Freeform 80"/>
              <p:cNvSpPr>
                <a:spLocks/>
              </p:cNvSpPr>
              <p:nvPr/>
            </p:nvSpPr>
            <p:spPr bwMode="auto">
              <a:xfrm>
                <a:off x="1888" y="1878"/>
                <a:ext cx="51" cy="33"/>
              </a:xfrm>
              <a:custGeom>
                <a:avLst/>
                <a:gdLst>
                  <a:gd name="T0" fmla="*/ 2 w 51"/>
                  <a:gd name="T1" fmla="*/ 14 h 33"/>
                  <a:gd name="T2" fmla="*/ 4 w 51"/>
                  <a:gd name="T3" fmla="*/ 9 h 33"/>
                  <a:gd name="T4" fmla="*/ 7 w 51"/>
                  <a:gd name="T5" fmla="*/ 7 h 33"/>
                  <a:gd name="T6" fmla="*/ 10 w 51"/>
                  <a:gd name="T7" fmla="*/ 6 h 33"/>
                  <a:gd name="T8" fmla="*/ 12 w 51"/>
                  <a:gd name="T9" fmla="*/ 4 h 33"/>
                  <a:gd name="T10" fmla="*/ 17 w 51"/>
                  <a:gd name="T11" fmla="*/ 2 h 33"/>
                  <a:gd name="T12" fmla="*/ 20 w 51"/>
                  <a:gd name="T13" fmla="*/ 1 h 33"/>
                  <a:gd name="T14" fmla="*/ 23 w 51"/>
                  <a:gd name="T15" fmla="*/ 0 h 33"/>
                  <a:gd name="T16" fmla="*/ 25 w 51"/>
                  <a:gd name="T17" fmla="*/ 2 h 33"/>
                  <a:gd name="T18" fmla="*/ 29 w 51"/>
                  <a:gd name="T19" fmla="*/ 4 h 33"/>
                  <a:gd name="T20" fmla="*/ 31 w 51"/>
                  <a:gd name="T21" fmla="*/ 4 h 33"/>
                  <a:gd name="T22" fmla="*/ 36 w 51"/>
                  <a:gd name="T23" fmla="*/ 3 h 33"/>
                  <a:gd name="T24" fmla="*/ 40 w 51"/>
                  <a:gd name="T25" fmla="*/ 5 h 33"/>
                  <a:gd name="T26" fmla="*/ 43 w 51"/>
                  <a:gd name="T27" fmla="*/ 9 h 33"/>
                  <a:gd name="T28" fmla="*/ 46 w 51"/>
                  <a:gd name="T29" fmla="*/ 12 h 33"/>
                  <a:gd name="T30" fmla="*/ 47 w 51"/>
                  <a:gd name="T31" fmla="*/ 16 h 33"/>
                  <a:gd name="T32" fmla="*/ 48 w 51"/>
                  <a:gd name="T33" fmla="*/ 20 h 33"/>
                  <a:gd name="T34" fmla="*/ 49 w 51"/>
                  <a:gd name="T35" fmla="*/ 24 h 33"/>
                  <a:gd name="T36" fmla="*/ 50 w 51"/>
                  <a:gd name="T37" fmla="*/ 28 h 33"/>
                  <a:gd name="T38" fmla="*/ 49 w 51"/>
                  <a:gd name="T39" fmla="*/ 32 h 33"/>
                  <a:gd name="T40" fmla="*/ 41 w 51"/>
                  <a:gd name="T41" fmla="*/ 27 h 33"/>
                  <a:gd name="T42" fmla="*/ 25 w 51"/>
                  <a:gd name="T43" fmla="*/ 20 h 33"/>
                  <a:gd name="T44" fmla="*/ 12 w 51"/>
                  <a:gd name="T45" fmla="*/ 20 h 33"/>
                  <a:gd name="T46" fmla="*/ 0 w 51"/>
                  <a:gd name="T47" fmla="*/ 21 h 33"/>
                  <a:gd name="T48" fmla="*/ 0 w 51"/>
                  <a:gd name="T49" fmla="*/ 16 h 33"/>
                  <a:gd name="T50" fmla="*/ 2 w 51"/>
                  <a:gd name="T51" fmla="*/ 14 h 33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51" h="33">
                    <a:moveTo>
                      <a:pt x="2" y="14"/>
                    </a:moveTo>
                    <a:lnTo>
                      <a:pt x="4" y="9"/>
                    </a:lnTo>
                    <a:lnTo>
                      <a:pt x="7" y="7"/>
                    </a:lnTo>
                    <a:lnTo>
                      <a:pt x="10" y="6"/>
                    </a:lnTo>
                    <a:lnTo>
                      <a:pt x="12" y="4"/>
                    </a:lnTo>
                    <a:lnTo>
                      <a:pt x="17" y="2"/>
                    </a:lnTo>
                    <a:lnTo>
                      <a:pt x="20" y="1"/>
                    </a:lnTo>
                    <a:lnTo>
                      <a:pt x="23" y="0"/>
                    </a:lnTo>
                    <a:lnTo>
                      <a:pt x="25" y="2"/>
                    </a:lnTo>
                    <a:lnTo>
                      <a:pt x="29" y="4"/>
                    </a:lnTo>
                    <a:lnTo>
                      <a:pt x="31" y="4"/>
                    </a:lnTo>
                    <a:lnTo>
                      <a:pt x="36" y="3"/>
                    </a:lnTo>
                    <a:lnTo>
                      <a:pt x="40" y="5"/>
                    </a:lnTo>
                    <a:lnTo>
                      <a:pt x="43" y="9"/>
                    </a:lnTo>
                    <a:lnTo>
                      <a:pt x="46" y="12"/>
                    </a:lnTo>
                    <a:lnTo>
                      <a:pt x="47" y="16"/>
                    </a:lnTo>
                    <a:lnTo>
                      <a:pt x="48" y="20"/>
                    </a:lnTo>
                    <a:lnTo>
                      <a:pt x="49" y="24"/>
                    </a:lnTo>
                    <a:lnTo>
                      <a:pt x="50" y="28"/>
                    </a:lnTo>
                    <a:lnTo>
                      <a:pt x="49" y="32"/>
                    </a:lnTo>
                    <a:lnTo>
                      <a:pt x="41" y="27"/>
                    </a:lnTo>
                    <a:lnTo>
                      <a:pt x="25" y="20"/>
                    </a:lnTo>
                    <a:lnTo>
                      <a:pt x="12" y="20"/>
                    </a:lnTo>
                    <a:lnTo>
                      <a:pt x="0" y="21"/>
                    </a:lnTo>
                    <a:lnTo>
                      <a:pt x="0" y="16"/>
                    </a:lnTo>
                    <a:lnTo>
                      <a:pt x="2" y="14"/>
                    </a:lnTo>
                  </a:path>
                </a:pathLst>
              </a:custGeom>
              <a:solidFill>
                <a:srgbClr val="FF4040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4274" name="Freeform 81"/>
              <p:cNvSpPr>
                <a:spLocks/>
              </p:cNvSpPr>
              <p:nvPr/>
            </p:nvSpPr>
            <p:spPr bwMode="auto">
              <a:xfrm>
                <a:off x="1873" y="1860"/>
                <a:ext cx="93" cy="29"/>
              </a:xfrm>
              <a:custGeom>
                <a:avLst/>
                <a:gdLst>
                  <a:gd name="T0" fmla="*/ 2 w 93"/>
                  <a:gd name="T1" fmla="*/ 6 h 29"/>
                  <a:gd name="T2" fmla="*/ 4 w 93"/>
                  <a:gd name="T3" fmla="*/ 3 h 29"/>
                  <a:gd name="T4" fmla="*/ 9 w 93"/>
                  <a:gd name="T5" fmla="*/ 2 h 29"/>
                  <a:gd name="T6" fmla="*/ 15 w 93"/>
                  <a:gd name="T7" fmla="*/ 1 h 29"/>
                  <a:gd name="T8" fmla="*/ 22 w 93"/>
                  <a:gd name="T9" fmla="*/ 0 h 29"/>
                  <a:gd name="T10" fmla="*/ 30 w 93"/>
                  <a:gd name="T11" fmla="*/ 0 h 29"/>
                  <a:gd name="T12" fmla="*/ 42 w 93"/>
                  <a:gd name="T13" fmla="*/ 1 h 29"/>
                  <a:gd name="T14" fmla="*/ 52 w 93"/>
                  <a:gd name="T15" fmla="*/ 3 h 29"/>
                  <a:gd name="T16" fmla="*/ 65 w 93"/>
                  <a:gd name="T17" fmla="*/ 5 h 29"/>
                  <a:gd name="T18" fmla="*/ 76 w 93"/>
                  <a:gd name="T19" fmla="*/ 9 h 29"/>
                  <a:gd name="T20" fmla="*/ 83 w 93"/>
                  <a:gd name="T21" fmla="*/ 14 h 29"/>
                  <a:gd name="T22" fmla="*/ 88 w 93"/>
                  <a:gd name="T23" fmla="*/ 17 h 29"/>
                  <a:gd name="T24" fmla="*/ 92 w 93"/>
                  <a:gd name="T25" fmla="*/ 19 h 29"/>
                  <a:gd name="T26" fmla="*/ 92 w 93"/>
                  <a:gd name="T27" fmla="*/ 23 h 29"/>
                  <a:gd name="T28" fmla="*/ 91 w 93"/>
                  <a:gd name="T29" fmla="*/ 27 h 29"/>
                  <a:gd name="T30" fmla="*/ 88 w 93"/>
                  <a:gd name="T31" fmla="*/ 28 h 29"/>
                  <a:gd name="T32" fmla="*/ 84 w 93"/>
                  <a:gd name="T33" fmla="*/ 24 h 29"/>
                  <a:gd name="T34" fmla="*/ 76 w 93"/>
                  <a:gd name="T35" fmla="*/ 21 h 29"/>
                  <a:gd name="T36" fmla="*/ 69 w 93"/>
                  <a:gd name="T37" fmla="*/ 17 h 29"/>
                  <a:gd name="T38" fmla="*/ 60 w 93"/>
                  <a:gd name="T39" fmla="*/ 14 h 29"/>
                  <a:gd name="T40" fmla="*/ 52 w 93"/>
                  <a:gd name="T41" fmla="*/ 13 h 29"/>
                  <a:gd name="T42" fmla="*/ 44 w 93"/>
                  <a:gd name="T43" fmla="*/ 11 h 29"/>
                  <a:gd name="T44" fmla="*/ 34 w 93"/>
                  <a:gd name="T45" fmla="*/ 10 h 29"/>
                  <a:gd name="T46" fmla="*/ 24 w 93"/>
                  <a:gd name="T47" fmla="*/ 10 h 29"/>
                  <a:gd name="T48" fmla="*/ 15 w 93"/>
                  <a:gd name="T49" fmla="*/ 11 h 29"/>
                  <a:gd name="T50" fmla="*/ 6 w 93"/>
                  <a:gd name="T51" fmla="*/ 13 h 29"/>
                  <a:gd name="T52" fmla="*/ 0 w 93"/>
                  <a:gd name="T53" fmla="*/ 14 h 29"/>
                  <a:gd name="T54" fmla="*/ 0 w 93"/>
                  <a:gd name="T55" fmla="*/ 10 h 29"/>
                  <a:gd name="T56" fmla="*/ 2 w 93"/>
                  <a:gd name="T57" fmla="*/ 6 h 29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93" h="29">
                    <a:moveTo>
                      <a:pt x="2" y="6"/>
                    </a:moveTo>
                    <a:lnTo>
                      <a:pt x="4" y="3"/>
                    </a:lnTo>
                    <a:lnTo>
                      <a:pt x="9" y="2"/>
                    </a:lnTo>
                    <a:lnTo>
                      <a:pt x="15" y="1"/>
                    </a:lnTo>
                    <a:lnTo>
                      <a:pt x="22" y="0"/>
                    </a:lnTo>
                    <a:lnTo>
                      <a:pt x="30" y="0"/>
                    </a:lnTo>
                    <a:lnTo>
                      <a:pt x="42" y="1"/>
                    </a:lnTo>
                    <a:lnTo>
                      <a:pt x="52" y="3"/>
                    </a:lnTo>
                    <a:lnTo>
                      <a:pt x="65" y="5"/>
                    </a:lnTo>
                    <a:lnTo>
                      <a:pt x="76" y="9"/>
                    </a:lnTo>
                    <a:lnTo>
                      <a:pt x="83" y="14"/>
                    </a:lnTo>
                    <a:lnTo>
                      <a:pt x="88" y="17"/>
                    </a:lnTo>
                    <a:lnTo>
                      <a:pt x="92" y="19"/>
                    </a:lnTo>
                    <a:lnTo>
                      <a:pt x="92" y="23"/>
                    </a:lnTo>
                    <a:lnTo>
                      <a:pt x="91" y="27"/>
                    </a:lnTo>
                    <a:lnTo>
                      <a:pt x="88" y="28"/>
                    </a:lnTo>
                    <a:lnTo>
                      <a:pt x="84" y="24"/>
                    </a:lnTo>
                    <a:lnTo>
                      <a:pt x="76" y="21"/>
                    </a:lnTo>
                    <a:lnTo>
                      <a:pt x="69" y="17"/>
                    </a:lnTo>
                    <a:lnTo>
                      <a:pt x="60" y="14"/>
                    </a:lnTo>
                    <a:lnTo>
                      <a:pt x="52" y="13"/>
                    </a:lnTo>
                    <a:lnTo>
                      <a:pt x="44" y="11"/>
                    </a:lnTo>
                    <a:lnTo>
                      <a:pt x="34" y="10"/>
                    </a:lnTo>
                    <a:lnTo>
                      <a:pt x="24" y="10"/>
                    </a:lnTo>
                    <a:lnTo>
                      <a:pt x="15" y="11"/>
                    </a:lnTo>
                    <a:lnTo>
                      <a:pt x="6" y="13"/>
                    </a:lnTo>
                    <a:lnTo>
                      <a:pt x="0" y="14"/>
                    </a:lnTo>
                    <a:lnTo>
                      <a:pt x="0" y="10"/>
                    </a:lnTo>
                    <a:lnTo>
                      <a:pt x="2" y="6"/>
                    </a:lnTo>
                  </a:path>
                </a:pathLst>
              </a:custGeom>
              <a:solidFill>
                <a:srgbClr val="FFFFFF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</p:grpSp>
      </p:grpSp>
      <p:sp>
        <p:nvSpPr>
          <p:cNvPr id="44056" name="Freeform 82"/>
          <p:cNvSpPr>
            <a:spLocks/>
          </p:cNvSpPr>
          <p:nvPr/>
        </p:nvSpPr>
        <p:spPr bwMode="auto">
          <a:xfrm>
            <a:off x="3138488" y="2867025"/>
            <a:ext cx="34925" cy="53975"/>
          </a:xfrm>
          <a:custGeom>
            <a:avLst/>
            <a:gdLst>
              <a:gd name="T0" fmla="*/ 0 w 22"/>
              <a:gd name="T1" fmla="*/ 0 h 34"/>
              <a:gd name="T2" fmla="*/ 2147483647 w 22"/>
              <a:gd name="T3" fmla="*/ 2147483647 h 34"/>
              <a:gd name="T4" fmla="*/ 2147483647 w 22"/>
              <a:gd name="T5" fmla="*/ 2147483647 h 34"/>
              <a:gd name="T6" fmla="*/ 2147483647 w 22"/>
              <a:gd name="T7" fmla="*/ 2147483647 h 34"/>
              <a:gd name="T8" fmla="*/ 2147483647 w 22"/>
              <a:gd name="T9" fmla="*/ 2147483647 h 34"/>
              <a:gd name="T10" fmla="*/ 2147483647 w 22"/>
              <a:gd name="T11" fmla="*/ 2147483647 h 34"/>
              <a:gd name="T12" fmla="*/ 2147483647 w 22"/>
              <a:gd name="T13" fmla="*/ 2147483647 h 34"/>
              <a:gd name="T14" fmla="*/ 2147483647 w 22"/>
              <a:gd name="T15" fmla="*/ 2147483647 h 34"/>
              <a:gd name="T16" fmla="*/ 2147483647 w 22"/>
              <a:gd name="T17" fmla="*/ 2147483647 h 34"/>
              <a:gd name="T18" fmla="*/ 2147483647 w 22"/>
              <a:gd name="T19" fmla="*/ 2147483647 h 34"/>
              <a:gd name="T20" fmla="*/ 2147483647 w 22"/>
              <a:gd name="T21" fmla="*/ 2147483647 h 34"/>
              <a:gd name="T22" fmla="*/ 2147483647 w 22"/>
              <a:gd name="T23" fmla="*/ 2147483647 h 34"/>
              <a:gd name="T24" fmla="*/ 2147483647 w 22"/>
              <a:gd name="T25" fmla="*/ 2147483647 h 34"/>
              <a:gd name="T26" fmla="*/ 2147483647 w 22"/>
              <a:gd name="T27" fmla="*/ 2147483647 h 34"/>
              <a:gd name="T28" fmla="*/ 2147483647 w 22"/>
              <a:gd name="T29" fmla="*/ 2147483647 h 34"/>
              <a:gd name="T30" fmla="*/ 2147483647 w 22"/>
              <a:gd name="T31" fmla="*/ 2147483647 h 34"/>
              <a:gd name="T32" fmla="*/ 2147483647 w 22"/>
              <a:gd name="T33" fmla="*/ 2147483647 h 34"/>
              <a:gd name="T34" fmla="*/ 2147483647 w 22"/>
              <a:gd name="T35" fmla="*/ 2147483647 h 34"/>
              <a:gd name="T36" fmla="*/ 2147483647 w 22"/>
              <a:gd name="T37" fmla="*/ 2147483647 h 34"/>
              <a:gd name="T38" fmla="*/ 2147483647 w 22"/>
              <a:gd name="T39" fmla="*/ 2147483647 h 34"/>
              <a:gd name="T40" fmla="*/ 2147483647 w 22"/>
              <a:gd name="T41" fmla="*/ 2147483647 h 34"/>
              <a:gd name="T42" fmla="*/ 2147483647 w 22"/>
              <a:gd name="T43" fmla="*/ 2147483647 h 34"/>
              <a:gd name="T44" fmla="*/ 2147483647 w 22"/>
              <a:gd name="T45" fmla="*/ 2147483647 h 34"/>
              <a:gd name="T46" fmla="*/ 2147483647 w 22"/>
              <a:gd name="T47" fmla="*/ 2147483647 h 34"/>
              <a:gd name="T48" fmla="*/ 2147483647 w 22"/>
              <a:gd name="T49" fmla="*/ 2147483647 h 34"/>
              <a:gd name="T50" fmla="*/ 2147483647 w 22"/>
              <a:gd name="T51" fmla="*/ 2147483647 h 34"/>
              <a:gd name="T52" fmla="*/ 2147483647 w 22"/>
              <a:gd name="T53" fmla="*/ 2147483647 h 34"/>
              <a:gd name="T54" fmla="*/ 2147483647 w 22"/>
              <a:gd name="T55" fmla="*/ 2147483647 h 34"/>
              <a:gd name="T56" fmla="*/ 2147483647 w 22"/>
              <a:gd name="T57" fmla="*/ 2147483647 h 34"/>
              <a:gd name="T58" fmla="*/ 2147483647 w 22"/>
              <a:gd name="T59" fmla="*/ 2147483647 h 34"/>
              <a:gd name="T60" fmla="*/ 2147483647 w 22"/>
              <a:gd name="T61" fmla="*/ 2147483647 h 34"/>
              <a:gd name="T62" fmla="*/ 2147483647 w 22"/>
              <a:gd name="T63" fmla="*/ 2147483647 h 34"/>
              <a:gd name="T64" fmla="*/ 2147483647 w 22"/>
              <a:gd name="T65" fmla="*/ 2147483647 h 34"/>
              <a:gd name="T66" fmla="*/ 2147483647 w 22"/>
              <a:gd name="T67" fmla="*/ 2147483647 h 34"/>
              <a:gd name="T68" fmla="*/ 2147483647 w 22"/>
              <a:gd name="T69" fmla="*/ 2147483647 h 34"/>
              <a:gd name="T70" fmla="*/ 2147483647 w 22"/>
              <a:gd name="T71" fmla="*/ 2147483647 h 34"/>
              <a:gd name="T72" fmla="*/ 0 w 22"/>
              <a:gd name="T73" fmla="*/ 0 h 34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0" t="0" r="r" b="b"/>
            <a:pathLst>
              <a:path w="22" h="34">
                <a:moveTo>
                  <a:pt x="0" y="0"/>
                </a:moveTo>
                <a:lnTo>
                  <a:pt x="4" y="1"/>
                </a:lnTo>
                <a:lnTo>
                  <a:pt x="8" y="4"/>
                </a:lnTo>
                <a:lnTo>
                  <a:pt x="10" y="5"/>
                </a:lnTo>
                <a:lnTo>
                  <a:pt x="14" y="8"/>
                </a:lnTo>
                <a:lnTo>
                  <a:pt x="16" y="10"/>
                </a:lnTo>
                <a:lnTo>
                  <a:pt x="18" y="13"/>
                </a:lnTo>
                <a:lnTo>
                  <a:pt x="20" y="15"/>
                </a:lnTo>
                <a:lnTo>
                  <a:pt x="20" y="18"/>
                </a:lnTo>
                <a:lnTo>
                  <a:pt x="21" y="21"/>
                </a:lnTo>
                <a:lnTo>
                  <a:pt x="21" y="24"/>
                </a:lnTo>
                <a:lnTo>
                  <a:pt x="20" y="27"/>
                </a:lnTo>
                <a:lnTo>
                  <a:pt x="20" y="29"/>
                </a:lnTo>
                <a:lnTo>
                  <a:pt x="18" y="30"/>
                </a:lnTo>
                <a:lnTo>
                  <a:pt x="17" y="32"/>
                </a:lnTo>
                <a:lnTo>
                  <a:pt x="15" y="32"/>
                </a:lnTo>
                <a:lnTo>
                  <a:pt x="15" y="33"/>
                </a:lnTo>
                <a:lnTo>
                  <a:pt x="13" y="32"/>
                </a:lnTo>
                <a:lnTo>
                  <a:pt x="10" y="32"/>
                </a:lnTo>
                <a:lnTo>
                  <a:pt x="10" y="31"/>
                </a:lnTo>
                <a:lnTo>
                  <a:pt x="10" y="30"/>
                </a:lnTo>
                <a:lnTo>
                  <a:pt x="9" y="29"/>
                </a:lnTo>
                <a:lnTo>
                  <a:pt x="9" y="28"/>
                </a:lnTo>
                <a:lnTo>
                  <a:pt x="9" y="26"/>
                </a:lnTo>
                <a:lnTo>
                  <a:pt x="8" y="25"/>
                </a:lnTo>
                <a:lnTo>
                  <a:pt x="8" y="23"/>
                </a:lnTo>
                <a:lnTo>
                  <a:pt x="9" y="21"/>
                </a:lnTo>
                <a:lnTo>
                  <a:pt x="9" y="20"/>
                </a:lnTo>
                <a:lnTo>
                  <a:pt x="9" y="18"/>
                </a:lnTo>
                <a:lnTo>
                  <a:pt x="10" y="15"/>
                </a:lnTo>
                <a:lnTo>
                  <a:pt x="9" y="12"/>
                </a:lnTo>
                <a:lnTo>
                  <a:pt x="8" y="12"/>
                </a:lnTo>
                <a:lnTo>
                  <a:pt x="7" y="9"/>
                </a:lnTo>
                <a:lnTo>
                  <a:pt x="6" y="6"/>
                </a:lnTo>
                <a:lnTo>
                  <a:pt x="4" y="4"/>
                </a:lnTo>
                <a:lnTo>
                  <a:pt x="2" y="3"/>
                </a:lnTo>
                <a:lnTo>
                  <a:pt x="0" y="0"/>
                </a:lnTo>
              </a:path>
            </a:pathLst>
          </a:custGeom>
          <a:solidFill>
            <a:srgbClr val="C0FFFF"/>
          </a:solidFill>
          <a:ln w="12700" cap="rnd" cmpd="sng">
            <a:solidFill>
              <a:srgbClr val="00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grpSp>
        <p:nvGrpSpPr>
          <p:cNvPr id="44057" name="Group 83"/>
          <p:cNvGrpSpPr>
            <a:grpSpLocks/>
          </p:cNvGrpSpPr>
          <p:nvPr/>
        </p:nvGrpSpPr>
        <p:grpSpPr bwMode="auto">
          <a:xfrm>
            <a:off x="2962275" y="2787650"/>
            <a:ext cx="200025" cy="41275"/>
            <a:chOff x="1866" y="1756"/>
            <a:chExt cx="126" cy="26"/>
          </a:xfrm>
        </p:grpSpPr>
        <p:sp>
          <p:nvSpPr>
            <p:cNvPr id="44267" name="Freeform 84"/>
            <p:cNvSpPr>
              <a:spLocks/>
            </p:cNvSpPr>
            <p:nvPr/>
          </p:nvSpPr>
          <p:spPr bwMode="auto">
            <a:xfrm>
              <a:off x="1866" y="1756"/>
              <a:ext cx="37" cy="18"/>
            </a:xfrm>
            <a:custGeom>
              <a:avLst/>
              <a:gdLst>
                <a:gd name="T0" fmla="*/ 0 w 37"/>
                <a:gd name="T1" fmla="*/ 17 h 18"/>
                <a:gd name="T2" fmla="*/ 8 w 37"/>
                <a:gd name="T3" fmla="*/ 7 h 18"/>
                <a:gd name="T4" fmla="*/ 15 w 37"/>
                <a:gd name="T5" fmla="*/ 2 h 18"/>
                <a:gd name="T6" fmla="*/ 24 w 37"/>
                <a:gd name="T7" fmla="*/ 0 h 18"/>
                <a:gd name="T8" fmla="*/ 36 w 37"/>
                <a:gd name="T9" fmla="*/ 3 h 1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7" h="18">
                  <a:moveTo>
                    <a:pt x="0" y="17"/>
                  </a:moveTo>
                  <a:lnTo>
                    <a:pt x="8" y="7"/>
                  </a:lnTo>
                  <a:lnTo>
                    <a:pt x="15" y="2"/>
                  </a:lnTo>
                  <a:lnTo>
                    <a:pt x="24" y="0"/>
                  </a:lnTo>
                  <a:lnTo>
                    <a:pt x="36" y="3"/>
                  </a:lnTo>
                </a:path>
              </a:pathLst>
            </a:custGeom>
            <a:noFill/>
            <a:ln w="12700" cap="rnd" cmpd="sng">
              <a:solidFill>
                <a:srgbClr val="606000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4268" name="Freeform 85"/>
            <p:cNvSpPr>
              <a:spLocks/>
            </p:cNvSpPr>
            <p:nvPr/>
          </p:nvSpPr>
          <p:spPr bwMode="auto">
            <a:xfrm>
              <a:off x="1950" y="1761"/>
              <a:ext cx="42" cy="21"/>
            </a:xfrm>
            <a:custGeom>
              <a:avLst/>
              <a:gdLst>
                <a:gd name="T0" fmla="*/ 0 w 42"/>
                <a:gd name="T1" fmla="*/ 3 h 21"/>
                <a:gd name="T2" fmla="*/ 10 w 42"/>
                <a:gd name="T3" fmla="*/ 0 h 21"/>
                <a:gd name="T4" fmla="*/ 17 w 42"/>
                <a:gd name="T5" fmla="*/ 0 h 21"/>
                <a:gd name="T6" fmla="*/ 29 w 42"/>
                <a:gd name="T7" fmla="*/ 3 h 21"/>
                <a:gd name="T8" fmla="*/ 36 w 42"/>
                <a:gd name="T9" fmla="*/ 10 h 21"/>
                <a:gd name="T10" fmla="*/ 41 w 42"/>
                <a:gd name="T11" fmla="*/ 20 h 2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2" h="21">
                  <a:moveTo>
                    <a:pt x="0" y="3"/>
                  </a:moveTo>
                  <a:lnTo>
                    <a:pt x="10" y="0"/>
                  </a:lnTo>
                  <a:lnTo>
                    <a:pt x="17" y="0"/>
                  </a:lnTo>
                  <a:lnTo>
                    <a:pt x="29" y="3"/>
                  </a:lnTo>
                  <a:lnTo>
                    <a:pt x="36" y="10"/>
                  </a:lnTo>
                  <a:lnTo>
                    <a:pt x="41" y="20"/>
                  </a:lnTo>
                </a:path>
              </a:pathLst>
            </a:custGeom>
            <a:noFill/>
            <a:ln w="12700" cap="rnd" cmpd="sng">
              <a:solidFill>
                <a:srgbClr val="606000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44058" name="Group 86"/>
          <p:cNvGrpSpPr>
            <a:grpSpLocks/>
          </p:cNvGrpSpPr>
          <p:nvPr/>
        </p:nvGrpSpPr>
        <p:grpSpPr bwMode="auto">
          <a:xfrm>
            <a:off x="2622550" y="3089275"/>
            <a:ext cx="695325" cy="841375"/>
            <a:chOff x="1652" y="1946"/>
            <a:chExt cx="438" cy="530"/>
          </a:xfrm>
        </p:grpSpPr>
        <p:sp>
          <p:nvSpPr>
            <p:cNvPr id="44253" name="Freeform 87"/>
            <p:cNvSpPr>
              <a:spLocks/>
            </p:cNvSpPr>
            <p:nvPr/>
          </p:nvSpPr>
          <p:spPr bwMode="auto">
            <a:xfrm>
              <a:off x="1652" y="1946"/>
              <a:ext cx="438" cy="530"/>
            </a:xfrm>
            <a:custGeom>
              <a:avLst/>
              <a:gdLst>
                <a:gd name="T0" fmla="*/ 12 w 438"/>
                <a:gd name="T1" fmla="*/ 238 h 530"/>
                <a:gd name="T2" fmla="*/ 111 w 438"/>
                <a:gd name="T3" fmla="*/ 24 h 530"/>
                <a:gd name="T4" fmla="*/ 139 w 438"/>
                <a:gd name="T5" fmla="*/ 18 h 530"/>
                <a:gd name="T6" fmla="*/ 159 w 438"/>
                <a:gd name="T7" fmla="*/ 11 h 530"/>
                <a:gd name="T8" fmla="*/ 178 w 438"/>
                <a:gd name="T9" fmla="*/ 3 h 530"/>
                <a:gd name="T10" fmla="*/ 191 w 438"/>
                <a:gd name="T11" fmla="*/ 1 h 530"/>
                <a:gd name="T12" fmla="*/ 190 w 438"/>
                <a:gd name="T13" fmla="*/ 9 h 530"/>
                <a:gd name="T14" fmla="*/ 203 w 438"/>
                <a:gd name="T15" fmla="*/ 15 h 530"/>
                <a:gd name="T16" fmla="*/ 230 w 438"/>
                <a:gd name="T17" fmla="*/ 22 h 530"/>
                <a:gd name="T18" fmla="*/ 258 w 438"/>
                <a:gd name="T19" fmla="*/ 26 h 530"/>
                <a:gd name="T20" fmla="*/ 284 w 438"/>
                <a:gd name="T21" fmla="*/ 25 h 530"/>
                <a:gd name="T22" fmla="*/ 307 w 438"/>
                <a:gd name="T23" fmla="*/ 21 h 530"/>
                <a:gd name="T24" fmla="*/ 319 w 438"/>
                <a:gd name="T25" fmla="*/ 15 h 530"/>
                <a:gd name="T26" fmla="*/ 327 w 438"/>
                <a:gd name="T27" fmla="*/ 7 h 530"/>
                <a:gd name="T28" fmla="*/ 324 w 438"/>
                <a:gd name="T29" fmla="*/ 0 h 530"/>
                <a:gd name="T30" fmla="*/ 337 w 438"/>
                <a:gd name="T31" fmla="*/ 3 h 530"/>
                <a:gd name="T32" fmla="*/ 352 w 438"/>
                <a:gd name="T33" fmla="*/ 12 h 530"/>
                <a:gd name="T34" fmla="*/ 366 w 438"/>
                <a:gd name="T35" fmla="*/ 23 h 530"/>
                <a:gd name="T36" fmla="*/ 379 w 438"/>
                <a:gd name="T37" fmla="*/ 31 h 530"/>
                <a:gd name="T38" fmla="*/ 395 w 438"/>
                <a:gd name="T39" fmla="*/ 36 h 530"/>
                <a:gd name="T40" fmla="*/ 412 w 438"/>
                <a:gd name="T41" fmla="*/ 43 h 530"/>
                <a:gd name="T42" fmla="*/ 425 w 438"/>
                <a:gd name="T43" fmla="*/ 53 h 530"/>
                <a:gd name="T44" fmla="*/ 431 w 438"/>
                <a:gd name="T45" fmla="*/ 66 h 530"/>
                <a:gd name="T46" fmla="*/ 433 w 438"/>
                <a:gd name="T47" fmla="*/ 91 h 530"/>
                <a:gd name="T48" fmla="*/ 433 w 438"/>
                <a:gd name="T49" fmla="*/ 175 h 530"/>
                <a:gd name="T50" fmla="*/ 432 w 438"/>
                <a:gd name="T51" fmla="*/ 260 h 530"/>
                <a:gd name="T52" fmla="*/ 431 w 438"/>
                <a:gd name="T53" fmla="*/ 307 h 530"/>
                <a:gd name="T54" fmla="*/ 428 w 438"/>
                <a:gd name="T55" fmla="*/ 319 h 530"/>
                <a:gd name="T56" fmla="*/ 418 w 438"/>
                <a:gd name="T57" fmla="*/ 322 h 530"/>
                <a:gd name="T58" fmla="*/ 399 w 438"/>
                <a:gd name="T59" fmla="*/ 322 h 530"/>
                <a:gd name="T60" fmla="*/ 377 w 438"/>
                <a:gd name="T61" fmla="*/ 327 h 530"/>
                <a:gd name="T62" fmla="*/ 358 w 438"/>
                <a:gd name="T63" fmla="*/ 352 h 530"/>
                <a:gd name="T64" fmla="*/ 352 w 438"/>
                <a:gd name="T65" fmla="*/ 383 h 530"/>
                <a:gd name="T66" fmla="*/ 337 w 438"/>
                <a:gd name="T67" fmla="*/ 413 h 530"/>
                <a:gd name="T68" fmla="*/ 330 w 438"/>
                <a:gd name="T69" fmla="*/ 425 h 530"/>
                <a:gd name="T70" fmla="*/ 330 w 438"/>
                <a:gd name="T71" fmla="*/ 438 h 530"/>
                <a:gd name="T72" fmla="*/ 320 w 438"/>
                <a:gd name="T73" fmla="*/ 449 h 530"/>
                <a:gd name="T74" fmla="*/ 310 w 438"/>
                <a:gd name="T75" fmla="*/ 469 h 530"/>
                <a:gd name="T76" fmla="*/ 284 w 438"/>
                <a:gd name="T77" fmla="*/ 524 h 530"/>
                <a:gd name="T78" fmla="*/ 223 w 438"/>
                <a:gd name="T79" fmla="*/ 528 h 530"/>
                <a:gd name="T80" fmla="*/ 148 w 438"/>
                <a:gd name="T81" fmla="*/ 527 h 530"/>
                <a:gd name="T82" fmla="*/ 84 w 438"/>
                <a:gd name="T83" fmla="*/ 514 h 530"/>
                <a:gd name="T84" fmla="*/ 24 w 438"/>
                <a:gd name="T85" fmla="*/ 489 h 530"/>
                <a:gd name="T86" fmla="*/ 1 w 438"/>
                <a:gd name="T87" fmla="*/ 464 h 530"/>
                <a:gd name="T88" fmla="*/ 8 w 438"/>
                <a:gd name="T89" fmla="*/ 442 h 530"/>
                <a:gd name="T90" fmla="*/ 24 w 438"/>
                <a:gd name="T91" fmla="*/ 418 h 530"/>
                <a:gd name="T92" fmla="*/ 37 w 438"/>
                <a:gd name="T93" fmla="*/ 403 h 530"/>
                <a:gd name="T94" fmla="*/ 27 w 438"/>
                <a:gd name="T95" fmla="*/ 398 h 530"/>
                <a:gd name="T96" fmla="*/ 29 w 438"/>
                <a:gd name="T97" fmla="*/ 380 h 530"/>
                <a:gd name="T98" fmla="*/ 56 w 438"/>
                <a:gd name="T99" fmla="*/ 343 h 530"/>
                <a:gd name="T100" fmla="*/ 63 w 438"/>
                <a:gd name="T101" fmla="*/ 320 h 530"/>
                <a:gd name="T102" fmla="*/ 60 w 438"/>
                <a:gd name="T103" fmla="*/ 302 h 530"/>
                <a:gd name="T104" fmla="*/ 47 w 438"/>
                <a:gd name="T105" fmla="*/ 290 h 530"/>
                <a:gd name="T106" fmla="*/ 15 w 438"/>
                <a:gd name="T107" fmla="*/ 275 h 530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438" h="530">
                  <a:moveTo>
                    <a:pt x="2" y="264"/>
                  </a:moveTo>
                  <a:lnTo>
                    <a:pt x="12" y="238"/>
                  </a:lnTo>
                  <a:lnTo>
                    <a:pt x="64" y="60"/>
                  </a:lnTo>
                  <a:lnTo>
                    <a:pt x="111" y="24"/>
                  </a:lnTo>
                  <a:lnTo>
                    <a:pt x="126" y="20"/>
                  </a:lnTo>
                  <a:lnTo>
                    <a:pt x="139" y="18"/>
                  </a:lnTo>
                  <a:lnTo>
                    <a:pt x="149" y="15"/>
                  </a:lnTo>
                  <a:lnTo>
                    <a:pt x="159" y="11"/>
                  </a:lnTo>
                  <a:lnTo>
                    <a:pt x="169" y="6"/>
                  </a:lnTo>
                  <a:lnTo>
                    <a:pt x="178" y="3"/>
                  </a:lnTo>
                  <a:lnTo>
                    <a:pt x="186" y="1"/>
                  </a:lnTo>
                  <a:lnTo>
                    <a:pt x="191" y="1"/>
                  </a:lnTo>
                  <a:lnTo>
                    <a:pt x="188" y="5"/>
                  </a:lnTo>
                  <a:lnTo>
                    <a:pt x="190" y="9"/>
                  </a:lnTo>
                  <a:lnTo>
                    <a:pt x="194" y="11"/>
                  </a:lnTo>
                  <a:lnTo>
                    <a:pt x="203" y="15"/>
                  </a:lnTo>
                  <a:lnTo>
                    <a:pt x="218" y="20"/>
                  </a:lnTo>
                  <a:lnTo>
                    <a:pt x="230" y="22"/>
                  </a:lnTo>
                  <a:lnTo>
                    <a:pt x="242" y="25"/>
                  </a:lnTo>
                  <a:lnTo>
                    <a:pt x="258" y="26"/>
                  </a:lnTo>
                  <a:lnTo>
                    <a:pt x="273" y="26"/>
                  </a:lnTo>
                  <a:lnTo>
                    <a:pt x="284" y="25"/>
                  </a:lnTo>
                  <a:lnTo>
                    <a:pt x="297" y="23"/>
                  </a:lnTo>
                  <a:lnTo>
                    <a:pt x="307" y="21"/>
                  </a:lnTo>
                  <a:lnTo>
                    <a:pt x="314" y="18"/>
                  </a:lnTo>
                  <a:lnTo>
                    <a:pt x="319" y="15"/>
                  </a:lnTo>
                  <a:lnTo>
                    <a:pt x="324" y="11"/>
                  </a:lnTo>
                  <a:lnTo>
                    <a:pt x="327" y="7"/>
                  </a:lnTo>
                  <a:lnTo>
                    <a:pt x="327" y="4"/>
                  </a:lnTo>
                  <a:lnTo>
                    <a:pt x="324" y="0"/>
                  </a:lnTo>
                  <a:lnTo>
                    <a:pt x="329" y="1"/>
                  </a:lnTo>
                  <a:lnTo>
                    <a:pt x="337" y="3"/>
                  </a:lnTo>
                  <a:lnTo>
                    <a:pt x="346" y="7"/>
                  </a:lnTo>
                  <a:lnTo>
                    <a:pt x="352" y="12"/>
                  </a:lnTo>
                  <a:lnTo>
                    <a:pt x="360" y="18"/>
                  </a:lnTo>
                  <a:lnTo>
                    <a:pt x="366" y="23"/>
                  </a:lnTo>
                  <a:lnTo>
                    <a:pt x="373" y="28"/>
                  </a:lnTo>
                  <a:lnTo>
                    <a:pt x="379" y="31"/>
                  </a:lnTo>
                  <a:lnTo>
                    <a:pt x="388" y="34"/>
                  </a:lnTo>
                  <a:lnTo>
                    <a:pt x="395" y="36"/>
                  </a:lnTo>
                  <a:lnTo>
                    <a:pt x="402" y="39"/>
                  </a:lnTo>
                  <a:lnTo>
                    <a:pt x="412" y="43"/>
                  </a:lnTo>
                  <a:lnTo>
                    <a:pt x="419" y="46"/>
                  </a:lnTo>
                  <a:lnTo>
                    <a:pt x="425" y="53"/>
                  </a:lnTo>
                  <a:lnTo>
                    <a:pt x="428" y="58"/>
                  </a:lnTo>
                  <a:lnTo>
                    <a:pt x="431" y="66"/>
                  </a:lnTo>
                  <a:lnTo>
                    <a:pt x="432" y="77"/>
                  </a:lnTo>
                  <a:lnTo>
                    <a:pt x="433" y="91"/>
                  </a:lnTo>
                  <a:lnTo>
                    <a:pt x="433" y="119"/>
                  </a:lnTo>
                  <a:lnTo>
                    <a:pt x="433" y="175"/>
                  </a:lnTo>
                  <a:lnTo>
                    <a:pt x="437" y="238"/>
                  </a:lnTo>
                  <a:lnTo>
                    <a:pt x="432" y="260"/>
                  </a:lnTo>
                  <a:lnTo>
                    <a:pt x="430" y="289"/>
                  </a:lnTo>
                  <a:lnTo>
                    <a:pt x="431" y="307"/>
                  </a:lnTo>
                  <a:lnTo>
                    <a:pt x="433" y="318"/>
                  </a:lnTo>
                  <a:lnTo>
                    <a:pt x="428" y="319"/>
                  </a:lnTo>
                  <a:lnTo>
                    <a:pt x="423" y="321"/>
                  </a:lnTo>
                  <a:lnTo>
                    <a:pt x="418" y="322"/>
                  </a:lnTo>
                  <a:lnTo>
                    <a:pt x="409" y="321"/>
                  </a:lnTo>
                  <a:lnTo>
                    <a:pt x="399" y="322"/>
                  </a:lnTo>
                  <a:lnTo>
                    <a:pt x="389" y="324"/>
                  </a:lnTo>
                  <a:lnTo>
                    <a:pt x="377" y="327"/>
                  </a:lnTo>
                  <a:lnTo>
                    <a:pt x="361" y="331"/>
                  </a:lnTo>
                  <a:lnTo>
                    <a:pt x="358" y="352"/>
                  </a:lnTo>
                  <a:lnTo>
                    <a:pt x="354" y="370"/>
                  </a:lnTo>
                  <a:lnTo>
                    <a:pt x="352" y="383"/>
                  </a:lnTo>
                  <a:lnTo>
                    <a:pt x="346" y="400"/>
                  </a:lnTo>
                  <a:lnTo>
                    <a:pt x="337" y="413"/>
                  </a:lnTo>
                  <a:lnTo>
                    <a:pt x="333" y="418"/>
                  </a:lnTo>
                  <a:lnTo>
                    <a:pt x="330" y="425"/>
                  </a:lnTo>
                  <a:lnTo>
                    <a:pt x="329" y="433"/>
                  </a:lnTo>
                  <a:lnTo>
                    <a:pt x="330" y="438"/>
                  </a:lnTo>
                  <a:lnTo>
                    <a:pt x="326" y="442"/>
                  </a:lnTo>
                  <a:lnTo>
                    <a:pt x="320" y="449"/>
                  </a:lnTo>
                  <a:lnTo>
                    <a:pt x="314" y="458"/>
                  </a:lnTo>
                  <a:lnTo>
                    <a:pt x="310" y="469"/>
                  </a:lnTo>
                  <a:lnTo>
                    <a:pt x="307" y="519"/>
                  </a:lnTo>
                  <a:lnTo>
                    <a:pt x="284" y="524"/>
                  </a:lnTo>
                  <a:lnTo>
                    <a:pt x="254" y="527"/>
                  </a:lnTo>
                  <a:lnTo>
                    <a:pt x="223" y="528"/>
                  </a:lnTo>
                  <a:lnTo>
                    <a:pt x="185" y="529"/>
                  </a:lnTo>
                  <a:lnTo>
                    <a:pt x="148" y="527"/>
                  </a:lnTo>
                  <a:lnTo>
                    <a:pt x="113" y="520"/>
                  </a:lnTo>
                  <a:lnTo>
                    <a:pt x="84" y="514"/>
                  </a:lnTo>
                  <a:lnTo>
                    <a:pt x="50" y="503"/>
                  </a:lnTo>
                  <a:lnTo>
                    <a:pt x="24" y="489"/>
                  </a:lnTo>
                  <a:lnTo>
                    <a:pt x="0" y="474"/>
                  </a:lnTo>
                  <a:lnTo>
                    <a:pt x="1" y="464"/>
                  </a:lnTo>
                  <a:lnTo>
                    <a:pt x="3" y="454"/>
                  </a:lnTo>
                  <a:lnTo>
                    <a:pt x="8" y="442"/>
                  </a:lnTo>
                  <a:lnTo>
                    <a:pt x="16" y="431"/>
                  </a:lnTo>
                  <a:lnTo>
                    <a:pt x="24" y="418"/>
                  </a:lnTo>
                  <a:lnTo>
                    <a:pt x="34" y="406"/>
                  </a:lnTo>
                  <a:lnTo>
                    <a:pt x="37" y="403"/>
                  </a:lnTo>
                  <a:lnTo>
                    <a:pt x="32" y="401"/>
                  </a:lnTo>
                  <a:lnTo>
                    <a:pt x="27" y="398"/>
                  </a:lnTo>
                  <a:lnTo>
                    <a:pt x="26" y="391"/>
                  </a:lnTo>
                  <a:lnTo>
                    <a:pt x="29" y="380"/>
                  </a:lnTo>
                  <a:lnTo>
                    <a:pt x="37" y="366"/>
                  </a:lnTo>
                  <a:lnTo>
                    <a:pt x="56" y="343"/>
                  </a:lnTo>
                  <a:lnTo>
                    <a:pt x="60" y="329"/>
                  </a:lnTo>
                  <a:lnTo>
                    <a:pt x="63" y="320"/>
                  </a:lnTo>
                  <a:lnTo>
                    <a:pt x="63" y="311"/>
                  </a:lnTo>
                  <a:lnTo>
                    <a:pt x="60" y="302"/>
                  </a:lnTo>
                  <a:lnTo>
                    <a:pt x="57" y="294"/>
                  </a:lnTo>
                  <a:lnTo>
                    <a:pt x="47" y="290"/>
                  </a:lnTo>
                  <a:lnTo>
                    <a:pt x="31" y="282"/>
                  </a:lnTo>
                  <a:lnTo>
                    <a:pt x="15" y="275"/>
                  </a:lnTo>
                  <a:lnTo>
                    <a:pt x="2" y="264"/>
                  </a:lnTo>
                </a:path>
              </a:pathLst>
            </a:custGeom>
            <a:solidFill>
              <a:srgbClr val="FF7F9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grpSp>
          <p:nvGrpSpPr>
            <p:cNvPr id="44254" name="Group 88"/>
            <p:cNvGrpSpPr>
              <a:grpSpLocks/>
            </p:cNvGrpSpPr>
            <p:nvPr/>
          </p:nvGrpSpPr>
          <p:grpSpPr bwMode="auto">
            <a:xfrm>
              <a:off x="1679" y="1956"/>
              <a:ext cx="411" cy="511"/>
              <a:chOff x="1679" y="1956"/>
              <a:chExt cx="411" cy="511"/>
            </a:xfrm>
          </p:grpSpPr>
          <p:sp>
            <p:nvSpPr>
              <p:cNvPr id="44255" name="Freeform 89"/>
              <p:cNvSpPr>
                <a:spLocks/>
              </p:cNvSpPr>
              <p:nvPr/>
            </p:nvSpPr>
            <p:spPr bwMode="auto">
              <a:xfrm>
                <a:off x="1947" y="2020"/>
                <a:ext cx="143" cy="346"/>
              </a:xfrm>
              <a:custGeom>
                <a:avLst/>
                <a:gdLst>
                  <a:gd name="T0" fmla="*/ 137 w 143"/>
                  <a:gd name="T1" fmla="*/ 4 h 346"/>
                  <a:gd name="T2" fmla="*/ 129 w 143"/>
                  <a:gd name="T3" fmla="*/ 2 h 346"/>
                  <a:gd name="T4" fmla="*/ 120 w 143"/>
                  <a:gd name="T5" fmla="*/ 0 h 346"/>
                  <a:gd name="T6" fmla="*/ 111 w 143"/>
                  <a:gd name="T7" fmla="*/ 0 h 346"/>
                  <a:gd name="T8" fmla="*/ 103 w 143"/>
                  <a:gd name="T9" fmla="*/ 3 h 346"/>
                  <a:gd name="T10" fmla="*/ 94 w 143"/>
                  <a:gd name="T11" fmla="*/ 11 h 346"/>
                  <a:gd name="T12" fmla="*/ 86 w 143"/>
                  <a:gd name="T13" fmla="*/ 21 h 346"/>
                  <a:gd name="T14" fmla="*/ 79 w 143"/>
                  <a:gd name="T15" fmla="*/ 32 h 346"/>
                  <a:gd name="T16" fmla="*/ 71 w 143"/>
                  <a:gd name="T17" fmla="*/ 47 h 346"/>
                  <a:gd name="T18" fmla="*/ 65 w 143"/>
                  <a:gd name="T19" fmla="*/ 60 h 346"/>
                  <a:gd name="T20" fmla="*/ 58 w 143"/>
                  <a:gd name="T21" fmla="*/ 76 h 346"/>
                  <a:gd name="T22" fmla="*/ 49 w 143"/>
                  <a:gd name="T23" fmla="*/ 91 h 346"/>
                  <a:gd name="T24" fmla="*/ 37 w 143"/>
                  <a:gd name="T25" fmla="*/ 108 h 346"/>
                  <a:gd name="T26" fmla="*/ 24 w 143"/>
                  <a:gd name="T27" fmla="*/ 122 h 346"/>
                  <a:gd name="T28" fmla="*/ 14 w 143"/>
                  <a:gd name="T29" fmla="*/ 133 h 346"/>
                  <a:gd name="T30" fmla="*/ 7 w 143"/>
                  <a:gd name="T31" fmla="*/ 141 h 346"/>
                  <a:gd name="T32" fmla="*/ 1 w 143"/>
                  <a:gd name="T33" fmla="*/ 151 h 346"/>
                  <a:gd name="T34" fmla="*/ 0 w 143"/>
                  <a:gd name="T35" fmla="*/ 158 h 346"/>
                  <a:gd name="T36" fmla="*/ 1 w 143"/>
                  <a:gd name="T37" fmla="*/ 168 h 346"/>
                  <a:gd name="T38" fmla="*/ 5 w 143"/>
                  <a:gd name="T39" fmla="*/ 176 h 346"/>
                  <a:gd name="T40" fmla="*/ 10 w 143"/>
                  <a:gd name="T41" fmla="*/ 185 h 346"/>
                  <a:gd name="T42" fmla="*/ 11 w 143"/>
                  <a:gd name="T43" fmla="*/ 206 h 346"/>
                  <a:gd name="T44" fmla="*/ 12 w 143"/>
                  <a:gd name="T45" fmla="*/ 215 h 346"/>
                  <a:gd name="T46" fmla="*/ 13 w 143"/>
                  <a:gd name="T47" fmla="*/ 229 h 346"/>
                  <a:gd name="T48" fmla="*/ 17 w 143"/>
                  <a:gd name="T49" fmla="*/ 243 h 346"/>
                  <a:gd name="T50" fmla="*/ 22 w 143"/>
                  <a:gd name="T51" fmla="*/ 257 h 346"/>
                  <a:gd name="T52" fmla="*/ 28 w 143"/>
                  <a:gd name="T53" fmla="*/ 268 h 346"/>
                  <a:gd name="T54" fmla="*/ 34 w 143"/>
                  <a:gd name="T55" fmla="*/ 281 h 346"/>
                  <a:gd name="T56" fmla="*/ 38 w 143"/>
                  <a:gd name="T57" fmla="*/ 295 h 346"/>
                  <a:gd name="T58" fmla="*/ 41 w 143"/>
                  <a:gd name="T59" fmla="*/ 308 h 346"/>
                  <a:gd name="T60" fmla="*/ 42 w 143"/>
                  <a:gd name="T61" fmla="*/ 318 h 346"/>
                  <a:gd name="T62" fmla="*/ 43 w 143"/>
                  <a:gd name="T63" fmla="*/ 330 h 346"/>
                  <a:gd name="T64" fmla="*/ 42 w 143"/>
                  <a:gd name="T65" fmla="*/ 338 h 346"/>
                  <a:gd name="T66" fmla="*/ 39 w 143"/>
                  <a:gd name="T67" fmla="*/ 345 h 346"/>
                  <a:gd name="T68" fmla="*/ 44 w 143"/>
                  <a:gd name="T69" fmla="*/ 340 h 346"/>
                  <a:gd name="T70" fmla="*/ 49 w 143"/>
                  <a:gd name="T71" fmla="*/ 332 h 346"/>
                  <a:gd name="T72" fmla="*/ 54 w 143"/>
                  <a:gd name="T73" fmla="*/ 324 h 346"/>
                  <a:gd name="T74" fmla="*/ 58 w 143"/>
                  <a:gd name="T75" fmla="*/ 315 h 346"/>
                  <a:gd name="T76" fmla="*/ 61 w 143"/>
                  <a:gd name="T77" fmla="*/ 300 h 346"/>
                  <a:gd name="T78" fmla="*/ 64 w 143"/>
                  <a:gd name="T79" fmla="*/ 290 h 346"/>
                  <a:gd name="T80" fmla="*/ 66 w 143"/>
                  <a:gd name="T81" fmla="*/ 279 h 346"/>
                  <a:gd name="T82" fmla="*/ 68 w 143"/>
                  <a:gd name="T83" fmla="*/ 267 h 346"/>
                  <a:gd name="T84" fmla="*/ 68 w 143"/>
                  <a:gd name="T85" fmla="*/ 257 h 346"/>
                  <a:gd name="T86" fmla="*/ 74 w 143"/>
                  <a:gd name="T87" fmla="*/ 255 h 346"/>
                  <a:gd name="T88" fmla="*/ 82 w 143"/>
                  <a:gd name="T89" fmla="*/ 254 h 346"/>
                  <a:gd name="T90" fmla="*/ 94 w 143"/>
                  <a:gd name="T91" fmla="*/ 251 h 346"/>
                  <a:gd name="T92" fmla="*/ 102 w 143"/>
                  <a:gd name="T93" fmla="*/ 249 h 346"/>
                  <a:gd name="T94" fmla="*/ 110 w 143"/>
                  <a:gd name="T95" fmla="*/ 247 h 346"/>
                  <a:gd name="T96" fmla="*/ 117 w 143"/>
                  <a:gd name="T97" fmla="*/ 247 h 346"/>
                  <a:gd name="T98" fmla="*/ 119 w 143"/>
                  <a:gd name="T99" fmla="*/ 241 h 346"/>
                  <a:gd name="T100" fmla="*/ 123 w 143"/>
                  <a:gd name="T101" fmla="*/ 231 h 346"/>
                  <a:gd name="T102" fmla="*/ 126 w 143"/>
                  <a:gd name="T103" fmla="*/ 217 h 346"/>
                  <a:gd name="T104" fmla="*/ 126 w 143"/>
                  <a:gd name="T105" fmla="*/ 201 h 346"/>
                  <a:gd name="T106" fmla="*/ 128 w 143"/>
                  <a:gd name="T107" fmla="*/ 187 h 346"/>
                  <a:gd name="T108" fmla="*/ 131 w 143"/>
                  <a:gd name="T109" fmla="*/ 174 h 346"/>
                  <a:gd name="T110" fmla="*/ 134 w 143"/>
                  <a:gd name="T111" fmla="*/ 164 h 346"/>
                  <a:gd name="T112" fmla="*/ 142 w 143"/>
                  <a:gd name="T113" fmla="*/ 154 h 346"/>
                  <a:gd name="T114" fmla="*/ 138 w 143"/>
                  <a:gd name="T115" fmla="*/ 130 h 346"/>
                  <a:gd name="T116" fmla="*/ 138 w 143"/>
                  <a:gd name="T117" fmla="*/ 102 h 346"/>
                  <a:gd name="T118" fmla="*/ 138 w 143"/>
                  <a:gd name="T119" fmla="*/ 74 h 346"/>
                  <a:gd name="T120" fmla="*/ 138 w 143"/>
                  <a:gd name="T121" fmla="*/ 48 h 346"/>
                  <a:gd name="T122" fmla="*/ 138 w 143"/>
                  <a:gd name="T123" fmla="*/ 24 h 346"/>
                  <a:gd name="T124" fmla="*/ 137 w 143"/>
                  <a:gd name="T125" fmla="*/ 4 h 34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0" t="0" r="r" b="b"/>
                <a:pathLst>
                  <a:path w="143" h="346">
                    <a:moveTo>
                      <a:pt x="137" y="4"/>
                    </a:moveTo>
                    <a:lnTo>
                      <a:pt x="129" y="2"/>
                    </a:lnTo>
                    <a:lnTo>
                      <a:pt x="120" y="0"/>
                    </a:lnTo>
                    <a:lnTo>
                      <a:pt x="111" y="0"/>
                    </a:lnTo>
                    <a:lnTo>
                      <a:pt x="103" y="3"/>
                    </a:lnTo>
                    <a:lnTo>
                      <a:pt x="94" y="11"/>
                    </a:lnTo>
                    <a:lnTo>
                      <a:pt x="86" y="21"/>
                    </a:lnTo>
                    <a:lnTo>
                      <a:pt x="79" y="32"/>
                    </a:lnTo>
                    <a:lnTo>
                      <a:pt x="71" y="47"/>
                    </a:lnTo>
                    <a:lnTo>
                      <a:pt x="65" y="60"/>
                    </a:lnTo>
                    <a:lnTo>
                      <a:pt x="58" y="76"/>
                    </a:lnTo>
                    <a:lnTo>
                      <a:pt x="49" y="91"/>
                    </a:lnTo>
                    <a:lnTo>
                      <a:pt x="37" y="108"/>
                    </a:lnTo>
                    <a:lnTo>
                      <a:pt x="24" y="122"/>
                    </a:lnTo>
                    <a:lnTo>
                      <a:pt x="14" y="133"/>
                    </a:lnTo>
                    <a:lnTo>
                      <a:pt x="7" y="141"/>
                    </a:lnTo>
                    <a:lnTo>
                      <a:pt x="1" y="151"/>
                    </a:lnTo>
                    <a:lnTo>
                      <a:pt x="0" y="158"/>
                    </a:lnTo>
                    <a:lnTo>
                      <a:pt x="1" y="168"/>
                    </a:lnTo>
                    <a:lnTo>
                      <a:pt x="5" y="176"/>
                    </a:lnTo>
                    <a:lnTo>
                      <a:pt x="10" y="185"/>
                    </a:lnTo>
                    <a:lnTo>
                      <a:pt x="11" y="206"/>
                    </a:lnTo>
                    <a:lnTo>
                      <a:pt x="12" y="215"/>
                    </a:lnTo>
                    <a:lnTo>
                      <a:pt x="13" y="229"/>
                    </a:lnTo>
                    <a:lnTo>
                      <a:pt x="17" y="243"/>
                    </a:lnTo>
                    <a:lnTo>
                      <a:pt x="22" y="257"/>
                    </a:lnTo>
                    <a:lnTo>
                      <a:pt x="28" y="268"/>
                    </a:lnTo>
                    <a:lnTo>
                      <a:pt x="34" y="281"/>
                    </a:lnTo>
                    <a:lnTo>
                      <a:pt x="38" y="295"/>
                    </a:lnTo>
                    <a:lnTo>
                      <a:pt x="41" y="308"/>
                    </a:lnTo>
                    <a:lnTo>
                      <a:pt x="42" y="318"/>
                    </a:lnTo>
                    <a:lnTo>
                      <a:pt x="43" y="330"/>
                    </a:lnTo>
                    <a:lnTo>
                      <a:pt x="42" y="338"/>
                    </a:lnTo>
                    <a:lnTo>
                      <a:pt x="39" y="345"/>
                    </a:lnTo>
                    <a:lnTo>
                      <a:pt x="44" y="340"/>
                    </a:lnTo>
                    <a:lnTo>
                      <a:pt x="49" y="332"/>
                    </a:lnTo>
                    <a:lnTo>
                      <a:pt x="54" y="324"/>
                    </a:lnTo>
                    <a:lnTo>
                      <a:pt x="58" y="315"/>
                    </a:lnTo>
                    <a:lnTo>
                      <a:pt x="61" y="300"/>
                    </a:lnTo>
                    <a:lnTo>
                      <a:pt x="64" y="290"/>
                    </a:lnTo>
                    <a:lnTo>
                      <a:pt x="66" y="279"/>
                    </a:lnTo>
                    <a:lnTo>
                      <a:pt x="68" y="267"/>
                    </a:lnTo>
                    <a:lnTo>
                      <a:pt x="68" y="257"/>
                    </a:lnTo>
                    <a:lnTo>
                      <a:pt x="74" y="255"/>
                    </a:lnTo>
                    <a:lnTo>
                      <a:pt x="82" y="254"/>
                    </a:lnTo>
                    <a:lnTo>
                      <a:pt x="94" y="251"/>
                    </a:lnTo>
                    <a:lnTo>
                      <a:pt x="102" y="249"/>
                    </a:lnTo>
                    <a:lnTo>
                      <a:pt x="110" y="247"/>
                    </a:lnTo>
                    <a:lnTo>
                      <a:pt x="117" y="247"/>
                    </a:lnTo>
                    <a:lnTo>
                      <a:pt x="119" y="241"/>
                    </a:lnTo>
                    <a:lnTo>
                      <a:pt x="123" y="231"/>
                    </a:lnTo>
                    <a:lnTo>
                      <a:pt x="126" y="217"/>
                    </a:lnTo>
                    <a:lnTo>
                      <a:pt x="126" y="201"/>
                    </a:lnTo>
                    <a:lnTo>
                      <a:pt x="128" y="187"/>
                    </a:lnTo>
                    <a:lnTo>
                      <a:pt x="131" y="174"/>
                    </a:lnTo>
                    <a:lnTo>
                      <a:pt x="134" y="164"/>
                    </a:lnTo>
                    <a:lnTo>
                      <a:pt x="142" y="154"/>
                    </a:lnTo>
                    <a:lnTo>
                      <a:pt x="138" y="130"/>
                    </a:lnTo>
                    <a:lnTo>
                      <a:pt x="138" y="102"/>
                    </a:lnTo>
                    <a:lnTo>
                      <a:pt x="138" y="74"/>
                    </a:lnTo>
                    <a:lnTo>
                      <a:pt x="138" y="48"/>
                    </a:lnTo>
                    <a:lnTo>
                      <a:pt x="138" y="24"/>
                    </a:lnTo>
                    <a:lnTo>
                      <a:pt x="137" y="4"/>
                    </a:lnTo>
                  </a:path>
                </a:pathLst>
              </a:custGeom>
              <a:solidFill>
                <a:srgbClr val="FF5F7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4256" name="Freeform 90"/>
              <p:cNvSpPr>
                <a:spLocks/>
              </p:cNvSpPr>
              <p:nvPr/>
            </p:nvSpPr>
            <p:spPr bwMode="auto">
              <a:xfrm>
                <a:off x="1715" y="1972"/>
                <a:ext cx="95" cy="134"/>
              </a:xfrm>
              <a:custGeom>
                <a:avLst/>
                <a:gdLst>
                  <a:gd name="T0" fmla="*/ 24 w 95"/>
                  <a:gd name="T1" fmla="*/ 32 h 134"/>
                  <a:gd name="T2" fmla="*/ 43 w 95"/>
                  <a:gd name="T3" fmla="*/ 18 h 134"/>
                  <a:gd name="T4" fmla="*/ 53 w 95"/>
                  <a:gd name="T5" fmla="*/ 13 h 134"/>
                  <a:gd name="T6" fmla="*/ 62 w 95"/>
                  <a:gd name="T7" fmla="*/ 10 h 134"/>
                  <a:gd name="T8" fmla="*/ 70 w 95"/>
                  <a:gd name="T9" fmla="*/ 6 h 134"/>
                  <a:gd name="T10" fmla="*/ 79 w 95"/>
                  <a:gd name="T11" fmla="*/ 3 h 134"/>
                  <a:gd name="T12" fmla="*/ 94 w 95"/>
                  <a:gd name="T13" fmla="*/ 0 h 134"/>
                  <a:gd name="T14" fmla="*/ 89 w 95"/>
                  <a:gd name="T15" fmla="*/ 7 h 134"/>
                  <a:gd name="T16" fmla="*/ 82 w 95"/>
                  <a:gd name="T17" fmla="*/ 16 h 134"/>
                  <a:gd name="T18" fmla="*/ 80 w 95"/>
                  <a:gd name="T19" fmla="*/ 26 h 134"/>
                  <a:gd name="T20" fmla="*/ 78 w 95"/>
                  <a:gd name="T21" fmla="*/ 37 h 134"/>
                  <a:gd name="T22" fmla="*/ 79 w 95"/>
                  <a:gd name="T23" fmla="*/ 52 h 134"/>
                  <a:gd name="T24" fmla="*/ 76 w 95"/>
                  <a:gd name="T25" fmla="*/ 63 h 134"/>
                  <a:gd name="T26" fmla="*/ 71 w 95"/>
                  <a:gd name="T27" fmla="*/ 72 h 134"/>
                  <a:gd name="T28" fmla="*/ 67 w 95"/>
                  <a:gd name="T29" fmla="*/ 80 h 134"/>
                  <a:gd name="T30" fmla="*/ 62 w 95"/>
                  <a:gd name="T31" fmla="*/ 86 h 134"/>
                  <a:gd name="T32" fmla="*/ 58 w 95"/>
                  <a:gd name="T33" fmla="*/ 90 h 134"/>
                  <a:gd name="T34" fmla="*/ 50 w 95"/>
                  <a:gd name="T35" fmla="*/ 96 h 134"/>
                  <a:gd name="T36" fmla="*/ 0 w 95"/>
                  <a:gd name="T37" fmla="*/ 133 h 134"/>
                  <a:gd name="T38" fmla="*/ 24 w 95"/>
                  <a:gd name="T39" fmla="*/ 32 h 134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95" h="134">
                    <a:moveTo>
                      <a:pt x="24" y="32"/>
                    </a:moveTo>
                    <a:lnTo>
                      <a:pt x="43" y="18"/>
                    </a:lnTo>
                    <a:lnTo>
                      <a:pt x="53" y="13"/>
                    </a:lnTo>
                    <a:lnTo>
                      <a:pt x="62" y="10"/>
                    </a:lnTo>
                    <a:lnTo>
                      <a:pt x="70" y="6"/>
                    </a:lnTo>
                    <a:lnTo>
                      <a:pt x="79" y="3"/>
                    </a:lnTo>
                    <a:lnTo>
                      <a:pt x="94" y="0"/>
                    </a:lnTo>
                    <a:lnTo>
                      <a:pt x="89" y="7"/>
                    </a:lnTo>
                    <a:lnTo>
                      <a:pt x="82" y="16"/>
                    </a:lnTo>
                    <a:lnTo>
                      <a:pt x="80" y="26"/>
                    </a:lnTo>
                    <a:lnTo>
                      <a:pt x="78" y="37"/>
                    </a:lnTo>
                    <a:lnTo>
                      <a:pt x="79" y="52"/>
                    </a:lnTo>
                    <a:lnTo>
                      <a:pt x="76" y="63"/>
                    </a:lnTo>
                    <a:lnTo>
                      <a:pt x="71" y="72"/>
                    </a:lnTo>
                    <a:lnTo>
                      <a:pt x="67" y="80"/>
                    </a:lnTo>
                    <a:lnTo>
                      <a:pt x="62" y="86"/>
                    </a:lnTo>
                    <a:lnTo>
                      <a:pt x="58" y="90"/>
                    </a:lnTo>
                    <a:lnTo>
                      <a:pt x="50" y="96"/>
                    </a:lnTo>
                    <a:lnTo>
                      <a:pt x="0" y="133"/>
                    </a:lnTo>
                    <a:lnTo>
                      <a:pt x="24" y="32"/>
                    </a:lnTo>
                  </a:path>
                </a:pathLst>
              </a:custGeom>
              <a:solidFill>
                <a:srgbClr val="FF5F7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4257" name="Freeform 91"/>
              <p:cNvSpPr>
                <a:spLocks/>
              </p:cNvSpPr>
              <p:nvPr/>
            </p:nvSpPr>
            <p:spPr bwMode="auto">
              <a:xfrm>
                <a:off x="1770" y="2342"/>
                <a:ext cx="127" cy="39"/>
              </a:xfrm>
              <a:custGeom>
                <a:avLst/>
                <a:gdLst>
                  <a:gd name="T0" fmla="*/ 0 w 127"/>
                  <a:gd name="T1" fmla="*/ 28 h 39"/>
                  <a:gd name="T2" fmla="*/ 3 w 127"/>
                  <a:gd name="T3" fmla="*/ 32 h 39"/>
                  <a:gd name="T4" fmla="*/ 9 w 127"/>
                  <a:gd name="T5" fmla="*/ 35 h 39"/>
                  <a:gd name="T6" fmla="*/ 15 w 127"/>
                  <a:gd name="T7" fmla="*/ 37 h 39"/>
                  <a:gd name="T8" fmla="*/ 23 w 127"/>
                  <a:gd name="T9" fmla="*/ 38 h 39"/>
                  <a:gd name="T10" fmla="*/ 29 w 127"/>
                  <a:gd name="T11" fmla="*/ 37 h 39"/>
                  <a:gd name="T12" fmla="*/ 33 w 127"/>
                  <a:gd name="T13" fmla="*/ 34 h 39"/>
                  <a:gd name="T14" fmla="*/ 42 w 127"/>
                  <a:gd name="T15" fmla="*/ 32 h 39"/>
                  <a:gd name="T16" fmla="*/ 55 w 127"/>
                  <a:gd name="T17" fmla="*/ 29 h 39"/>
                  <a:gd name="T18" fmla="*/ 75 w 127"/>
                  <a:gd name="T19" fmla="*/ 27 h 39"/>
                  <a:gd name="T20" fmla="*/ 89 w 127"/>
                  <a:gd name="T21" fmla="*/ 24 h 39"/>
                  <a:gd name="T22" fmla="*/ 100 w 127"/>
                  <a:gd name="T23" fmla="*/ 22 h 39"/>
                  <a:gd name="T24" fmla="*/ 108 w 127"/>
                  <a:gd name="T25" fmla="*/ 19 h 39"/>
                  <a:gd name="T26" fmla="*/ 115 w 127"/>
                  <a:gd name="T27" fmla="*/ 15 h 39"/>
                  <a:gd name="T28" fmla="*/ 121 w 127"/>
                  <a:gd name="T29" fmla="*/ 11 h 39"/>
                  <a:gd name="T30" fmla="*/ 125 w 127"/>
                  <a:gd name="T31" fmla="*/ 5 h 39"/>
                  <a:gd name="T32" fmla="*/ 126 w 127"/>
                  <a:gd name="T33" fmla="*/ 1 h 39"/>
                  <a:gd name="T34" fmla="*/ 121 w 127"/>
                  <a:gd name="T35" fmla="*/ 0 h 39"/>
                  <a:gd name="T36" fmla="*/ 118 w 127"/>
                  <a:gd name="T37" fmla="*/ 1 h 39"/>
                  <a:gd name="T38" fmla="*/ 113 w 127"/>
                  <a:gd name="T39" fmla="*/ 5 h 39"/>
                  <a:gd name="T40" fmla="*/ 107 w 127"/>
                  <a:gd name="T41" fmla="*/ 9 h 39"/>
                  <a:gd name="T42" fmla="*/ 101 w 127"/>
                  <a:gd name="T43" fmla="*/ 10 h 39"/>
                  <a:gd name="T44" fmla="*/ 93 w 127"/>
                  <a:gd name="T45" fmla="*/ 9 h 39"/>
                  <a:gd name="T46" fmla="*/ 86 w 127"/>
                  <a:gd name="T47" fmla="*/ 8 h 39"/>
                  <a:gd name="T48" fmla="*/ 78 w 127"/>
                  <a:gd name="T49" fmla="*/ 8 h 39"/>
                  <a:gd name="T50" fmla="*/ 70 w 127"/>
                  <a:gd name="T51" fmla="*/ 9 h 39"/>
                  <a:gd name="T52" fmla="*/ 65 w 127"/>
                  <a:gd name="T53" fmla="*/ 13 h 39"/>
                  <a:gd name="T54" fmla="*/ 58 w 127"/>
                  <a:gd name="T55" fmla="*/ 17 h 39"/>
                  <a:gd name="T56" fmla="*/ 50 w 127"/>
                  <a:gd name="T57" fmla="*/ 20 h 39"/>
                  <a:gd name="T58" fmla="*/ 40 w 127"/>
                  <a:gd name="T59" fmla="*/ 21 h 39"/>
                  <a:gd name="T60" fmla="*/ 26 w 127"/>
                  <a:gd name="T61" fmla="*/ 23 h 39"/>
                  <a:gd name="T62" fmla="*/ 17 w 127"/>
                  <a:gd name="T63" fmla="*/ 22 h 39"/>
                  <a:gd name="T64" fmla="*/ 12 w 127"/>
                  <a:gd name="T65" fmla="*/ 25 h 39"/>
                  <a:gd name="T66" fmla="*/ 5 w 127"/>
                  <a:gd name="T67" fmla="*/ 27 h 39"/>
                  <a:gd name="T68" fmla="*/ 0 w 127"/>
                  <a:gd name="T69" fmla="*/ 28 h 39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0" t="0" r="r" b="b"/>
                <a:pathLst>
                  <a:path w="127" h="39">
                    <a:moveTo>
                      <a:pt x="0" y="28"/>
                    </a:moveTo>
                    <a:lnTo>
                      <a:pt x="3" y="32"/>
                    </a:lnTo>
                    <a:lnTo>
                      <a:pt x="9" y="35"/>
                    </a:lnTo>
                    <a:lnTo>
                      <a:pt x="15" y="37"/>
                    </a:lnTo>
                    <a:lnTo>
                      <a:pt x="23" y="38"/>
                    </a:lnTo>
                    <a:lnTo>
                      <a:pt x="29" y="37"/>
                    </a:lnTo>
                    <a:lnTo>
                      <a:pt x="33" y="34"/>
                    </a:lnTo>
                    <a:lnTo>
                      <a:pt x="42" y="32"/>
                    </a:lnTo>
                    <a:lnTo>
                      <a:pt x="55" y="29"/>
                    </a:lnTo>
                    <a:lnTo>
                      <a:pt x="75" y="27"/>
                    </a:lnTo>
                    <a:lnTo>
                      <a:pt x="89" y="24"/>
                    </a:lnTo>
                    <a:lnTo>
                      <a:pt x="100" y="22"/>
                    </a:lnTo>
                    <a:lnTo>
                      <a:pt x="108" y="19"/>
                    </a:lnTo>
                    <a:lnTo>
                      <a:pt x="115" y="15"/>
                    </a:lnTo>
                    <a:lnTo>
                      <a:pt x="121" y="11"/>
                    </a:lnTo>
                    <a:lnTo>
                      <a:pt x="125" y="5"/>
                    </a:lnTo>
                    <a:lnTo>
                      <a:pt x="126" y="1"/>
                    </a:lnTo>
                    <a:lnTo>
                      <a:pt x="121" y="0"/>
                    </a:lnTo>
                    <a:lnTo>
                      <a:pt x="118" y="1"/>
                    </a:lnTo>
                    <a:lnTo>
                      <a:pt x="113" y="5"/>
                    </a:lnTo>
                    <a:lnTo>
                      <a:pt x="107" y="9"/>
                    </a:lnTo>
                    <a:lnTo>
                      <a:pt x="101" y="10"/>
                    </a:lnTo>
                    <a:lnTo>
                      <a:pt x="93" y="9"/>
                    </a:lnTo>
                    <a:lnTo>
                      <a:pt x="86" y="8"/>
                    </a:lnTo>
                    <a:lnTo>
                      <a:pt x="78" y="8"/>
                    </a:lnTo>
                    <a:lnTo>
                      <a:pt x="70" y="9"/>
                    </a:lnTo>
                    <a:lnTo>
                      <a:pt x="65" y="13"/>
                    </a:lnTo>
                    <a:lnTo>
                      <a:pt x="58" y="17"/>
                    </a:lnTo>
                    <a:lnTo>
                      <a:pt x="50" y="20"/>
                    </a:lnTo>
                    <a:lnTo>
                      <a:pt x="40" y="21"/>
                    </a:lnTo>
                    <a:lnTo>
                      <a:pt x="26" y="23"/>
                    </a:lnTo>
                    <a:lnTo>
                      <a:pt x="17" y="22"/>
                    </a:lnTo>
                    <a:lnTo>
                      <a:pt x="12" y="25"/>
                    </a:lnTo>
                    <a:lnTo>
                      <a:pt x="5" y="27"/>
                    </a:lnTo>
                    <a:lnTo>
                      <a:pt x="0" y="28"/>
                    </a:lnTo>
                  </a:path>
                </a:pathLst>
              </a:custGeom>
              <a:solidFill>
                <a:srgbClr val="FF9FB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4258" name="Freeform 92"/>
              <p:cNvSpPr>
                <a:spLocks/>
              </p:cNvSpPr>
              <p:nvPr/>
            </p:nvSpPr>
            <p:spPr bwMode="auto">
              <a:xfrm>
                <a:off x="1679" y="2156"/>
                <a:ext cx="233" cy="197"/>
              </a:xfrm>
              <a:custGeom>
                <a:avLst/>
                <a:gdLst>
                  <a:gd name="T0" fmla="*/ 76 w 233"/>
                  <a:gd name="T1" fmla="*/ 8 h 197"/>
                  <a:gd name="T2" fmla="*/ 79 w 233"/>
                  <a:gd name="T3" fmla="*/ 31 h 197"/>
                  <a:gd name="T4" fmla="*/ 74 w 233"/>
                  <a:gd name="T5" fmla="*/ 57 h 197"/>
                  <a:gd name="T6" fmla="*/ 62 w 233"/>
                  <a:gd name="T7" fmla="*/ 90 h 197"/>
                  <a:gd name="T8" fmla="*/ 55 w 233"/>
                  <a:gd name="T9" fmla="*/ 114 h 197"/>
                  <a:gd name="T10" fmla="*/ 53 w 233"/>
                  <a:gd name="T11" fmla="*/ 132 h 197"/>
                  <a:gd name="T12" fmla="*/ 58 w 233"/>
                  <a:gd name="T13" fmla="*/ 145 h 197"/>
                  <a:gd name="T14" fmla="*/ 65 w 233"/>
                  <a:gd name="T15" fmla="*/ 141 h 197"/>
                  <a:gd name="T16" fmla="*/ 71 w 233"/>
                  <a:gd name="T17" fmla="*/ 127 h 197"/>
                  <a:gd name="T18" fmla="*/ 81 w 233"/>
                  <a:gd name="T19" fmla="*/ 114 h 197"/>
                  <a:gd name="T20" fmla="*/ 87 w 233"/>
                  <a:gd name="T21" fmla="*/ 101 h 197"/>
                  <a:gd name="T22" fmla="*/ 87 w 233"/>
                  <a:gd name="T23" fmla="*/ 84 h 197"/>
                  <a:gd name="T24" fmla="*/ 93 w 233"/>
                  <a:gd name="T25" fmla="*/ 84 h 197"/>
                  <a:gd name="T26" fmla="*/ 99 w 233"/>
                  <a:gd name="T27" fmla="*/ 99 h 197"/>
                  <a:gd name="T28" fmla="*/ 99 w 233"/>
                  <a:gd name="T29" fmla="*/ 119 h 197"/>
                  <a:gd name="T30" fmla="*/ 95 w 233"/>
                  <a:gd name="T31" fmla="*/ 139 h 197"/>
                  <a:gd name="T32" fmla="*/ 97 w 233"/>
                  <a:gd name="T33" fmla="*/ 151 h 197"/>
                  <a:gd name="T34" fmla="*/ 109 w 233"/>
                  <a:gd name="T35" fmla="*/ 154 h 197"/>
                  <a:gd name="T36" fmla="*/ 119 w 233"/>
                  <a:gd name="T37" fmla="*/ 148 h 197"/>
                  <a:gd name="T38" fmla="*/ 135 w 233"/>
                  <a:gd name="T39" fmla="*/ 128 h 197"/>
                  <a:gd name="T40" fmla="*/ 148 w 233"/>
                  <a:gd name="T41" fmla="*/ 110 h 197"/>
                  <a:gd name="T42" fmla="*/ 169 w 233"/>
                  <a:gd name="T43" fmla="*/ 83 h 197"/>
                  <a:gd name="T44" fmla="*/ 189 w 233"/>
                  <a:gd name="T45" fmla="*/ 61 h 197"/>
                  <a:gd name="T46" fmla="*/ 201 w 233"/>
                  <a:gd name="T47" fmla="*/ 56 h 197"/>
                  <a:gd name="T48" fmla="*/ 219 w 233"/>
                  <a:gd name="T49" fmla="*/ 55 h 197"/>
                  <a:gd name="T50" fmla="*/ 232 w 233"/>
                  <a:gd name="T51" fmla="*/ 58 h 197"/>
                  <a:gd name="T52" fmla="*/ 104 w 233"/>
                  <a:gd name="T53" fmla="*/ 196 h 197"/>
                  <a:gd name="T54" fmla="*/ 74 w 233"/>
                  <a:gd name="T55" fmla="*/ 187 h 197"/>
                  <a:gd name="T56" fmla="*/ 50 w 233"/>
                  <a:gd name="T57" fmla="*/ 179 h 197"/>
                  <a:gd name="T58" fmla="*/ 26 w 233"/>
                  <a:gd name="T59" fmla="*/ 175 h 197"/>
                  <a:gd name="T60" fmla="*/ 10 w 233"/>
                  <a:gd name="T61" fmla="*/ 179 h 197"/>
                  <a:gd name="T62" fmla="*/ 1 w 233"/>
                  <a:gd name="T63" fmla="*/ 187 h 197"/>
                  <a:gd name="T64" fmla="*/ 0 w 233"/>
                  <a:gd name="T65" fmla="*/ 179 h 197"/>
                  <a:gd name="T66" fmla="*/ 2 w 233"/>
                  <a:gd name="T67" fmla="*/ 167 h 197"/>
                  <a:gd name="T68" fmla="*/ 12 w 233"/>
                  <a:gd name="T69" fmla="*/ 152 h 197"/>
                  <a:gd name="T70" fmla="*/ 23 w 233"/>
                  <a:gd name="T71" fmla="*/ 138 h 197"/>
                  <a:gd name="T72" fmla="*/ 33 w 233"/>
                  <a:gd name="T73" fmla="*/ 124 h 197"/>
                  <a:gd name="T74" fmla="*/ 42 w 233"/>
                  <a:gd name="T75" fmla="*/ 108 h 197"/>
                  <a:gd name="T76" fmla="*/ 54 w 233"/>
                  <a:gd name="T77" fmla="*/ 92 h 197"/>
                  <a:gd name="T78" fmla="*/ 62 w 233"/>
                  <a:gd name="T79" fmla="*/ 72 h 197"/>
                  <a:gd name="T80" fmla="*/ 70 w 233"/>
                  <a:gd name="T81" fmla="*/ 51 h 197"/>
                  <a:gd name="T82" fmla="*/ 72 w 233"/>
                  <a:gd name="T83" fmla="*/ 30 h 197"/>
                  <a:gd name="T84" fmla="*/ 74 w 233"/>
                  <a:gd name="T85" fmla="*/ 0 h 197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0" t="0" r="r" b="b"/>
                <a:pathLst>
                  <a:path w="233" h="197">
                    <a:moveTo>
                      <a:pt x="74" y="0"/>
                    </a:moveTo>
                    <a:lnTo>
                      <a:pt x="76" y="8"/>
                    </a:lnTo>
                    <a:lnTo>
                      <a:pt x="78" y="19"/>
                    </a:lnTo>
                    <a:lnTo>
                      <a:pt x="79" y="31"/>
                    </a:lnTo>
                    <a:lnTo>
                      <a:pt x="77" y="44"/>
                    </a:lnTo>
                    <a:lnTo>
                      <a:pt x="74" y="57"/>
                    </a:lnTo>
                    <a:lnTo>
                      <a:pt x="68" y="75"/>
                    </a:lnTo>
                    <a:lnTo>
                      <a:pt x="62" y="90"/>
                    </a:lnTo>
                    <a:lnTo>
                      <a:pt x="58" y="102"/>
                    </a:lnTo>
                    <a:lnTo>
                      <a:pt x="55" y="114"/>
                    </a:lnTo>
                    <a:lnTo>
                      <a:pt x="53" y="124"/>
                    </a:lnTo>
                    <a:lnTo>
                      <a:pt x="53" y="132"/>
                    </a:lnTo>
                    <a:lnTo>
                      <a:pt x="54" y="139"/>
                    </a:lnTo>
                    <a:lnTo>
                      <a:pt x="58" y="145"/>
                    </a:lnTo>
                    <a:lnTo>
                      <a:pt x="61" y="142"/>
                    </a:lnTo>
                    <a:lnTo>
                      <a:pt x="65" y="141"/>
                    </a:lnTo>
                    <a:lnTo>
                      <a:pt x="67" y="134"/>
                    </a:lnTo>
                    <a:lnTo>
                      <a:pt x="71" y="127"/>
                    </a:lnTo>
                    <a:lnTo>
                      <a:pt x="74" y="121"/>
                    </a:lnTo>
                    <a:lnTo>
                      <a:pt x="81" y="114"/>
                    </a:lnTo>
                    <a:lnTo>
                      <a:pt x="85" y="108"/>
                    </a:lnTo>
                    <a:lnTo>
                      <a:pt x="87" y="101"/>
                    </a:lnTo>
                    <a:lnTo>
                      <a:pt x="88" y="93"/>
                    </a:lnTo>
                    <a:lnTo>
                      <a:pt x="87" y="84"/>
                    </a:lnTo>
                    <a:lnTo>
                      <a:pt x="89" y="80"/>
                    </a:lnTo>
                    <a:lnTo>
                      <a:pt x="93" y="84"/>
                    </a:lnTo>
                    <a:lnTo>
                      <a:pt x="97" y="91"/>
                    </a:lnTo>
                    <a:lnTo>
                      <a:pt x="99" y="99"/>
                    </a:lnTo>
                    <a:lnTo>
                      <a:pt x="100" y="108"/>
                    </a:lnTo>
                    <a:lnTo>
                      <a:pt x="99" y="119"/>
                    </a:lnTo>
                    <a:lnTo>
                      <a:pt x="97" y="132"/>
                    </a:lnTo>
                    <a:lnTo>
                      <a:pt x="95" y="139"/>
                    </a:lnTo>
                    <a:lnTo>
                      <a:pt x="95" y="145"/>
                    </a:lnTo>
                    <a:lnTo>
                      <a:pt x="97" y="151"/>
                    </a:lnTo>
                    <a:lnTo>
                      <a:pt x="101" y="153"/>
                    </a:lnTo>
                    <a:lnTo>
                      <a:pt x="109" y="154"/>
                    </a:lnTo>
                    <a:lnTo>
                      <a:pt x="115" y="152"/>
                    </a:lnTo>
                    <a:lnTo>
                      <a:pt x="119" y="148"/>
                    </a:lnTo>
                    <a:lnTo>
                      <a:pt x="129" y="137"/>
                    </a:lnTo>
                    <a:lnTo>
                      <a:pt x="135" y="128"/>
                    </a:lnTo>
                    <a:lnTo>
                      <a:pt x="141" y="120"/>
                    </a:lnTo>
                    <a:lnTo>
                      <a:pt x="148" y="110"/>
                    </a:lnTo>
                    <a:lnTo>
                      <a:pt x="158" y="97"/>
                    </a:lnTo>
                    <a:lnTo>
                      <a:pt x="169" y="83"/>
                    </a:lnTo>
                    <a:lnTo>
                      <a:pt x="178" y="71"/>
                    </a:lnTo>
                    <a:lnTo>
                      <a:pt x="189" y="61"/>
                    </a:lnTo>
                    <a:lnTo>
                      <a:pt x="195" y="58"/>
                    </a:lnTo>
                    <a:lnTo>
                      <a:pt x="201" y="56"/>
                    </a:lnTo>
                    <a:lnTo>
                      <a:pt x="208" y="54"/>
                    </a:lnTo>
                    <a:lnTo>
                      <a:pt x="219" y="55"/>
                    </a:lnTo>
                    <a:lnTo>
                      <a:pt x="226" y="57"/>
                    </a:lnTo>
                    <a:lnTo>
                      <a:pt x="232" y="58"/>
                    </a:lnTo>
                    <a:lnTo>
                      <a:pt x="177" y="155"/>
                    </a:lnTo>
                    <a:lnTo>
                      <a:pt x="104" y="196"/>
                    </a:lnTo>
                    <a:lnTo>
                      <a:pt x="88" y="191"/>
                    </a:lnTo>
                    <a:lnTo>
                      <a:pt x="74" y="187"/>
                    </a:lnTo>
                    <a:lnTo>
                      <a:pt x="62" y="182"/>
                    </a:lnTo>
                    <a:lnTo>
                      <a:pt x="50" y="179"/>
                    </a:lnTo>
                    <a:lnTo>
                      <a:pt x="36" y="176"/>
                    </a:lnTo>
                    <a:lnTo>
                      <a:pt x="26" y="175"/>
                    </a:lnTo>
                    <a:lnTo>
                      <a:pt x="16" y="177"/>
                    </a:lnTo>
                    <a:lnTo>
                      <a:pt x="10" y="179"/>
                    </a:lnTo>
                    <a:lnTo>
                      <a:pt x="4" y="185"/>
                    </a:lnTo>
                    <a:lnTo>
                      <a:pt x="1" y="187"/>
                    </a:lnTo>
                    <a:lnTo>
                      <a:pt x="0" y="183"/>
                    </a:lnTo>
                    <a:lnTo>
                      <a:pt x="0" y="179"/>
                    </a:lnTo>
                    <a:lnTo>
                      <a:pt x="0" y="173"/>
                    </a:lnTo>
                    <a:lnTo>
                      <a:pt x="2" y="167"/>
                    </a:lnTo>
                    <a:lnTo>
                      <a:pt x="7" y="160"/>
                    </a:lnTo>
                    <a:lnTo>
                      <a:pt x="12" y="152"/>
                    </a:lnTo>
                    <a:lnTo>
                      <a:pt x="17" y="145"/>
                    </a:lnTo>
                    <a:lnTo>
                      <a:pt x="23" y="138"/>
                    </a:lnTo>
                    <a:lnTo>
                      <a:pt x="29" y="132"/>
                    </a:lnTo>
                    <a:lnTo>
                      <a:pt x="33" y="124"/>
                    </a:lnTo>
                    <a:lnTo>
                      <a:pt x="37" y="117"/>
                    </a:lnTo>
                    <a:lnTo>
                      <a:pt x="42" y="108"/>
                    </a:lnTo>
                    <a:lnTo>
                      <a:pt x="48" y="101"/>
                    </a:lnTo>
                    <a:lnTo>
                      <a:pt x="54" y="92"/>
                    </a:lnTo>
                    <a:lnTo>
                      <a:pt x="59" y="82"/>
                    </a:lnTo>
                    <a:lnTo>
                      <a:pt x="62" y="72"/>
                    </a:lnTo>
                    <a:lnTo>
                      <a:pt x="66" y="62"/>
                    </a:lnTo>
                    <a:lnTo>
                      <a:pt x="70" y="51"/>
                    </a:lnTo>
                    <a:lnTo>
                      <a:pt x="71" y="41"/>
                    </a:lnTo>
                    <a:lnTo>
                      <a:pt x="72" y="30"/>
                    </a:lnTo>
                    <a:lnTo>
                      <a:pt x="72" y="20"/>
                    </a:lnTo>
                    <a:lnTo>
                      <a:pt x="74" y="0"/>
                    </a:lnTo>
                  </a:path>
                </a:pathLst>
              </a:custGeom>
              <a:solidFill>
                <a:srgbClr val="FF9FB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4259" name="Freeform 93"/>
              <p:cNvSpPr>
                <a:spLocks/>
              </p:cNvSpPr>
              <p:nvPr/>
            </p:nvSpPr>
            <p:spPr bwMode="auto">
              <a:xfrm>
                <a:off x="1752" y="2213"/>
                <a:ext cx="175" cy="156"/>
              </a:xfrm>
              <a:custGeom>
                <a:avLst/>
                <a:gdLst>
                  <a:gd name="T0" fmla="*/ 18 w 175"/>
                  <a:gd name="T1" fmla="*/ 155 h 156"/>
                  <a:gd name="T2" fmla="*/ 5 w 175"/>
                  <a:gd name="T3" fmla="*/ 153 h 156"/>
                  <a:gd name="T4" fmla="*/ 0 w 175"/>
                  <a:gd name="T5" fmla="*/ 144 h 156"/>
                  <a:gd name="T6" fmla="*/ 3 w 175"/>
                  <a:gd name="T7" fmla="*/ 131 h 156"/>
                  <a:gd name="T8" fmla="*/ 16 w 175"/>
                  <a:gd name="T9" fmla="*/ 125 h 156"/>
                  <a:gd name="T10" fmla="*/ 34 w 175"/>
                  <a:gd name="T11" fmla="*/ 124 h 156"/>
                  <a:gd name="T12" fmla="*/ 47 w 175"/>
                  <a:gd name="T13" fmla="*/ 113 h 156"/>
                  <a:gd name="T14" fmla="*/ 63 w 175"/>
                  <a:gd name="T15" fmla="*/ 101 h 156"/>
                  <a:gd name="T16" fmla="*/ 81 w 175"/>
                  <a:gd name="T17" fmla="*/ 94 h 156"/>
                  <a:gd name="T18" fmla="*/ 99 w 175"/>
                  <a:gd name="T19" fmla="*/ 83 h 156"/>
                  <a:gd name="T20" fmla="*/ 111 w 175"/>
                  <a:gd name="T21" fmla="*/ 64 h 156"/>
                  <a:gd name="T22" fmla="*/ 128 w 175"/>
                  <a:gd name="T23" fmla="*/ 37 h 156"/>
                  <a:gd name="T24" fmla="*/ 145 w 175"/>
                  <a:gd name="T25" fmla="*/ 17 h 156"/>
                  <a:gd name="T26" fmla="*/ 160 w 175"/>
                  <a:gd name="T27" fmla="*/ 4 h 156"/>
                  <a:gd name="T28" fmla="*/ 174 w 175"/>
                  <a:gd name="T29" fmla="*/ 0 h 156"/>
                  <a:gd name="T30" fmla="*/ 166 w 175"/>
                  <a:gd name="T31" fmla="*/ 11 h 156"/>
                  <a:gd name="T32" fmla="*/ 161 w 175"/>
                  <a:gd name="T33" fmla="*/ 32 h 156"/>
                  <a:gd name="T34" fmla="*/ 162 w 175"/>
                  <a:gd name="T35" fmla="*/ 51 h 156"/>
                  <a:gd name="T36" fmla="*/ 169 w 175"/>
                  <a:gd name="T37" fmla="*/ 72 h 156"/>
                  <a:gd name="T38" fmla="*/ 162 w 175"/>
                  <a:gd name="T39" fmla="*/ 81 h 156"/>
                  <a:gd name="T40" fmla="*/ 149 w 175"/>
                  <a:gd name="T41" fmla="*/ 90 h 156"/>
                  <a:gd name="T42" fmla="*/ 132 w 175"/>
                  <a:gd name="T43" fmla="*/ 92 h 156"/>
                  <a:gd name="T44" fmla="*/ 124 w 175"/>
                  <a:gd name="T45" fmla="*/ 95 h 156"/>
                  <a:gd name="T46" fmla="*/ 125 w 175"/>
                  <a:gd name="T47" fmla="*/ 105 h 156"/>
                  <a:gd name="T48" fmla="*/ 127 w 175"/>
                  <a:gd name="T49" fmla="*/ 118 h 156"/>
                  <a:gd name="T50" fmla="*/ 119 w 175"/>
                  <a:gd name="T51" fmla="*/ 127 h 156"/>
                  <a:gd name="T52" fmla="*/ 108 w 175"/>
                  <a:gd name="T53" fmla="*/ 127 h 156"/>
                  <a:gd name="T54" fmla="*/ 95 w 175"/>
                  <a:gd name="T55" fmla="*/ 134 h 156"/>
                  <a:gd name="T56" fmla="*/ 74 w 175"/>
                  <a:gd name="T57" fmla="*/ 139 h 156"/>
                  <a:gd name="T58" fmla="*/ 57 w 175"/>
                  <a:gd name="T59" fmla="*/ 139 h 156"/>
                  <a:gd name="T60" fmla="*/ 42 w 175"/>
                  <a:gd name="T61" fmla="*/ 144 h 156"/>
                  <a:gd name="T62" fmla="*/ 25 w 175"/>
                  <a:gd name="T63" fmla="*/ 154 h 15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0" t="0" r="r" b="b"/>
                <a:pathLst>
                  <a:path w="175" h="156">
                    <a:moveTo>
                      <a:pt x="25" y="154"/>
                    </a:moveTo>
                    <a:lnTo>
                      <a:pt x="18" y="155"/>
                    </a:lnTo>
                    <a:lnTo>
                      <a:pt x="11" y="154"/>
                    </a:lnTo>
                    <a:lnTo>
                      <a:pt x="5" y="153"/>
                    </a:lnTo>
                    <a:lnTo>
                      <a:pt x="1" y="149"/>
                    </a:lnTo>
                    <a:lnTo>
                      <a:pt x="0" y="144"/>
                    </a:lnTo>
                    <a:lnTo>
                      <a:pt x="0" y="138"/>
                    </a:lnTo>
                    <a:lnTo>
                      <a:pt x="3" y="131"/>
                    </a:lnTo>
                    <a:lnTo>
                      <a:pt x="8" y="127"/>
                    </a:lnTo>
                    <a:lnTo>
                      <a:pt x="16" y="125"/>
                    </a:lnTo>
                    <a:lnTo>
                      <a:pt x="24" y="126"/>
                    </a:lnTo>
                    <a:lnTo>
                      <a:pt x="34" y="124"/>
                    </a:lnTo>
                    <a:lnTo>
                      <a:pt x="41" y="119"/>
                    </a:lnTo>
                    <a:lnTo>
                      <a:pt x="47" y="113"/>
                    </a:lnTo>
                    <a:lnTo>
                      <a:pt x="56" y="107"/>
                    </a:lnTo>
                    <a:lnTo>
                      <a:pt x="63" y="101"/>
                    </a:lnTo>
                    <a:lnTo>
                      <a:pt x="73" y="97"/>
                    </a:lnTo>
                    <a:lnTo>
                      <a:pt x="81" y="94"/>
                    </a:lnTo>
                    <a:lnTo>
                      <a:pt x="91" y="89"/>
                    </a:lnTo>
                    <a:lnTo>
                      <a:pt x="99" y="83"/>
                    </a:lnTo>
                    <a:lnTo>
                      <a:pt x="105" y="74"/>
                    </a:lnTo>
                    <a:lnTo>
                      <a:pt x="111" y="64"/>
                    </a:lnTo>
                    <a:lnTo>
                      <a:pt x="119" y="50"/>
                    </a:lnTo>
                    <a:lnTo>
                      <a:pt x="128" y="37"/>
                    </a:lnTo>
                    <a:lnTo>
                      <a:pt x="136" y="25"/>
                    </a:lnTo>
                    <a:lnTo>
                      <a:pt x="145" y="17"/>
                    </a:lnTo>
                    <a:lnTo>
                      <a:pt x="151" y="10"/>
                    </a:lnTo>
                    <a:lnTo>
                      <a:pt x="160" y="4"/>
                    </a:lnTo>
                    <a:lnTo>
                      <a:pt x="166" y="1"/>
                    </a:lnTo>
                    <a:lnTo>
                      <a:pt x="174" y="0"/>
                    </a:lnTo>
                    <a:lnTo>
                      <a:pt x="169" y="5"/>
                    </a:lnTo>
                    <a:lnTo>
                      <a:pt x="166" y="11"/>
                    </a:lnTo>
                    <a:lnTo>
                      <a:pt x="162" y="22"/>
                    </a:lnTo>
                    <a:lnTo>
                      <a:pt x="161" y="32"/>
                    </a:lnTo>
                    <a:lnTo>
                      <a:pt x="161" y="42"/>
                    </a:lnTo>
                    <a:lnTo>
                      <a:pt x="162" y="51"/>
                    </a:lnTo>
                    <a:lnTo>
                      <a:pt x="166" y="61"/>
                    </a:lnTo>
                    <a:lnTo>
                      <a:pt x="169" y="72"/>
                    </a:lnTo>
                    <a:lnTo>
                      <a:pt x="166" y="77"/>
                    </a:lnTo>
                    <a:lnTo>
                      <a:pt x="162" y="81"/>
                    </a:lnTo>
                    <a:lnTo>
                      <a:pt x="157" y="86"/>
                    </a:lnTo>
                    <a:lnTo>
                      <a:pt x="149" y="90"/>
                    </a:lnTo>
                    <a:lnTo>
                      <a:pt x="141" y="92"/>
                    </a:lnTo>
                    <a:lnTo>
                      <a:pt x="132" y="92"/>
                    </a:lnTo>
                    <a:lnTo>
                      <a:pt x="125" y="92"/>
                    </a:lnTo>
                    <a:lnTo>
                      <a:pt x="124" y="95"/>
                    </a:lnTo>
                    <a:lnTo>
                      <a:pt x="123" y="100"/>
                    </a:lnTo>
                    <a:lnTo>
                      <a:pt x="125" y="105"/>
                    </a:lnTo>
                    <a:lnTo>
                      <a:pt x="127" y="112"/>
                    </a:lnTo>
                    <a:lnTo>
                      <a:pt x="127" y="118"/>
                    </a:lnTo>
                    <a:lnTo>
                      <a:pt x="124" y="124"/>
                    </a:lnTo>
                    <a:lnTo>
                      <a:pt x="119" y="127"/>
                    </a:lnTo>
                    <a:lnTo>
                      <a:pt x="114" y="125"/>
                    </a:lnTo>
                    <a:lnTo>
                      <a:pt x="108" y="127"/>
                    </a:lnTo>
                    <a:lnTo>
                      <a:pt x="102" y="130"/>
                    </a:lnTo>
                    <a:lnTo>
                      <a:pt x="95" y="134"/>
                    </a:lnTo>
                    <a:lnTo>
                      <a:pt x="86" y="136"/>
                    </a:lnTo>
                    <a:lnTo>
                      <a:pt x="74" y="139"/>
                    </a:lnTo>
                    <a:lnTo>
                      <a:pt x="65" y="139"/>
                    </a:lnTo>
                    <a:lnTo>
                      <a:pt x="57" y="139"/>
                    </a:lnTo>
                    <a:lnTo>
                      <a:pt x="47" y="140"/>
                    </a:lnTo>
                    <a:lnTo>
                      <a:pt x="42" y="144"/>
                    </a:lnTo>
                    <a:lnTo>
                      <a:pt x="33" y="150"/>
                    </a:lnTo>
                    <a:lnTo>
                      <a:pt x="25" y="154"/>
                    </a:lnTo>
                  </a:path>
                </a:pathLst>
              </a:custGeom>
              <a:solidFill>
                <a:srgbClr val="DF3F5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4260" name="Freeform 94"/>
              <p:cNvSpPr>
                <a:spLocks/>
              </p:cNvSpPr>
              <p:nvPr/>
            </p:nvSpPr>
            <p:spPr bwMode="auto">
              <a:xfrm>
                <a:off x="1683" y="2332"/>
                <a:ext cx="49" cy="18"/>
              </a:xfrm>
              <a:custGeom>
                <a:avLst/>
                <a:gdLst>
                  <a:gd name="T0" fmla="*/ 0 w 49"/>
                  <a:gd name="T1" fmla="*/ 11 h 18"/>
                  <a:gd name="T2" fmla="*/ 0 w 49"/>
                  <a:gd name="T3" fmla="*/ 6 h 18"/>
                  <a:gd name="T4" fmla="*/ 4 w 49"/>
                  <a:gd name="T5" fmla="*/ 3 h 18"/>
                  <a:gd name="T6" fmla="*/ 10 w 49"/>
                  <a:gd name="T7" fmla="*/ 1 h 18"/>
                  <a:gd name="T8" fmla="*/ 14 w 49"/>
                  <a:gd name="T9" fmla="*/ 0 h 18"/>
                  <a:gd name="T10" fmla="*/ 21 w 49"/>
                  <a:gd name="T11" fmla="*/ 1 h 18"/>
                  <a:gd name="T12" fmla="*/ 30 w 49"/>
                  <a:gd name="T13" fmla="*/ 4 h 18"/>
                  <a:gd name="T14" fmla="*/ 37 w 49"/>
                  <a:gd name="T15" fmla="*/ 6 h 18"/>
                  <a:gd name="T16" fmla="*/ 48 w 49"/>
                  <a:gd name="T17" fmla="*/ 8 h 18"/>
                  <a:gd name="T18" fmla="*/ 36 w 49"/>
                  <a:gd name="T19" fmla="*/ 10 h 18"/>
                  <a:gd name="T20" fmla="*/ 28 w 49"/>
                  <a:gd name="T21" fmla="*/ 13 h 18"/>
                  <a:gd name="T22" fmla="*/ 21 w 49"/>
                  <a:gd name="T23" fmla="*/ 15 h 18"/>
                  <a:gd name="T24" fmla="*/ 16 w 49"/>
                  <a:gd name="T25" fmla="*/ 16 h 18"/>
                  <a:gd name="T26" fmla="*/ 10 w 49"/>
                  <a:gd name="T27" fmla="*/ 17 h 18"/>
                  <a:gd name="T28" fmla="*/ 5 w 49"/>
                  <a:gd name="T29" fmla="*/ 16 h 18"/>
                  <a:gd name="T30" fmla="*/ 0 w 49"/>
                  <a:gd name="T31" fmla="*/ 14 h 18"/>
                  <a:gd name="T32" fmla="*/ 0 w 49"/>
                  <a:gd name="T33" fmla="*/ 11 h 18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49" h="18">
                    <a:moveTo>
                      <a:pt x="0" y="11"/>
                    </a:moveTo>
                    <a:lnTo>
                      <a:pt x="0" y="6"/>
                    </a:lnTo>
                    <a:lnTo>
                      <a:pt x="4" y="3"/>
                    </a:lnTo>
                    <a:lnTo>
                      <a:pt x="10" y="1"/>
                    </a:lnTo>
                    <a:lnTo>
                      <a:pt x="14" y="0"/>
                    </a:lnTo>
                    <a:lnTo>
                      <a:pt x="21" y="1"/>
                    </a:lnTo>
                    <a:lnTo>
                      <a:pt x="30" y="4"/>
                    </a:lnTo>
                    <a:lnTo>
                      <a:pt x="37" y="6"/>
                    </a:lnTo>
                    <a:lnTo>
                      <a:pt x="48" y="8"/>
                    </a:lnTo>
                    <a:lnTo>
                      <a:pt x="36" y="10"/>
                    </a:lnTo>
                    <a:lnTo>
                      <a:pt x="28" y="13"/>
                    </a:lnTo>
                    <a:lnTo>
                      <a:pt x="21" y="15"/>
                    </a:lnTo>
                    <a:lnTo>
                      <a:pt x="16" y="16"/>
                    </a:lnTo>
                    <a:lnTo>
                      <a:pt x="10" y="17"/>
                    </a:lnTo>
                    <a:lnTo>
                      <a:pt x="5" y="16"/>
                    </a:lnTo>
                    <a:lnTo>
                      <a:pt x="0" y="14"/>
                    </a:lnTo>
                    <a:lnTo>
                      <a:pt x="0" y="11"/>
                    </a:lnTo>
                  </a:path>
                </a:pathLst>
              </a:custGeom>
              <a:solidFill>
                <a:srgbClr val="DF3F5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4261" name="Freeform 95"/>
              <p:cNvSpPr>
                <a:spLocks/>
              </p:cNvSpPr>
              <p:nvPr/>
            </p:nvSpPr>
            <p:spPr bwMode="auto">
              <a:xfrm>
                <a:off x="1736" y="2157"/>
                <a:ext cx="64" cy="144"/>
              </a:xfrm>
              <a:custGeom>
                <a:avLst/>
                <a:gdLst>
                  <a:gd name="T0" fmla="*/ 26 w 64"/>
                  <a:gd name="T1" fmla="*/ 0 h 144"/>
                  <a:gd name="T2" fmla="*/ 25 w 64"/>
                  <a:gd name="T3" fmla="*/ 20 h 144"/>
                  <a:gd name="T4" fmla="*/ 24 w 64"/>
                  <a:gd name="T5" fmla="*/ 41 h 144"/>
                  <a:gd name="T6" fmla="*/ 19 w 64"/>
                  <a:gd name="T7" fmla="*/ 59 h 144"/>
                  <a:gd name="T8" fmla="*/ 15 w 64"/>
                  <a:gd name="T9" fmla="*/ 70 h 144"/>
                  <a:gd name="T10" fmla="*/ 12 w 64"/>
                  <a:gd name="T11" fmla="*/ 81 h 144"/>
                  <a:gd name="T12" fmla="*/ 8 w 64"/>
                  <a:gd name="T13" fmla="*/ 90 h 144"/>
                  <a:gd name="T14" fmla="*/ 5 w 64"/>
                  <a:gd name="T15" fmla="*/ 98 h 144"/>
                  <a:gd name="T16" fmla="*/ 0 w 64"/>
                  <a:gd name="T17" fmla="*/ 111 h 144"/>
                  <a:gd name="T18" fmla="*/ 0 w 64"/>
                  <a:gd name="T19" fmla="*/ 120 h 144"/>
                  <a:gd name="T20" fmla="*/ 0 w 64"/>
                  <a:gd name="T21" fmla="*/ 132 h 144"/>
                  <a:gd name="T22" fmla="*/ 0 w 64"/>
                  <a:gd name="T23" fmla="*/ 138 h 144"/>
                  <a:gd name="T24" fmla="*/ 1 w 64"/>
                  <a:gd name="T25" fmla="*/ 143 h 144"/>
                  <a:gd name="T26" fmla="*/ 5 w 64"/>
                  <a:gd name="T27" fmla="*/ 141 h 144"/>
                  <a:gd name="T28" fmla="*/ 8 w 64"/>
                  <a:gd name="T29" fmla="*/ 138 h 144"/>
                  <a:gd name="T30" fmla="*/ 12 w 64"/>
                  <a:gd name="T31" fmla="*/ 143 h 144"/>
                  <a:gd name="T32" fmla="*/ 10 w 64"/>
                  <a:gd name="T33" fmla="*/ 138 h 144"/>
                  <a:gd name="T34" fmla="*/ 11 w 64"/>
                  <a:gd name="T35" fmla="*/ 132 h 144"/>
                  <a:gd name="T36" fmla="*/ 13 w 64"/>
                  <a:gd name="T37" fmla="*/ 126 h 144"/>
                  <a:gd name="T38" fmla="*/ 16 w 64"/>
                  <a:gd name="T39" fmla="*/ 120 h 144"/>
                  <a:gd name="T40" fmla="*/ 21 w 64"/>
                  <a:gd name="T41" fmla="*/ 114 h 144"/>
                  <a:gd name="T42" fmla="*/ 25 w 64"/>
                  <a:gd name="T43" fmla="*/ 111 h 144"/>
                  <a:gd name="T44" fmla="*/ 28 w 64"/>
                  <a:gd name="T45" fmla="*/ 106 h 144"/>
                  <a:gd name="T46" fmla="*/ 30 w 64"/>
                  <a:gd name="T47" fmla="*/ 99 h 144"/>
                  <a:gd name="T48" fmla="*/ 31 w 64"/>
                  <a:gd name="T49" fmla="*/ 89 h 144"/>
                  <a:gd name="T50" fmla="*/ 31 w 64"/>
                  <a:gd name="T51" fmla="*/ 82 h 144"/>
                  <a:gd name="T52" fmla="*/ 34 w 64"/>
                  <a:gd name="T53" fmla="*/ 76 h 144"/>
                  <a:gd name="T54" fmla="*/ 38 w 64"/>
                  <a:gd name="T55" fmla="*/ 72 h 144"/>
                  <a:gd name="T56" fmla="*/ 45 w 64"/>
                  <a:gd name="T57" fmla="*/ 69 h 144"/>
                  <a:gd name="T58" fmla="*/ 50 w 64"/>
                  <a:gd name="T59" fmla="*/ 68 h 144"/>
                  <a:gd name="T60" fmla="*/ 55 w 64"/>
                  <a:gd name="T61" fmla="*/ 66 h 144"/>
                  <a:gd name="T62" fmla="*/ 60 w 64"/>
                  <a:gd name="T63" fmla="*/ 63 h 144"/>
                  <a:gd name="T64" fmla="*/ 63 w 64"/>
                  <a:gd name="T65" fmla="*/ 61 h 144"/>
                  <a:gd name="T66" fmla="*/ 58 w 64"/>
                  <a:gd name="T67" fmla="*/ 60 h 144"/>
                  <a:gd name="T68" fmla="*/ 53 w 64"/>
                  <a:gd name="T69" fmla="*/ 59 h 144"/>
                  <a:gd name="T70" fmla="*/ 49 w 64"/>
                  <a:gd name="T71" fmla="*/ 58 h 144"/>
                  <a:gd name="T72" fmla="*/ 44 w 64"/>
                  <a:gd name="T73" fmla="*/ 55 h 144"/>
                  <a:gd name="T74" fmla="*/ 39 w 64"/>
                  <a:gd name="T75" fmla="*/ 52 h 144"/>
                  <a:gd name="T76" fmla="*/ 37 w 64"/>
                  <a:gd name="T77" fmla="*/ 44 h 144"/>
                  <a:gd name="T78" fmla="*/ 36 w 64"/>
                  <a:gd name="T79" fmla="*/ 31 h 144"/>
                  <a:gd name="T80" fmla="*/ 34 w 64"/>
                  <a:gd name="T81" fmla="*/ 17 h 144"/>
                  <a:gd name="T82" fmla="*/ 26 w 64"/>
                  <a:gd name="T83" fmla="*/ 0 h 144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64" h="144">
                    <a:moveTo>
                      <a:pt x="26" y="0"/>
                    </a:moveTo>
                    <a:lnTo>
                      <a:pt x="25" y="20"/>
                    </a:lnTo>
                    <a:lnTo>
                      <a:pt x="24" y="41"/>
                    </a:lnTo>
                    <a:lnTo>
                      <a:pt x="19" y="59"/>
                    </a:lnTo>
                    <a:lnTo>
                      <a:pt x="15" y="70"/>
                    </a:lnTo>
                    <a:lnTo>
                      <a:pt x="12" y="81"/>
                    </a:lnTo>
                    <a:lnTo>
                      <a:pt x="8" y="90"/>
                    </a:lnTo>
                    <a:lnTo>
                      <a:pt x="5" y="98"/>
                    </a:lnTo>
                    <a:lnTo>
                      <a:pt x="0" y="111"/>
                    </a:lnTo>
                    <a:lnTo>
                      <a:pt x="0" y="120"/>
                    </a:lnTo>
                    <a:lnTo>
                      <a:pt x="0" y="132"/>
                    </a:lnTo>
                    <a:lnTo>
                      <a:pt x="0" y="138"/>
                    </a:lnTo>
                    <a:lnTo>
                      <a:pt x="1" y="143"/>
                    </a:lnTo>
                    <a:lnTo>
                      <a:pt x="5" y="141"/>
                    </a:lnTo>
                    <a:lnTo>
                      <a:pt x="8" y="138"/>
                    </a:lnTo>
                    <a:lnTo>
                      <a:pt x="12" y="143"/>
                    </a:lnTo>
                    <a:lnTo>
                      <a:pt x="10" y="138"/>
                    </a:lnTo>
                    <a:lnTo>
                      <a:pt x="11" y="132"/>
                    </a:lnTo>
                    <a:lnTo>
                      <a:pt x="13" y="126"/>
                    </a:lnTo>
                    <a:lnTo>
                      <a:pt x="16" y="120"/>
                    </a:lnTo>
                    <a:lnTo>
                      <a:pt x="21" y="114"/>
                    </a:lnTo>
                    <a:lnTo>
                      <a:pt x="25" y="111"/>
                    </a:lnTo>
                    <a:lnTo>
                      <a:pt x="28" y="106"/>
                    </a:lnTo>
                    <a:lnTo>
                      <a:pt x="30" y="99"/>
                    </a:lnTo>
                    <a:lnTo>
                      <a:pt x="31" y="89"/>
                    </a:lnTo>
                    <a:lnTo>
                      <a:pt x="31" y="82"/>
                    </a:lnTo>
                    <a:lnTo>
                      <a:pt x="34" y="76"/>
                    </a:lnTo>
                    <a:lnTo>
                      <a:pt x="38" y="72"/>
                    </a:lnTo>
                    <a:lnTo>
                      <a:pt x="45" y="69"/>
                    </a:lnTo>
                    <a:lnTo>
                      <a:pt x="50" y="68"/>
                    </a:lnTo>
                    <a:lnTo>
                      <a:pt x="55" y="66"/>
                    </a:lnTo>
                    <a:lnTo>
                      <a:pt x="60" y="63"/>
                    </a:lnTo>
                    <a:lnTo>
                      <a:pt x="63" y="61"/>
                    </a:lnTo>
                    <a:lnTo>
                      <a:pt x="58" y="60"/>
                    </a:lnTo>
                    <a:lnTo>
                      <a:pt x="53" y="59"/>
                    </a:lnTo>
                    <a:lnTo>
                      <a:pt x="49" y="58"/>
                    </a:lnTo>
                    <a:lnTo>
                      <a:pt x="44" y="55"/>
                    </a:lnTo>
                    <a:lnTo>
                      <a:pt x="39" y="52"/>
                    </a:lnTo>
                    <a:lnTo>
                      <a:pt x="37" y="44"/>
                    </a:lnTo>
                    <a:lnTo>
                      <a:pt x="36" y="31"/>
                    </a:lnTo>
                    <a:lnTo>
                      <a:pt x="34" y="17"/>
                    </a:lnTo>
                    <a:lnTo>
                      <a:pt x="26" y="0"/>
                    </a:lnTo>
                  </a:path>
                </a:pathLst>
              </a:custGeom>
              <a:solidFill>
                <a:srgbClr val="DF3F5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4262" name="Freeform 96"/>
              <p:cNvSpPr>
                <a:spLocks/>
              </p:cNvSpPr>
              <p:nvPr/>
            </p:nvSpPr>
            <p:spPr bwMode="auto">
              <a:xfrm>
                <a:off x="1705" y="2210"/>
                <a:ext cx="17" cy="77"/>
              </a:xfrm>
              <a:custGeom>
                <a:avLst/>
                <a:gdLst>
                  <a:gd name="T0" fmla="*/ 10 w 17"/>
                  <a:gd name="T1" fmla="*/ 48 h 77"/>
                  <a:gd name="T2" fmla="*/ 11 w 17"/>
                  <a:gd name="T3" fmla="*/ 56 h 77"/>
                  <a:gd name="T4" fmla="*/ 8 w 17"/>
                  <a:gd name="T5" fmla="*/ 62 h 77"/>
                  <a:gd name="T6" fmla="*/ 5 w 17"/>
                  <a:gd name="T7" fmla="*/ 68 h 77"/>
                  <a:gd name="T8" fmla="*/ 4 w 17"/>
                  <a:gd name="T9" fmla="*/ 76 h 77"/>
                  <a:gd name="T10" fmla="*/ 8 w 17"/>
                  <a:gd name="T11" fmla="*/ 71 h 77"/>
                  <a:gd name="T12" fmla="*/ 11 w 17"/>
                  <a:gd name="T13" fmla="*/ 65 h 77"/>
                  <a:gd name="T14" fmla="*/ 16 w 17"/>
                  <a:gd name="T15" fmla="*/ 57 h 77"/>
                  <a:gd name="T16" fmla="*/ 16 w 17"/>
                  <a:gd name="T17" fmla="*/ 49 h 77"/>
                  <a:gd name="T18" fmla="*/ 10 w 17"/>
                  <a:gd name="T19" fmla="*/ 41 h 77"/>
                  <a:gd name="T20" fmla="*/ 4 w 17"/>
                  <a:gd name="T21" fmla="*/ 30 h 77"/>
                  <a:gd name="T22" fmla="*/ 4 w 17"/>
                  <a:gd name="T23" fmla="*/ 23 h 77"/>
                  <a:gd name="T24" fmla="*/ 5 w 17"/>
                  <a:gd name="T25" fmla="*/ 13 h 77"/>
                  <a:gd name="T26" fmla="*/ 11 w 17"/>
                  <a:gd name="T27" fmla="*/ 0 h 77"/>
                  <a:gd name="T28" fmla="*/ 4 w 17"/>
                  <a:gd name="T29" fmla="*/ 8 h 77"/>
                  <a:gd name="T30" fmla="*/ 1 w 17"/>
                  <a:gd name="T31" fmla="*/ 16 h 77"/>
                  <a:gd name="T32" fmla="*/ 0 w 17"/>
                  <a:gd name="T33" fmla="*/ 28 h 77"/>
                  <a:gd name="T34" fmla="*/ 2 w 17"/>
                  <a:gd name="T35" fmla="*/ 37 h 77"/>
                  <a:gd name="T36" fmla="*/ 10 w 17"/>
                  <a:gd name="T37" fmla="*/ 48 h 77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17" h="77">
                    <a:moveTo>
                      <a:pt x="10" y="48"/>
                    </a:moveTo>
                    <a:lnTo>
                      <a:pt x="11" y="56"/>
                    </a:lnTo>
                    <a:lnTo>
                      <a:pt x="8" y="62"/>
                    </a:lnTo>
                    <a:lnTo>
                      <a:pt x="5" y="68"/>
                    </a:lnTo>
                    <a:lnTo>
                      <a:pt x="4" y="76"/>
                    </a:lnTo>
                    <a:lnTo>
                      <a:pt x="8" y="71"/>
                    </a:lnTo>
                    <a:lnTo>
                      <a:pt x="11" y="65"/>
                    </a:lnTo>
                    <a:lnTo>
                      <a:pt x="16" y="57"/>
                    </a:lnTo>
                    <a:lnTo>
                      <a:pt x="16" y="49"/>
                    </a:lnTo>
                    <a:lnTo>
                      <a:pt x="10" y="41"/>
                    </a:lnTo>
                    <a:lnTo>
                      <a:pt x="4" y="30"/>
                    </a:lnTo>
                    <a:lnTo>
                      <a:pt x="4" y="23"/>
                    </a:lnTo>
                    <a:lnTo>
                      <a:pt x="5" y="13"/>
                    </a:lnTo>
                    <a:lnTo>
                      <a:pt x="11" y="0"/>
                    </a:lnTo>
                    <a:lnTo>
                      <a:pt x="4" y="8"/>
                    </a:lnTo>
                    <a:lnTo>
                      <a:pt x="1" y="16"/>
                    </a:lnTo>
                    <a:lnTo>
                      <a:pt x="0" y="28"/>
                    </a:lnTo>
                    <a:lnTo>
                      <a:pt x="2" y="37"/>
                    </a:lnTo>
                    <a:lnTo>
                      <a:pt x="10" y="48"/>
                    </a:lnTo>
                  </a:path>
                </a:pathLst>
              </a:custGeom>
              <a:solidFill>
                <a:srgbClr val="DF3F5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4263" name="Freeform 97"/>
              <p:cNvSpPr>
                <a:spLocks/>
              </p:cNvSpPr>
              <p:nvPr/>
            </p:nvSpPr>
            <p:spPr bwMode="auto">
              <a:xfrm>
                <a:off x="1715" y="2065"/>
                <a:ext cx="58" cy="212"/>
              </a:xfrm>
              <a:custGeom>
                <a:avLst/>
                <a:gdLst>
                  <a:gd name="T0" fmla="*/ 0 w 58"/>
                  <a:gd name="T1" fmla="*/ 211 h 212"/>
                  <a:gd name="T2" fmla="*/ 3 w 58"/>
                  <a:gd name="T3" fmla="*/ 207 h 212"/>
                  <a:gd name="T4" fmla="*/ 12 w 58"/>
                  <a:gd name="T5" fmla="*/ 192 h 212"/>
                  <a:gd name="T6" fmla="*/ 20 w 58"/>
                  <a:gd name="T7" fmla="*/ 177 h 212"/>
                  <a:gd name="T8" fmla="*/ 27 w 58"/>
                  <a:gd name="T9" fmla="*/ 159 h 212"/>
                  <a:gd name="T10" fmla="*/ 33 w 58"/>
                  <a:gd name="T11" fmla="*/ 141 h 212"/>
                  <a:gd name="T12" fmla="*/ 34 w 58"/>
                  <a:gd name="T13" fmla="*/ 126 h 212"/>
                  <a:gd name="T14" fmla="*/ 35 w 58"/>
                  <a:gd name="T15" fmla="*/ 106 h 212"/>
                  <a:gd name="T16" fmla="*/ 37 w 58"/>
                  <a:gd name="T17" fmla="*/ 88 h 212"/>
                  <a:gd name="T18" fmla="*/ 30 w 58"/>
                  <a:gd name="T19" fmla="*/ 92 h 212"/>
                  <a:gd name="T20" fmla="*/ 22 w 58"/>
                  <a:gd name="T21" fmla="*/ 98 h 212"/>
                  <a:gd name="T22" fmla="*/ 16 w 58"/>
                  <a:gd name="T23" fmla="*/ 106 h 212"/>
                  <a:gd name="T24" fmla="*/ 15 w 58"/>
                  <a:gd name="T25" fmla="*/ 98 h 212"/>
                  <a:gd name="T26" fmla="*/ 17 w 58"/>
                  <a:gd name="T27" fmla="*/ 87 h 212"/>
                  <a:gd name="T28" fmla="*/ 19 w 58"/>
                  <a:gd name="T29" fmla="*/ 79 h 212"/>
                  <a:gd name="T30" fmla="*/ 23 w 58"/>
                  <a:gd name="T31" fmla="*/ 69 h 212"/>
                  <a:gd name="T32" fmla="*/ 29 w 58"/>
                  <a:gd name="T33" fmla="*/ 59 h 212"/>
                  <a:gd name="T34" fmla="*/ 34 w 58"/>
                  <a:gd name="T35" fmla="*/ 50 h 212"/>
                  <a:gd name="T36" fmla="*/ 39 w 58"/>
                  <a:gd name="T37" fmla="*/ 41 h 212"/>
                  <a:gd name="T38" fmla="*/ 44 w 58"/>
                  <a:gd name="T39" fmla="*/ 30 h 212"/>
                  <a:gd name="T40" fmla="*/ 46 w 58"/>
                  <a:gd name="T41" fmla="*/ 21 h 212"/>
                  <a:gd name="T42" fmla="*/ 50 w 58"/>
                  <a:gd name="T43" fmla="*/ 11 h 212"/>
                  <a:gd name="T44" fmla="*/ 53 w 58"/>
                  <a:gd name="T45" fmla="*/ 6 h 212"/>
                  <a:gd name="T46" fmla="*/ 57 w 58"/>
                  <a:gd name="T47" fmla="*/ 0 h 212"/>
                  <a:gd name="T48" fmla="*/ 50 w 58"/>
                  <a:gd name="T49" fmla="*/ 4 h 212"/>
                  <a:gd name="T50" fmla="*/ 44 w 58"/>
                  <a:gd name="T51" fmla="*/ 8 h 212"/>
                  <a:gd name="T52" fmla="*/ 35 w 58"/>
                  <a:gd name="T53" fmla="*/ 15 h 212"/>
                  <a:gd name="T54" fmla="*/ 30 w 58"/>
                  <a:gd name="T55" fmla="*/ 21 h 212"/>
                  <a:gd name="T56" fmla="*/ 26 w 58"/>
                  <a:gd name="T57" fmla="*/ 26 h 212"/>
                  <a:gd name="T58" fmla="*/ 20 w 58"/>
                  <a:gd name="T59" fmla="*/ 46 h 212"/>
                  <a:gd name="T60" fmla="*/ 3 w 58"/>
                  <a:gd name="T61" fmla="*/ 79 h 212"/>
                  <a:gd name="T62" fmla="*/ 6 w 58"/>
                  <a:gd name="T63" fmla="*/ 120 h 212"/>
                  <a:gd name="T64" fmla="*/ 0 w 58"/>
                  <a:gd name="T65" fmla="*/ 143 h 212"/>
                  <a:gd name="T66" fmla="*/ 5 w 58"/>
                  <a:gd name="T67" fmla="*/ 162 h 212"/>
                  <a:gd name="T68" fmla="*/ 7 w 58"/>
                  <a:gd name="T69" fmla="*/ 179 h 212"/>
                  <a:gd name="T70" fmla="*/ 5 w 58"/>
                  <a:gd name="T71" fmla="*/ 193 h 212"/>
                  <a:gd name="T72" fmla="*/ 0 w 58"/>
                  <a:gd name="T73" fmla="*/ 211 h 212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0" t="0" r="r" b="b"/>
                <a:pathLst>
                  <a:path w="58" h="212">
                    <a:moveTo>
                      <a:pt x="0" y="211"/>
                    </a:moveTo>
                    <a:lnTo>
                      <a:pt x="3" y="207"/>
                    </a:lnTo>
                    <a:lnTo>
                      <a:pt x="12" y="192"/>
                    </a:lnTo>
                    <a:lnTo>
                      <a:pt x="20" y="177"/>
                    </a:lnTo>
                    <a:lnTo>
                      <a:pt x="27" y="159"/>
                    </a:lnTo>
                    <a:lnTo>
                      <a:pt x="33" y="141"/>
                    </a:lnTo>
                    <a:lnTo>
                      <a:pt x="34" y="126"/>
                    </a:lnTo>
                    <a:lnTo>
                      <a:pt x="35" y="106"/>
                    </a:lnTo>
                    <a:lnTo>
                      <a:pt x="37" y="88"/>
                    </a:lnTo>
                    <a:lnTo>
                      <a:pt x="30" y="92"/>
                    </a:lnTo>
                    <a:lnTo>
                      <a:pt x="22" y="98"/>
                    </a:lnTo>
                    <a:lnTo>
                      <a:pt x="16" y="106"/>
                    </a:lnTo>
                    <a:lnTo>
                      <a:pt x="15" y="98"/>
                    </a:lnTo>
                    <a:lnTo>
                      <a:pt x="17" y="87"/>
                    </a:lnTo>
                    <a:lnTo>
                      <a:pt x="19" y="79"/>
                    </a:lnTo>
                    <a:lnTo>
                      <a:pt x="23" y="69"/>
                    </a:lnTo>
                    <a:lnTo>
                      <a:pt x="29" y="59"/>
                    </a:lnTo>
                    <a:lnTo>
                      <a:pt x="34" y="50"/>
                    </a:lnTo>
                    <a:lnTo>
                      <a:pt x="39" y="41"/>
                    </a:lnTo>
                    <a:lnTo>
                      <a:pt x="44" y="30"/>
                    </a:lnTo>
                    <a:lnTo>
                      <a:pt x="46" y="21"/>
                    </a:lnTo>
                    <a:lnTo>
                      <a:pt x="50" y="11"/>
                    </a:lnTo>
                    <a:lnTo>
                      <a:pt x="53" y="6"/>
                    </a:lnTo>
                    <a:lnTo>
                      <a:pt x="57" y="0"/>
                    </a:lnTo>
                    <a:lnTo>
                      <a:pt x="50" y="4"/>
                    </a:lnTo>
                    <a:lnTo>
                      <a:pt x="44" y="8"/>
                    </a:lnTo>
                    <a:lnTo>
                      <a:pt x="35" y="15"/>
                    </a:lnTo>
                    <a:lnTo>
                      <a:pt x="30" y="21"/>
                    </a:lnTo>
                    <a:lnTo>
                      <a:pt x="26" y="26"/>
                    </a:lnTo>
                    <a:lnTo>
                      <a:pt x="20" y="46"/>
                    </a:lnTo>
                    <a:lnTo>
                      <a:pt x="3" y="79"/>
                    </a:lnTo>
                    <a:lnTo>
                      <a:pt x="6" y="120"/>
                    </a:lnTo>
                    <a:lnTo>
                      <a:pt x="0" y="143"/>
                    </a:lnTo>
                    <a:lnTo>
                      <a:pt x="5" y="162"/>
                    </a:lnTo>
                    <a:lnTo>
                      <a:pt x="7" y="179"/>
                    </a:lnTo>
                    <a:lnTo>
                      <a:pt x="5" y="193"/>
                    </a:lnTo>
                    <a:lnTo>
                      <a:pt x="0" y="211"/>
                    </a:lnTo>
                  </a:path>
                </a:pathLst>
              </a:custGeom>
              <a:solidFill>
                <a:srgbClr val="DF3F5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4264" name="Freeform 98"/>
              <p:cNvSpPr>
                <a:spLocks/>
              </p:cNvSpPr>
              <p:nvPr/>
            </p:nvSpPr>
            <p:spPr bwMode="auto">
              <a:xfrm>
                <a:off x="2015" y="2045"/>
                <a:ext cx="68" cy="242"/>
              </a:xfrm>
              <a:custGeom>
                <a:avLst/>
                <a:gdLst>
                  <a:gd name="T0" fmla="*/ 3 w 68"/>
                  <a:gd name="T1" fmla="*/ 230 h 242"/>
                  <a:gd name="T2" fmla="*/ 1 w 68"/>
                  <a:gd name="T3" fmla="*/ 241 h 242"/>
                  <a:gd name="T4" fmla="*/ 0 w 68"/>
                  <a:gd name="T5" fmla="*/ 230 h 242"/>
                  <a:gd name="T6" fmla="*/ 0 w 68"/>
                  <a:gd name="T7" fmla="*/ 219 h 242"/>
                  <a:gd name="T8" fmla="*/ 0 w 68"/>
                  <a:gd name="T9" fmla="*/ 207 h 242"/>
                  <a:gd name="T10" fmla="*/ 1 w 68"/>
                  <a:gd name="T11" fmla="*/ 193 h 242"/>
                  <a:gd name="T12" fmla="*/ 3 w 68"/>
                  <a:gd name="T13" fmla="*/ 185 h 242"/>
                  <a:gd name="T14" fmla="*/ 8 w 68"/>
                  <a:gd name="T15" fmla="*/ 164 h 242"/>
                  <a:gd name="T16" fmla="*/ 10 w 68"/>
                  <a:gd name="T17" fmla="*/ 151 h 242"/>
                  <a:gd name="T18" fmla="*/ 8 w 68"/>
                  <a:gd name="T19" fmla="*/ 136 h 242"/>
                  <a:gd name="T20" fmla="*/ 10 w 68"/>
                  <a:gd name="T21" fmla="*/ 122 h 242"/>
                  <a:gd name="T22" fmla="*/ 13 w 68"/>
                  <a:gd name="T23" fmla="*/ 110 h 242"/>
                  <a:gd name="T24" fmla="*/ 15 w 68"/>
                  <a:gd name="T25" fmla="*/ 99 h 242"/>
                  <a:gd name="T26" fmla="*/ 18 w 68"/>
                  <a:gd name="T27" fmla="*/ 88 h 242"/>
                  <a:gd name="T28" fmla="*/ 20 w 68"/>
                  <a:gd name="T29" fmla="*/ 74 h 242"/>
                  <a:gd name="T30" fmla="*/ 22 w 68"/>
                  <a:gd name="T31" fmla="*/ 59 h 242"/>
                  <a:gd name="T32" fmla="*/ 25 w 68"/>
                  <a:gd name="T33" fmla="*/ 47 h 242"/>
                  <a:gd name="T34" fmla="*/ 28 w 68"/>
                  <a:gd name="T35" fmla="*/ 30 h 242"/>
                  <a:gd name="T36" fmla="*/ 32 w 68"/>
                  <a:gd name="T37" fmla="*/ 15 h 242"/>
                  <a:gd name="T38" fmla="*/ 39 w 68"/>
                  <a:gd name="T39" fmla="*/ 0 h 242"/>
                  <a:gd name="T40" fmla="*/ 38 w 68"/>
                  <a:gd name="T41" fmla="*/ 7 h 242"/>
                  <a:gd name="T42" fmla="*/ 39 w 68"/>
                  <a:gd name="T43" fmla="*/ 18 h 242"/>
                  <a:gd name="T44" fmla="*/ 39 w 68"/>
                  <a:gd name="T45" fmla="*/ 29 h 242"/>
                  <a:gd name="T46" fmla="*/ 38 w 68"/>
                  <a:gd name="T47" fmla="*/ 45 h 242"/>
                  <a:gd name="T48" fmla="*/ 35 w 68"/>
                  <a:gd name="T49" fmla="*/ 63 h 242"/>
                  <a:gd name="T50" fmla="*/ 41 w 68"/>
                  <a:gd name="T51" fmla="*/ 51 h 242"/>
                  <a:gd name="T52" fmla="*/ 47 w 68"/>
                  <a:gd name="T53" fmla="*/ 43 h 242"/>
                  <a:gd name="T54" fmla="*/ 53 w 68"/>
                  <a:gd name="T55" fmla="*/ 33 h 242"/>
                  <a:gd name="T56" fmla="*/ 60 w 68"/>
                  <a:gd name="T57" fmla="*/ 24 h 242"/>
                  <a:gd name="T58" fmla="*/ 67 w 68"/>
                  <a:gd name="T59" fmla="*/ 18 h 242"/>
                  <a:gd name="T60" fmla="*/ 57 w 68"/>
                  <a:gd name="T61" fmla="*/ 34 h 242"/>
                  <a:gd name="T62" fmla="*/ 52 w 68"/>
                  <a:gd name="T63" fmla="*/ 44 h 242"/>
                  <a:gd name="T64" fmla="*/ 42 w 68"/>
                  <a:gd name="T65" fmla="*/ 59 h 242"/>
                  <a:gd name="T66" fmla="*/ 36 w 68"/>
                  <a:gd name="T67" fmla="*/ 73 h 242"/>
                  <a:gd name="T68" fmla="*/ 37 w 68"/>
                  <a:gd name="T69" fmla="*/ 81 h 242"/>
                  <a:gd name="T70" fmla="*/ 36 w 68"/>
                  <a:gd name="T71" fmla="*/ 94 h 242"/>
                  <a:gd name="T72" fmla="*/ 32 w 68"/>
                  <a:gd name="T73" fmla="*/ 108 h 242"/>
                  <a:gd name="T74" fmla="*/ 28 w 68"/>
                  <a:gd name="T75" fmla="*/ 117 h 242"/>
                  <a:gd name="T76" fmla="*/ 24 w 68"/>
                  <a:gd name="T77" fmla="*/ 127 h 242"/>
                  <a:gd name="T78" fmla="*/ 26 w 68"/>
                  <a:gd name="T79" fmla="*/ 142 h 242"/>
                  <a:gd name="T80" fmla="*/ 25 w 68"/>
                  <a:gd name="T81" fmla="*/ 156 h 242"/>
                  <a:gd name="T82" fmla="*/ 21 w 68"/>
                  <a:gd name="T83" fmla="*/ 173 h 242"/>
                  <a:gd name="T84" fmla="*/ 14 w 68"/>
                  <a:gd name="T85" fmla="*/ 191 h 242"/>
                  <a:gd name="T86" fmla="*/ 11 w 68"/>
                  <a:gd name="T87" fmla="*/ 206 h 242"/>
                  <a:gd name="T88" fmla="*/ 15 w 68"/>
                  <a:gd name="T89" fmla="*/ 201 h 242"/>
                  <a:gd name="T90" fmla="*/ 21 w 68"/>
                  <a:gd name="T91" fmla="*/ 193 h 242"/>
                  <a:gd name="T92" fmla="*/ 20 w 68"/>
                  <a:gd name="T93" fmla="*/ 201 h 242"/>
                  <a:gd name="T94" fmla="*/ 15 w 68"/>
                  <a:gd name="T95" fmla="*/ 211 h 242"/>
                  <a:gd name="T96" fmla="*/ 12 w 68"/>
                  <a:gd name="T97" fmla="*/ 217 h 242"/>
                  <a:gd name="T98" fmla="*/ 9 w 68"/>
                  <a:gd name="T99" fmla="*/ 223 h 242"/>
                  <a:gd name="T100" fmla="*/ 14 w 68"/>
                  <a:gd name="T101" fmla="*/ 224 h 242"/>
                  <a:gd name="T102" fmla="*/ 23 w 68"/>
                  <a:gd name="T103" fmla="*/ 224 h 242"/>
                  <a:gd name="T104" fmla="*/ 15 w 68"/>
                  <a:gd name="T105" fmla="*/ 227 h 242"/>
                  <a:gd name="T106" fmla="*/ 7 w 68"/>
                  <a:gd name="T107" fmla="*/ 229 h 242"/>
                  <a:gd name="T108" fmla="*/ 3 w 68"/>
                  <a:gd name="T109" fmla="*/ 230 h 242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0" t="0" r="r" b="b"/>
                <a:pathLst>
                  <a:path w="68" h="242">
                    <a:moveTo>
                      <a:pt x="3" y="230"/>
                    </a:moveTo>
                    <a:lnTo>
                      <a:pt x="1" y="241"/>
                    </a:lnTo>
                    <a:lnTo>
                      <a:pt x="0" y="230"/>
                    </a:lnTo>
                    <a:lnTo>
                      <a:pt x="0" y="219"/>
                    </a:lnTo>
                    <a:lnTo>
                      <a:pt x="0" y="207"/>
                    </a:lnTo>
                    <a:lnTo>
                      <a:pt x="1" y="193"/>
                    </a:lnTo>
                    <a:lnTo>
                      <a:pt x="3" y="185"/>
                    </a:lnTo>
                    <a:lnTo>
                      <a:pt x="8" y="164"/>
                    </a:lnTo>
                    <a:lnTo>
                      <a:pt x="10" y="151"/>
                    </a:lnTo>
                    <a:lnTo>
                      <a:pt x="8" y="136"/>
                    </a:lnTo>
                    <a:lnTo>
                      <a:pt x="10" y="122"/>
                    </a:lnTo>
                    <a:lnTo>
                      <a:pt x="13" y="110"/>
                    </a:lnTo>
                    <a:lnTo>
                      <a:pt x="15" y="99"/>
                    </a:lnTo>
                    <a:lnTo>
                      <a:pt x="18" y="88"/>
                    </a:lnTo>
                    <a:lnTo>
                      <a:pt x="20" y="74"/>
                    </a:lnTo>
                    <a:lnTo>
                      <a:pt x="22" y="59"/>
                    </a:lnTo>
                    <a:lnTo>
                      <a:pt x="25" y="47"/>
                    </a:lnTo>
                    <a:lnTo>
                      <a:pt x="28" y="30"/>
                    </a:lnTo>
                    <a:lnTo>
                      <a:pt x="32" y="15"/>
                    </a:lnTo>
                    <a:lnTo>
                      <a:pt x="39" y="0"/>
                    </a:lnTo>
                    <a:lnTo>
                      <a:pt x="38" y="7"/>
                    </a:lnTo>
                    <a:lnTo>
                      <a:pt x="39" y="18"/>
                    </a:lnTo>
                    <a:lnTo>
                      <a:pt x="39" y="29"/>
                    </a:lnTo>
                    <a:lnTo>
                      <a:pt x="38" y="45"/>
                    </a:lnTo>
                    <a:lnTo>
                      <a:pt x="35" y="63"/>
                    </a:lnTo>
                    <a:lnTo>
                      <a:pt x="41" y="51"/>
                    </a:lnTo>
                    <a:lnTo>
                      <a:pt x="47" y="43"/>
                    </a:lnTo>
                    <a:lnTo>
                      <a:pt x="53" y="33"/>
                    </a:lnTo>
                    <a:lnTo>
                      <a:pt x="60" y="24"/>
                    </a:lnTo>
                    <a:lnTo>
                      <a:pt x="67" y="18"/>
                    </a:lnTo>
                    <a:lnTo>
                      <a:pt x="57" y="34"/>
                    </a:lnTo>
                    <a:lnTo>
                      <a:pt x="52" y="44"/>
                    </a:lnTo>
                    <a:lnTo>
                      <a:pt x="42" y="59"/>
                    </a:lnTo>
                    <a:lnTo>
                      <a:pt x="36" y="73"/>
                    </a:lnTo>
                    <a:lnTo>
                      <a:pt x="37" y="81"/>
                    </a:lnTo>
                    <a:lnTo>
                      <a:pt x="36" y="94"/>
                    </a:lnTo>
                    <a:lnTo>
                      <a:pt x="32" y="108"/>
                    </a:lnTo>
                    <a:lnTo>
                      <a:pt x="28" y="117"/>
                    </a:lnTo>
                    <a:lnTo>
                      <a:pt x="24" y="127"/>
                    </a:lnTo>
                    <a:lnTo>
                      <a:pt x="26" y="142"/>
                    </a:lnTo>
                    <a:lnTo>
                      <a:pt x="25" y="156"/>
                    </a:lnTo>
                    <a:lnTo>
                      <a:pt x="21" y="173"/>
                    </a:lnTo>
                    <a:lnTo>
                      <a:pt x="14" y="191"/>
                    </a:lnTo>
                    <a:lnTo>
                      <a:pt x="11" y="206"/>
                    </a:lnTo>
                    <a:lnTo>
                      <a:pt x="15" y="201"/>
                    </a:lnTo>
                    <a:lnTo>
                      <a:pt x="21" y="193"/>
                    </a:lnTo>
                    <a:lnTo>
                      <a:pt x="20" y="201"/>
                    </a:lnTo>
                    <a:lnTo>
                      <a:pt x="15" y="211"/>
                    </a:lnTo>
                    <a:lnTo>
                      <a:pt x="12" y="217"/>
                    </a:lnTo>
                    <a:lnTo>
                      <a:pt x="9" y="223"/>
                    </a:lnTo>
                    <a:lnTo>
                      <a:pt x="14" y="224"/>
                    </a:lnTo>
                    <a:lnTo>
                      <a:pt x="23" y="224"/>
                    </a:lnTo>
                    <a:lnTo>
                      <a:pt x="15" y="227"/>
                    </a:lnTo>
                    <a:lnTo>
                      <a:pt x="7" y="229"/>
                    </a:lnTo>
                    <a:lnTo>
                      <a:pt x="3" y="230"/>
                    </a:lnTo>
                  </a:path>
                </a:pathLst>
              </a:custGeom>
              <a:solidFill>
                <a:srgbClr val="DF3F5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4265" name="Freeform 99"/>
              <p:cNvSpPr>
                <a:spLocks/>
              </p:cNvSpPr>
              <p:nvPr/>
            </p:nvSpPr>
            <p:spPr bwMode="auto">
              <a:xfrm>
                <a:off x="1818" y="1956"/>
                <a:ext cx="190" cy="37"/>
              </a:xfrm>
              <a:custGeom>
                <a:avLst/>
                <a:gdLst>
                  <a:gd name="T0" fmla="*/ 0 w 190"/>
                  <a:gd name="T1" fmla="*/ 0 h 37"/>
                  <a:gd name="T2" fmla="*/ 5 w 190"/>
                  <a:gd name="T3" fmla="*/ 6 h 37"/>
                  <a:gd name="T4" fmla="*/ 12 w 190"/>
                  <a:gd name="T5" fmla="*/ 13 h 37"/>
                  <a:gd name="T6" fmla="*/ 22 w 190"/>
                  <a:gd name="T7" fmla="*/ 18 h 37"/>
                  <a:gd name="T8" fmla="*/ 32 w 190"/>
                  <a:gd name="T9" fmla="*/ 24 h 37"/>
                  <a:gd name="T10" fmla="*/ 42 w 190"/>
                  <a:gd name="T11" fmla="*/ 28 h 37"/>
                  <a:gd name="T12" fmla="*/ 54 w 190"/>
                  <a:gd name="T13" fmla="*/ 32 h 37"/>
                  <a:gd name="T14" fmla="*/ 70 w 190"/>
                  <a:gd name="T15" fmla="*/ 34 h 37"/>
                  <a:gd name="T16" fmla="*/ 83 w 190"/>
                  <a:gd name="T17" fmla="*/ 36 h 37"/>
                  <a:gd name="T18" fmla="*/ 102 w 190"/>
                  <a:gd name="T19" fmla="*/ 36 h 37"/>
                  <a:gd name="T20" fmla="*/ 116 w 190"/>
                  <a:gd name="T21" fmla="*/ 35 h 37"/>
                  <a:gd name="T22" fmla="*/ 131 w 190"/>
                  <a:gd name="T23" fmla="*/ 33 h 37"/>
                  <a:gd name="T24" fmla="*/ 145 w 190"/>
                  <a:gd name="T25" fmla="*/ 29 h 37"/>
                  <a:gd name="T26" fmla="*/ 157 w 190"/>
                  <a:gd name="T27" fmla="*/ 24 h 37"/>
                  <a:gd name="T28" fmla="*/ 169 w 190"/>
                  <a:gd name="T29" fmla="*/ 17 h 37"/>
                  <a:gd name="T30" fmla="*/ 180 w 190"/>
                  <a:gd name="T31" fmla="*/ 9 h 37"/>
                  <a:gd name="T32" fmla="*/ 189 w 190"/>
                  <a:gd name="T33" fmla="*/ 2 h 37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190" h="37">
                    <a:moveTo>
                      <a:pt x="0" y="0"/>
                    </a:moveTo>
                    <a:lnTo>
                      <a:pt x="5" y="6"/>
                    </a:lnTo>
                    <a:lnTo>
                      <a:pt x="12" y="13"/>
                    </a:lnTo>
                    <a:lnTo>
                      <a:pt x="22" y="18"/>
                    </a:lnTo>
                    <a:lnTo>
                      <a:pt x="32" y="24"/>
                    </a:lnTo>
                    <a:lnTo>
                      <a:pt x="42" y="28"/>
                    </a:lnTo>
                    <a:lnTo>
                      <a:pt x="54" y="32"/>
                    </a:lnTo>
                    <a:lnTo>
                      <a:pt x="70" y="34"/>
                    </a:lnTo>
                    <a:lnTo>
                      <a:pt x="83" y="36"/>
                    </a:lnTo>
                    <a:lnTo>
                      <a:pt x="102" y="36"/>
                    </a:lnTo>
                    <a:lnTo>
                      <a:pt x="116" y="35"/>
                    </a:lnTo>
                    <a:lnTo>
                      <a:pt x="131" y="33"/>
                    </a:lnTo>
                    <a:lnTo>
                      <a:pt x="145" y="29"/>
                    </a:lnTo>
                    <a:lnTo>
                      <a:pt x="157" y="24"/>
                    </a:lnTo>
                    <a:lnTo>
                      <a:pt x="169" y="17"/>
                    </a:lnTo>
                    <a:lnTo>
                      <a:pt x="180" y="9"/>
                    </a:lnTo>
                    <a:lnTo>
                      <a:pt x="189" y="2"/>
                    </a:lnTo>
                  </a:path>
                </a:pathLst>
              </a:custGeom>
              <a:noFill/>
              <a:ln w="12700" cap="rnd" cmpd="sng">
                <a:solidFill>
                  <a:srgbClr val="DF3F5F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4266" name="Freeform 100"/>
              <p:cNvSpPr>
                <a:spLocks/>
              </p:cNvSpPr>
              <p:nvPr/>
            </p:nvSpPr>
            <p:spPr bwMode="auto">
              <a:xfrm>
                <a:off x="1796" y="2368"/>
                <a:ext cx="188" cy="99"/>
              </a:xfrm>
              <a:custGeom>
                <a:avLst/>
                <a:gdLst>
                  <a:gd name="T0" fmla="*/ 0 w 188"/>
                  <a:gd name="T1" fmla="*/ 24 h 99"/>
                  <a:gd name="T2" fmla="*/ 1 w 188"/>
                  <a:gd name="T3" fmla="*/ 20 h 99"/>
                  <a:gd name="T4" fmla="*/ 4 w 188"/>
                  <a:gd name="T5" fmla="*/ 16 h 99"/>
                  <a:gd name="T6" fmla="*/ 9 w 188"/>
                  <a:gd name="T7" fmla="*/ 13 h 99"/>
                  <a:gd name="T8" fmla="*/ 17 w 188"/>
                  <a:gd name="T9" fmla="*/ 11 h 99"/>
                  <a:gd name="T10" fmla="*/ 24 w 188"/>
                  <a:gd name="T11" fmla="*/ 9 h 99"/>
                  <a:gd name="T12" fmla="*/ 43 w 188"/>
                  <a:gd name="T13" fmla="*/ 6 h 99"/>
                  <a:gd name="T14" fmla="*/ 62 w 188"/>
                  <a:gd name="T15" fmla="*/ 2 h 99"/>
                  <a:gd name="T16" fmla="*/ 76 w 188"/>
                  <a:gd name="T17" fmla="*/ 1 h 99"/>
                  <a:gd name="T18" fmla="*/ 90 w 188"/>
                  <a:gd name="T19" fmla="*/ 0 h 99"/>
                  <a:gd name="T20" fmla="*/ 103 w 188"/>
                  <a:gd name="T21" fmla="*/ 0 h 99"/>
                  <a:gd name="T22" fmla="*/ 114 w 188"/>
                  <a:gd name="T23" fmla="*/ 2 h 99"/>
                  <a:gd name="T24" fmla="*/ 126 w 188"/>
                  <a:gd name="T25" fmla="*/ 5 h 99"/>
                  <a:gd name="T26" fmla="*/ 136 w 188"/>
                  <a:gd name="T27" fmla="*/ 8 h 99"/>
                  <a:gd name="T28" fmla="*/ 146 w 188"/>
                  <a:gd name="T29" fmla="*/ 13 h 99"/>
                  <a:gd name="T30" fmla="*/ 155 w 188"/>
                  <a:gd name="T31" fmla="*/ 17 h 99"/>
                  <a:gd name="T32" fmla="*/ 163 w 188"/>
                  <a:gd name="T33" fmla="*/ 21 h 99"/>
                  <a:gd name="T34" fmla="*/ 173 w 188"/>
                  <a:gd name="T35" fmla="*/ 23 h 99"/>
                  <a:gd name="T36" fmla="*/ 179 w 188"/>
                  <a:gd name="T37" fmla="*/ 21 h 99"/>
                  <a:gd name="T38" fmla="*/ 187 w 188"/>
                  <a:gd name="T39" fmla="*/ 20 h 99"/>
                  <a:gd name="T40" fmla="*/ 181 w 188"/>
                  <a:gd name="T41" fmla="*/ 24 h 99"/>
                  <a:gd name="T42" fmla="*/ 175 w 188"/>
                  <a:gd name="T43" fmla="*/ 31 h 99"/>
                  <a:gd name="T44" fmla="*/ 170 w 188"/>
                  <a:gd name="T45" fmla="*/ 38 h 99"/>
                  <a:gd name="T46" fmla="*/ 166 w 188"/>
                  <a:gd name="T47" fmla="*/ 46 h 99"/>
                  <a:gd name="T48" fmla="*/ 165 w 188"/>
                  <a:gd name="T49" fmla="*/ 52 h 99"/>
                  <a:gd name="T50" fmla="*/ 164 w 188"/>
                  <a:gd name="T51" fmla="*/ 61 h 99"/>
                  <a:gd name="T52" fmla="*/ 164 w 188"/>
                  <a:gd name="T53" fmla="*/ 73 h 99"/>
                  <a:gd name="T54" fmla="*/ 163 w 188"/>
                  <a:gd name="T55" fmla="*/ 98 h 99"/>
                  <a:gd name="T56" fmla="*/ 162 w 188"/>
                  <a:gd name="T57" fmla="*/ 88 h 99"/>
                  <a:gd name="T58" fmla="*/ 161 w 188"/>
                  <a:gd name="T59" fmla="*/ 76 h 99"/>
                  <a:gd name="T60" fmla="*/ 160 w 188"/>
                  <a:gd name="T61" fmla="*/ 63 h 99"/>
                  <a:gd name="T62" fmla="*/ 158 w 188"/>
                  <a:gd name="T63" fmla="*/ 53 h 99"/>
                  <a:gd name="T64" fmla="*/ 154 w 188"/>
                  <a:gd name="T65" fmla="*/ 44 h 99"/>
                  <a:gd name="T66" fmla="*/ 147 w 188"/>
                  <a:gd name="T67" fmla="*/ 35 h 99"/>
                  <a:gd name="T68" fmla="*/ 137 w 188"/>
                  <a:gd name="T69" fmla="*/ 28 h 99"/>
                  <a:gd name="T70" fmla="*/ 124 w 188"/>
                  <a:gd name="T71" fmla="*/ 24 h 99"/>
                  <a:gd name="T72" fmla="*/ 109 w 188"/>
                  <a:gd name="T73" fmla="*/ 21 h 99"/>
                  <a:gd name="T74" fmla="*/ 96 w 188"/>
                  <a:gd name="T75" fmla="*/ 22 h 99"/>
                  <a:gd name="T76" fmla="*/ 85 w 188"/>
                  <a:gd name="T77" fmla="*/ 24 h 99"/>
                  <a:gd name="T78" fmla="*/ 76 w 188"/>
                  <a:gd name="T79" fmla="*/ 27 h 99"/>
                  <a:gd name="T80" fmla="*/ 69 w 188"/>
                  <a:gd name="T81" fmla="*/ 28 h 99"/>
                  <a:gd name="T82" fmla="*/ 58 w 188"/>
                  <a:gd name="T83" fmla="*/ 27 h 99"/>
                  <a:gd name="T84" fmla="*/ 45 w 188"/>
                  <a:gd name="T85" fmla="*/ 27 h 99"/>
                  <a:gd name="T86" fmla="*/ 36 w 188"/>
                  <a:gd name="T87" fmla="*/ 27 h 99"/>
                  <a:gd name="T88" fmla="*/ 25 w 188"/>
                  <a:gd name="T89" fmla="*/ 29 h 99"/>
                  <a:gd name="T90" fmla="*/ 16 w 188"/>
                  <a:gd name="T91" fmla="*/ 31 h 99"/>
                  <a:gd name="T92" fmla="*/ 7 w 188"/>
                  <a:gd name="T93" fmla="*/ 32 h 99"/>
                  <a:gd name="T94" fmla="*/ 1 w 188"/>
                  <a:gd name="T95" fmla="*/ 29 h 99"/>
                  <a:gd name="T96" fmla="*/ 0 w 188"/>
                  <a:gd name="T97" fmla="*/ 24 h 99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0" t="0" r="r" b="b"/>
                <a:pathLst>
                  <a:path w="188" h="99">
                    <a:moveTo>
                      <a:pt x="0" y="24"/>
                    </a:moveTo>
                    <a:lnTo>
                      <a:pt x="1" y="20"/>
                    </a:lnTo>
                    <a:lnTo>
                      <a:pt x="4" y="16"/>
                    </a:lnTo>
                    <a:lnTo>
                      <a:pt x="9" y="13"/>
                    </a:lnTo>
                    <a:lnTo>
                      <a:pt x="17" y="11"/>
                    </a:lnTo>
                    <a:lnTo>
                      <a:pt x="24" y="9"/>
                    </a:lnTo>
                    <a:lnTo>
                      <a:pt x="43" y="6"/>
                    </a:lnTo>
                    <a:lnTo>
                      <a:pt x="62" y="2"/>
                    </a:lnTo>
                    <a:lnTo>
                      <a:pt x="76" y="1"/>
                    </a:lnTo>
                    <a:lnTo>
                      <a:pt x="90" y="0"/>
                    </a:lnTo>
                    <a:lnTo>
                      <a:pt x="103" y="0"/>
                    </a:lnTo>
                    <a:lnTo>
                      <a:pt x="114" y="2"/>
                    </a:lnTo>
                    <a:lnTo>
                      <a:pt x="126" y="5"/>
                    </a:lnTo>
                    <a:lnTo>
                      <a:pt x="136" y="8"/>
                    </a:lnTo>
                    <a:lnTo>
                      <a:pt x="146" y="13"/>
                    </a:lnTo>
                    <a:lnTo>
                      <a:pt x="155" y="17"/>
                    </a:lnTo>
                    <a:lnTo>
                      <a:pt x="163" y="21"/>
                    </a:lnTo>
                    <a:lnTo>
                      <a:pt x="173" y="23"/>
                    </a:lnTo>
                    <a:lnTo>
                      <a:pt x="179" y="21"/>
                    </a:lnTo>
                    <a:lnTo>
                      <a:pt x="187" y="20"/>
                    </a:lnTo>
                    <a:lnTo>
                      <a:pt x="181" y="24"/>
                    </a:lnTo>
                    <a:lnTo>
                      <a:pt x="175" y="31"/>
                    </a:lnTo>
                    <a:lnTo>
                      <a:pt x="170" y="38"/>
                    </a:lnTo>
                    <a:lnTo>
                      <a:pt x="166" y="46"/>
                    </a:lnTo>
                    <a:lnTo>
                      <a:pt x="165" y="52"/>
                    </a:lnTo>
                    <a:lnTo>
                      <a:pt x="164" y="61"/>
                    </a:lnTo>
                    <a:lnTo>
                      <a:pt x="164" y="73"/>
                    </a:lnTo>
                    <a:lnTo>
                      <a:pt x="163" y="98"/>
                    </a:lnTo>
                    <a:lnTo>
                      <a:pt x="162" y="88"/>
                    </a:lnTo>
                    <a:lnTo>
                      <a:pt x="161" y="76"/>
                    </a:lnTo>
                    <a:lnTo>
                      <a:pt x="160" y="63"/>
                    </a:lnTo>
                    <a:lnTo>
                      <a:pt x="158" y="53"/>
                    </a:lnTo>
                    <a:lnTo>
                      <a:pt x="154" y="44"/>
                    </a:lnTo>
                    <a:lnTo>
                      <a:pt x="147" y="35"/>
                    </a:lnTo>
                    <a:lnTo>
                      <a:pt x="137" y="28"/>
                    </a:lnTo>
                    <a:lnTo>
                      <a:pt x="124" y="24"/>
                    </a:lnTo>
                    <a:lnTo>
                      <a:pt x="109" y="21"/>
                    </a:lnTo>
                    <a:lnTo>
                      <a:pt x="96" y="22"/>
                    </a:lnTo>
                    <a:lnTo>
                      <a:pt x="85" y="24"/>
                    </a:lnTo>
                    <a:lnTo>
                      <a:pt x="76" y="27"/>
                    </a:lnTo>
                    <a:lnTo>
                      <a:pt x="69" y="28"/>
                    </a:lnTo>
                    <a:lnTo>
                      <a:pt x="58" y="27"/>
                    </a:lnTo>
                    <a:lnTo>
                      <a:pt x="45" y="27"/>
                    </a:lnTo>
                    <a:lnTo>
                      <a:pt x="36" y="27"/>
                    </a:lnTo>
                    <a:lnTo>
                      <a:pt x="25" y="29"/>
                    </a:lnTo>
                    <a:lnTo>
                      <a:pt x="16" y="31"/>
                    </a:lnTo>
                    <a:lnTo>
                      <a:pt x="7" y="32"/>
                    </a:lnTo>
                    <a:lnTo>
                      <a:pt x="1" y="29"/>
                    </a:lnTo>
                    <a:lnTo>
                      <a:pt x="0" y="24"/>
                    </a:lnTo>
                  </a:path>
                </a:pathLst>
              </a:custGeom>
              <a:solidFill>
                <a:srgbClr val="DF3F5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</p:grpSp>
      </p:grpSp>
      <p:sp>
        <p:nvSpPr>
          <p:cNvPr id="44059" name="Freeform 101"/>
          <p:cNvSpPr>
            <a:spLocks/>
          </p:cNvSpPr>
          <p:nvPr/>
        </p:nvSpPr>
        <p:spPr bwMode="auto">
          <a:xfrm>
            <a:off x="2189163" y="3540125"/>
            <a:ext cx="612775" cy="2184400"/>
          </a:xfrm>
          <a:custGeom>
            <a:avLst/>
            <a:gdLst>
              <a:gd name="T0" fmla="*/ 0 w 386"/>
              <a:gd name="T1" fmla="*/ 2147483647 h 1376"/>
              <a:gd name="T2" fmla="*/ 0 w 386"/>
              <a:gd name="T3" fmla="*/ 2147483647 h 1376"/>
              <a:gd name="T4" fmla="*/ 2147483647 w 386"/>
              <a:gd name="T5" fmla="*/ 0 h 1376"/>
              <a:gd name="T6" fmla="*/ 2147483647 w 386"/>
              <a:gd name="T7" fmla="*/ 2147483647 h 1376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386" h="1376">
                <a:moveTo>
                  <a:pt x="0" y="851"/>
                </a:moveTo>
                <a:lnTo>
                  <a:pt x="0" y="196"/>
                </a:lnTo>
                <a:lnTo>
                  <a:pt x="385" y="0"/>
                </a:lnTo>
                <a:lnTo>
                  <a:pt x="385" y="1375"/>
                </a:lnTo>
              </a:path>
            </a:pathLst>
          </a:custGeom>
          <a:noFill/>
          <a:ln w="76200" cap="rnd" cmpd="sng">
            <a:solidFill>
              <a:srgbClr val="FC0128"/>
            </a:solidFill>
            <a:prstDash val="lgDash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4060" name="Freeform 102"/>
          <p:cNvSpPr>
            <a:spLocks/>
          </p:cNvSpPr>
          <p:nvPr/>
        </p:nvSpPr>
        <p:spPr bwMode="auto">
          <a:xfrm>
            <a:off x="1765300" y="5046663"/>
            <a:ext cx="142875" cy="444500"/>
          </a:xfrm>
          <a:custGeom>
            <a:avLst/>
            <a:gdLst>
              <a:gd name="T0" fmla="*/ 0 w 90"/>
              <a:gd name="T1" fmla="*/ 0 h 280"/>
              <a:gd name="T2" fmla="*/ 2147483647 w 90"/>
              <a:gd name="T3" fmla="*/ 2147483647 h 280"/>
              <a:gd name="T4" fmla="*/ 2147483647 w 90"/>
              <a:gd name="T5" fmla="*/ 2147483647 h 280"/>
              <a:gd name="T6" fmla="*/ 2147483647 w 90"/>
              <a:gd name="T7" fmla="*/ 2147483647 h 280"/>
              <a:gd name="T8" fmla="*/ 2147483647 w 90"/>
              <a:gd name="T9" fmla="*/ 2147483647 h 280"/>
              <a:gd name="T10" fmla="*/ 2147483647 w 90"/>
              <a:gd name="T11" fmla="*/ 2147483647 h 280"/>
              <a:gd name="T12" fmla="*/ 2147483647 w 90"/>
              <a:gd name="T13" fmla="*/ 2147483647 h 28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90" h="280">
                <a:moveTo>
                  <a:pt x="0" y="0"/>
                </a:moveTo>
                <a:lnTo>
                  <a:pt x="78" y="77"/>
                </a:lnTo>
                <a:lnTo>
                  <a:pt x="4" y="183"/>
                </a:lnTo>
                <a:lnTo>
                  <a:pt x="89" y="260"/>
                </a:lnTo>
                <a:lnTo>
                  <a:pt x="78" y="183"/>
                </a:lnTo>
                <a:lnTo>
                  <a:pt x="54" y="279"/>
                </a:lnTo>
                <a:lnTo>
                  <a:pt x="89" y="250"/>
                </a:lnTo>
              </a:path>
            </a:pathLst>
          </a:custGeom>
          <a:noFill/>
          <a:ln w="50800" cap="rnd" cmpd="sng">
            <a:solidFill>
              <a:srgbClr val="FC0128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4061" name="Freeform 103"/>
          <p:cNvSpPr>
            <a:spLocks/>
          </p:cNvSpPr>
          <p:nvPr/>
        </p:nvSpPr>
        <p:spPr bwMode="auto">
          <a:xfrm>
            <a:off x="2698750" y="4492625"/>
            <a:ext cx="174625" cy="349250"/>
          </a:xfrm>
          <a:custGeom>
            <a:avLst/>
            <a:gdLst>
              <a:gd name="T0" fmla="*/ 2147483647 w 110"/>
              <a:gd name="T1" fmla="*/ 2147483647 h 220"/>
              <a:gd name="T2" fmla="*/ 0 w 110"/>
              <a:gd name="T3" fmla="*/ 0 h 220"/>
              <a:gd name="T4" fmla="*/ 2147483647 w 110"/>
              <a:gd name="T5" fmla="*/ 0 h 220"/>
              <a:gd name="T6" fmla="*/ 2147483647 w 110"/>
              <a:gd name="T7" fmla="*/ 2147483647 h 22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10" h="220">
                <a:moveTo>
                  <a:pt x="49" y="219"/>
                </a:moveTo>
                <a:lnTo>
                  <a:pt x="0" y="0"/>
                </a:lnTo>
                <a:lnTo>
                  <a:pt x="109" y="0"/>
                </a:lnTo>
                <a:lnTo>
                  <a:pt x="49" y="219"/>
                </a:lnTo>
              </a:path>
            </a:pathLst>
          </a:custGeom>
          <a:solidFill>
            <a:srgbClr val="FC0128"/>
          </a:solidFill>
          <a:ln w="12700" cap="rnd" cmpd="sng">
            <a:solidFill>
              <a:schemeClr val="tx1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4062" name="Freeform 104"/>
          <p:cNvSpPr>
            <a:spLocks/>
          </p:cNvSpPr>
          <p:nvPr/>
        </p:nvSpPr>
        <p:spPr bwMode="auto">
          <a:xfrm>
            <a:off x="2055813" y="4294188"/>
            <a:ext cx="203200" cy="347662"/>
          </a:xfrm>
          <a:custGeom>
            <a:avLst/>
            <a:gdLst>
              <a:gd name="T0" fmla="*/ 2147483647 w 128"/>
              <a:gd name="T1" fmla="*/ 0 h 219"/>
              <a:gd name="T2" fmla="*/ 0 w 128"/>
              <a:gd name="T3" fmla="*/ 2147483647 h 219"/>
              <a:gd name="T4" fmla="*/ 2147483647 w 128"/>
              <a:gd name="T5" fmla="*/ 2147483647 h 219"/>
              <a:gd name="T6" fmla="*/ 2147483647 w 128"/>
              <a:gd name="T7" fmla="*/ 0 h 21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28" h="219">
                <a:moveTo>
                  <a:pt x="57" y="0"/>
                </a:moveTo>
                <a:lnTo>
                  <a:pt x="0" y="218"/>
                </a:lnTo>
                <a:lnTo>
                  <a:pt x="127" y="218"/>
                </a:lnTo>
                <a:lnTo>
                  <a:pt x="57" y="0"/>
                </a:lnTo>
              </a:path>
            </a:pathLst>
          </a:custGeom>
          <a:solidFill>
            <a:srgbClr val="FC0128"/>
          </a:solidFill>
          <a:ln w="12700" cap="rnd" cmpd="sng">
            <a:solidFill>
              <a:schemeClr val="tx1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4063" name="Freeform 105"/>
          <p:cNvSpPr>
            <a:spLocks/>
          </p:cNvSpPr>
          <p:nvPr/>
        </p:nvSpPr>
        <p:spPr bwMode="auto">
          <a:xfrm>
            <a:off x="2706688" y="3695700"/>
            <a:ext cx="176212" cy="349250"/>
          </a:xfrm>
          <a:custGeom>
            <a:avLst/>
            <a:gdLst>
              <a:gd name="T0" fmla="*/ 2147483647 w 111"/>
              <a:gd name="T1" fmla="*/ 2147483647 h 220"/>
              <a:gd name="T2" fmla="*/ 0 w 111"/>
              <a:gd name="T3" fmla="*/ 0 h 220"/>
              <a:gd name="T4" fmla="*/ 2147483647 w 111"/>
              <a:gd name="T5" fmla="*/ 0 h 220"/>
              <a:gd name="T6" fmla="*/ 2147483647 w 111"/>
              <a:gd name="T7" fmla="*/ 2147483647 h 22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11" h="220">
                <a:moveTo>
                  <a:pt x="49" y="219"/>
                </a:moveTo>
                <a:lnTo>
                  <a:pt x="0" y="0"/>
                </a:lnTo>
                <a:lnTo>
                  <a:pt x="110" y="0"/>
                </a:lnTo>
                <a:lnTo>
                  <a:pt x="49" y="219"/>
                </a:lnTo>
              </a:path>
            </a:pathLst>
          </a:custGeom>
          <a:solidFill>
            <a:srgbClr val="FC0128"/>
          </a:solidFill>
          <a:ln w="12700" cap="rnd" cmpd="sng">
            <a:solidFill>
              <a:schemeClr val="tx1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4064" name="Freeform 106"/>
          <p:cNvSpPr>
            <a:spLocks/>
          </p:cNvSpPr>
          <p:nvPr/>
        </p:nvSpPr>
        <p:spPr bwMode="auto">
          <a:xfrm>
            <a:off x="2706688" y="5462588"/>
            <a:ext cx="176212" cy="349250"/>
          </a:xfrm>
          <a:custGeom>
            <a:avLst/>
            <a:gdLst>
              <a:gd name="T0" fmla="*/ 2147483647 w 111"/>
              <a:gd name="T1" fmla="*/ 2147483647 h 220"/>
              <a:gd name="T2" fmla="*/ 0 w 111"/>
              <a:gd name="T3" fmla="*/ 0 h 220"/>
              <a:gd name="T4" fmla="*/ 2147483647 w 111"/>
              <a:gd name="T5" fmla="*/ 0 h 220"/>
              <a:gd name="T6" fmla="*/ 2147483647 w 111"/>
              <a:gd name="T7" fmla="*/ 2147483647 h 22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11" h="220">
                <a:moveTo>
                  <a:pt x="49" y="219"/>
                </a:moveTo>
                <a:lnTo>
                  <a:pt x="0" y="0"/>
                </a:lnTo>
                <a:lnTo>
                  <a:pt x="110" y="0"/>
                </a:lnTo>
                <a:lnTo>
                  <a:pt x="49" y="219"/>
                </a:lnTo>
              </a:path>
            </a:pathLst>
          </a:custGeom>
          <a:solidFill>
            <a:srgbClr val="FC0128"/>
          </a:solidFill>
          <a:ln w="12700" cap="rnd" cmpd="sng">
            <a:solidFill>
              <a:schemeClr val="tx1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grpSp>
        <p:nvGrpSpPr>
          <p:cNvPr id="44088" name="Group 258"/>
          <p:cNvGrpSpPr>
            <a:grpSpLocks/>
          </p:cNvGrpSpPr>
          <p:nvPr/>
        </p:nvGrpSpPr>
        <p:grpSpPr bwMode="auto">
          <a:xfrm>
            <a:off x="776288" y="5826125"/>
            <a:ext cx="292100" cy="346075"/>
            <a:chOff x="489" y="3670"/>
            <a:chExt cx="184" cy="218"/>
          </a:xfrm>
        </p:grpSpPr>
        <p:sp>
          <p:nvSpPr>
            <p:cNvPr id="44121" name="Line 259"/>
            <p:cNvSpPr>
              <a:spLocks noChangeShapeType="1"/>
            </p:cNvSpPr>
            <p:nvPr/>
          </p:nvSpPr>
          <p:spPr bwMode="auto">
            <a:xfrm>
              <a:off x="579" y="3670"/>
              <a:ext cx="0" cy="145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44122" name="Line 260"/>
            <p:cNvSpPr>
              <a:spLocks noChangeShapeType="1"/>
            </p:cNvSpPr>
            <p:nvPr/>
          </p:nvSpPr>
          <p:spPr bwMode="auto">
            <a:xfrm>
              <a:off x="489" y="3815"/>
              <a:ext cx="184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44123" name="Line 261"/>
            <p:cNvSpPr>
              <a:spLocks noChangeShapeType="1"/>
            </p:cNvSpPr>
            <p:nvPr/>
          </p:nvSpPr>
          <p:spPr bwMode="auto">
            <a:xfrm>
              <a:off x="537" y="3851"/>
              <a:ext cx="88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44124" name="Line 262"/>
            <p:cNvSpPr>
              <a:spLocks noChangeShapeType="1"/>
            </p:cNvSpPr>
            <p:nvPr/>
          </p:nvSpPr>
          <p:spPr bwMode="auto">
            <a:xfrm>
              <a:off x="561" y="3888"/>
              <a:ext cx="35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sp>
        <p:nvSpPr>
          <p:cNvPr id="44093" name="Rectangle 269"/>
          <p:cNvSpPr>
            <a:spLocks noChangeArrowheads="1"/>
          </p:cNvSpPr>
          <p:nvPr/>
        </p:nvSpPr>
        <p:spPr bwMode="auto">
          <a:xfrm>
            <a:off x="391206" y="1796143"/>
            <a:ext cx="1485900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79375" tIns="39688" rIns="79375" bIns="39688">
            <a:spAutoFit/>
          </a:bodyPr>
          <a:lstStyle/>
          <a:p>
            <a:pPr algn="ctr" defTabSz="785813" eaLnBrk="0" hangingPunct="0"/>
            <a:r>
              <a:rPr lang="fr-FR" sz="1900" b="1" i="1" dirty="0">
                <a:latin typeface="Arial" charset="0"/>
              </a:rPr>
              <a:t>Disjoncteur</a:t>
            </a:r>
          </a:p>
        </p:txBody>
      </p:sp>
      <p:sp>
        <p:nvSpPr>
          <p:cNvPr id="44095" name="Oval 271"/>
          <p:cNvSpPr>
            <a:spLocks noChangeArrowheads="1"/>
          </p:cNvSpPr>
          <p:nvPr/>
        </p:nvSpPr>
        <p:spPr bwMode="auto">
          <a:xfrm>
            <a:off x="7567613" y="2624138"/>
            <a:ext cx="25400" cy="25400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grpSp>
        <p:nvGrpSpPr>
          <p:cNvPr id="44096" name="Group 272"/>
          <p:cNvGrpSpPr>
            <a:grpSpLocks/>
          </p:cNvGrpSpPr>
          <p:nvPr/>
        </p:nvGrpSpPr>
        <p:grpSpPr bwMode="auto">
          <a:xfrm>
            <a:off x="2909888" y="2600325"/>
            <a:ext cx="368300" cy="503238"/>
            <a:chOff x="1833" y="1638"/>
            <a:chExt cx="232" cy="317"/>
          </a:xfrm>
        </p:grpSpPr>
        <p:sp>
          <p:nvSpPr>
            <p:cNvPr id="44111" name="Freeform 273"/>
            <p:cNvSpPr>
              <a:spLocks/>
            </p:cNvSpPr>
            <p:nvPr/>
          </p:nvSpPr>
          <p:spPr bwMode="auto">
            <a:xfrm>
              <a:off x="1871" y="1763"/>
              <a:ext cx="41" cy="17"/>
            </a:xfrm>
            <a:custGeom>
              <a:avLst/>
              <a:gdLst>
                <a:gd name="T0" fmla="*/ 0 w 41"/>
                <a:gd name="T1" fmla="*/ 16 h 17"/>
                <a:gd name="T2" fmla="*/ 0 w 41"/>
                <a:gd name="T3" fmla="*/ 9 h 17"/>
                <a:gd name="T4" fmla="*/ 1 w 41"/>
                <a:gd name="T5" fmla="*/ 4 h 17"/>
                <a:gd name="T6" fmla="*/ 4 w 41"/>
                <a:gd name="T7" fmla="*/ 3 h 17"/>
                <a:gd name="T8" fmla="*/ 9 w 41"/>
                <a:gd name="T9" fmla="*/ 1 h 17"/>
                <a:gd name="T10" fmla="*/ 17 w 41"/>
                <a:gd name="T11" fmla="*/ 0 h 17"/>
                <a:gd name="T12" fmla="*/ 25 w 41"/>
                <a:gd name="T13" fmla="*/ 1 h 17"/>
                <a:gd name="T14" fmla="*/ 31 w 41"/>
                <a:gd name="T15" fmla="*/ 6 h 17"/>
                <a:gd name="T16" fmla="*/ 35 w 41"/>
                <a:gd name="T17" fmla="*/ 9 h 17"/>
                <a:gd name="T18" fmla="*/ 40 w 41"/>
                <a:gd name="T19" fmla="*/ 11 h 17"/>
                <a:gd name="T20" fmla="*/ 36 w 41"/>
                <a:gd name="T21" fmla="*/ 11 h 17"/>
                <a:gd name="T22" fmla="*/ 33 w 41"/>
                <a:gd name="T23" fmla="*/ 12 h 17"/>
                <a:gd name="T24" fmla="*/ 29 w 41"/>
                <a:gd name="T25" fmla="*/ 11 h 17"/>
                <a:gd name="T26" fmla="*/ 24 w 41"/>
                <a:gd name="T27" fmla="*/ 9 h 17"/>
                <a:gd name="T28" fmla="*/ 16 w 41"/>
                <a:gd name="T29" fmla="*/ 6 h 17"/>
                <a:gd name="T30" fmla="*/ 8 w 41"/>
                <a:gd name="T31" fmla="*/ 9 h 17"/>
                <a:gd name="T32" fmla="*/ 4 w 41"/>
                <a:gd name="T33" fmla="*/ 11 h 17"/>
                <a:gd name="T34" fmla="*/ 2 w 41"/>
                <a:gd name="T35" fmla="*/ 16 h 17"/>
                <a:gd name="T36" fmla="*/ 0 w 41"/>
                <a:gd name="T37" fmla="*/ 16 h 1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41" h="17">
                  <a:moveTo>
                    <a:pt x="0" y="16"/>
                  </a:moveTo>
                  <a:lnTo>
                    <a:pt x="0" y="9"/>
                  </a:lnTo>
                  <a:lnTo>
                    <a:pt x="1" y="4"/>
                  </a:lnTo>
                  <a:lnTo>
                    <a:pt x="4" y="3"/>
                  </a:lnTo>
                  <a:lnTo>
                    <a:pt x="9" y="1"/>
                  </a:lnTo>
                  <a:lnTo>
                    <a:pt x="17" y="0"/>
                  </a:lnTo>
                  <a:lnTo>
                    <a:pt x="25" y="1"/>
                  </a:lnTo>
                  <a:lnTo>
                    <a:pt x="31" y="6"/>
                  </a:lnTo>
                  <a:lnTo>
                    <a:pt x="35" y="9"/>
                  </a:lnTo>
                  <a:lnTo>
                    <a:pt x="40" y="11"/>
                  </a:lnTo>
                  <a:lnTo>
                    <a:pt x="36" y="11"/>
                  </a:lnTo>
                  <a:lnTo>
                    <a:pt x="33" y="12"/>
                  </a:lnTo>
                  <a:lnTo>
                    <a:pt x="29" y="11"/>
                  </a:lnTo>
                  <a:lnTo>
                    <a:pt x="24" y="9"/>
                  </a:lnTo>
                  <a:lnTo>
                    <a:pt x="16" y="6"/>
                  </a:lnTo>
                  <a:lnTo>
                    <a:pt x="8" y="9"/>
                  </a:lnTo>
                  <a:lnTo>
                    <a:pt x="4" y="11"/>
                  </a:lnTo>
                  <a:lnTo>
                    <a:pt x="2" y="16"/>
                  </a:lnTo>
                  <a:lnTo>
                    <a:pt x="0" y="16"/>
                  </a:lnTo>
                </a:path>
              </a:pathLst>
            </a:custGeom>
            <a:solidFill>
              <a:srgbClr val="5F3F1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4112" name="Freeform 274"/>
            <p:cNvSpPr>
              <a:spLocks/>
            </p:cNvSpPr>
            <p:nvPr/>
          </p:nvSpPr>
          <p:spPr bwMode="auto">
            <a:xfrm>
              <a:off x="1851" y="1773"/>
              <a:ext cx="17" cy="17"/>
            </a:xfrm>
            <a:custGeom>
              <a:avLst/>
              <a:gdLst>
                <a:gd name="T0" fmla="*/ 0 w 17"/>
                <a:gd name="T1" fmla="*/ 0 h 17"/>
                <a:gd name="T2" fmla="*/ 3 w 17"/>
                <a:gd name="T3" fmla="*/ 0 h 17"/>
                <a:gd name="T4" fmla="*/ 8 w 17"/>
                <a:gd name="T5" fmla="*/ 3 h 17"/>
                <a:gd name="T6" fmla="*/ 12 w 17"/>
                <a:gd name="T7" fmla="*/ 6 h 17"/>
                <a:gd name="T8" fmla="*/ 16 w 17"/>
                <a:gd name="T9" fmla="*/ 16 h 17"/>
                <a:gd name="T10" fmla="*/ 8 w 17"/>
                <a:gd name="T11" fmla="*/ 9 h 17"/>
                <a:gd name="T12" fmla="*/ 5 w 17"/>
                <a:gd name="T13" fmla="*/ 9 h 17"/>
                <a:gd name="T14" fmla="*/ 0 w 17"/>
                <a:gd name="T15" fmla="*/ 9 h 17"/>
                <a:gd name="T16" fmla="*/ 0 w 17"/>
                <a:gd name="T17" fmla="*/ 0 h 1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7" h="17">
                  <a:moveTo>
                    <a:pt x="0" y="0"/>
                  </a:moveTo>
                  <a:lnTo>
                    <a:pt x="3" y="0"/>
                  </a:lnTo>
                  <a:lnTo>
                    <a:pt x="8" y="3"/>
                  </a:lnTo>
                  <a:lnTo>
                    <a:pt x="12" y="6"/>
                  </a:lnTo>
                  <a:lnTo>
                    <a:pt x="16" y="16"/>
                  </a:lnTo>
                  <a:lnTo>
                    <a:pt x="8" y="9"/>
                  </a:lnTo>
                  <a:lnTo>
                    <a:pt x="5" y="9"/>
                  </a:lnTo>
                  <a:lnTo>
                    <a:pt x="0" y="9"/>
                  </a:lnTo>
                  <a:lnTo>
                    <a:pt x="0" y="0"/>
                  </a:lnTo>
                </a:path>
              </a:pathLst>
            </a:custGeom>
            <a:solidFill>
              <a:srgbClr val="5F3F1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grpSp>
          <p:nvGrpSpPr>
            <p:cNvPr id="44113" name="Group 275"/>
            <p:cNvGrpSpPr>
              <a:grpSpLocks/>
            </p:cNvGrpSpPr>
            <p:nvPr/>
          </p:nvGrpSpPr>
          <p:grpSpPr bwMode="auto">
            <a:xfrm>
              <a:off x="1833" y="1638"/>
              <a:ext cx="232" cy="317"/>
              <a:chOff x="1833" y="1638"/>
              <a:chExt cx="232" cy="317"/>
            </a:xfrm>
          </p:grpSpPr>
          <p:sp>
            <p:nvSpPr>
              <p:cNvPr id="44114" name="Freeform 276"/>
              <p:cNvSpPr>
                <a:spLocks/>
              </p:cNvSpPr>
              <p:nvPr/>
            </p:nvSpPr>
            <p:spPr bwMode="auto">
              <a:xfrm>
                <a:off x="1833" y="1638"/>
                <a:ext cx="232" cy="317"/>
              </a:xfrm>
              <a:custGeom>
                <a:avLst/>
                <a:gdLst>
                  <a:gd name="T0" fmla="*/ 12 w 232"/>
                  <a:gd name="T1" fmla="*/ 107 h 317"/>
                  <a:gd name="T2" fmla="*/ 12 w 232"/>
                  <a:gd name="T3" fmla="*/ 122 h 317"/>
                  <a:gd name="T4" fmla="*/ 8 w 232"/>
                  <a:gd name="T5" fmla="*/ 123 h 317"/>
                  <a:gd name="T6" fmla="*/ 0 w 232"/>
                  <a:gd name="T7" fmla="*/ 109 h 317"/>
                  <a:gd name="T8" fmla="*/ 2 w 232"/>
                  <a:gd name="T9" fmla="*/ 82 h 317"/>
                  <a:gd name="T10" fmla="*/ 12 w 232"/>
                  <a:gd name="T11" fmla="*/ 59 h 317"/>
                  <a:gd name="T12" fmla="*/ 28 w 232"/>
                  <a:gd name="T13" fmla="*/ 37 h 317"/>
                  <a:gd name="T14" fmla="*/ 45 w 232"/>
                  <a:gd name="T15" fmla="*/ 24 h 317"/>
                  <a:gd name="T16" fmla="*/ 65 w 232"/>
                  <a:gd name="T17" fmla="*/ 12 h 317"/>
                  <a:gd name="T18" fmla="*/ 72 w 232"/>
                  <a:gd name="T19" fmla="*/ 4 h 317"/>
                  <a:gd name="T20" fmla="*/ 83 w 232"/>
                  <a:gd name="T21" fmla="*/ 1 h 317"/>
                  <a:gd name="T22" fmla="*/ 100 w 232"/>
                  <a:gd name="T23" fmla="*/ 1 h 317"/>
                  <a:gd name="T24" fmla="*/ 110 w 232"/>
                  <a:gd name="T25" fmla="*/ 1 h 317"/>
                  <a:gd name="T26" fmla="*/ 123 w 232"/>
                  <a:gd name="T27" fmla="*/ 7 h 317"/>
                  <a:gd name="T28" fmla="*/ 137 w 232"/>
                  <a:gd name="T29" fmla="*/ 4 h 317"/>
                  <a:gd name="T30" fmla="*/ 155 w 232"/>
                  <a:gd name="T31" fmla="*/ 14 h 317"/>
                  <a:gd name="T32" fmla="*/ 169 w 232"/>
                  <a:gd name="T33" fmla="*/ 35 h 317"/>
                  <a:gd name="T34" fmla="*/ 182 w 232"/>
                  <a:gd name="T35" fmla="*/ 54 h 317"/>
                  <a:gd name="T36" fmla="*/ 191 w 232"/>
                  <a:gd name="T37" fmla="*/ 79 h 317"/>
                  <a:gd name="T38" fmla="*/ 203 w 232"/>
                  <a:gd name="T39" fmla="*/ 121 h 317"/>
                  <a:gd name="T40" fmla="*/ 213 w 232"/>
                  <a:gd name="T41" fmla="*/ 174 h 317"/>
                  <a:gd name="T42" fmla="*/ 218 w 232"/>
                  <a:gd name="T43" fmla="*/ 212 h 317"/>
                  <a:gd name="T44" fmla="*/ 227 w 232"/>
                  <a:gd name="T45" fmla="*/ 256 h 317"/>
                  <a:gd name="T46" fmla="*/ 231 w 232"/>
                  <a:gd name="T47" fmla="*/ 280 h 317"/>
                  <a:gd name="T48" fmla="*/ 227 w 232"/>
                  <a:gd name="T49" fmla="*/ 299 h 317"/>
                  <a:gd name="T50" fmla="*/ 223 w 232"/>
                  <a:gd name="T51" fmla="*/ 305 h 317"/>
                  <a:gd name="T52" fmla="*/ 215 w 232"/>
                  <a:gd name="T53" fmla="*/ 312 h 317"/>
                  <a:gd name="T54" fmla="*/ 211 w 232"/>
                  <a:gd name="T55" fmla="*/ 314 h 317"/>
                  <a:gd name="T56" fmla="*/ 205 w 232"/>
                  <a:gd name="T57" fmla="*/ 314 h 317"/>
                  <a:gd name="T58" fmla="*/ 196 w 232"/>
                  <a:gd name="T59" fmla="*/ 307 h 317"/>
                  <a:gd name="T60" fmla="*/ 186 w 232"/>
                  <a:gd name="T61" fmla="*/ 308 h 317"/>
                  <a:gd name="T62" fmla="*/ 173 w 232"/>
                  <a:gd name="T63" fmla="*/ 307 h 317"/>
                  <a:gd name="T64" fmla="*/ 168 w 232"/>
                  <a:gd name="T65" fmla="*/ 309 h 317"/>
                  <a:gd name="T66" fmla="*/ 153 w 232"/>
                  <a:gd name="T67" fmla="*/ 309 h 317"/>
                  <a:gd name="T68" fmla="*/ 140 w 232"/>
                  <a:gd name="T69" fmla="*/ 298 h 317"/>
                  <a:gd name="T70" fmla="*/ 137 w 232"/>
                  <a:gd name="T71" fmla="*/ 282 h 317"/>
                  <a:gd name="T72" fmla="*/ 135 w 232"/>
                  <a:gd name="T73" fmla="*/ 277 h 317"/>
                  <a:gd name="T74" fmla="*/ 145 w 232"/>
                  <a:gd name="T75" fmla="*/ 250 h 317"/>
                  <a:gd name="T76" fmla="*/ 152 w 232"/>
                  <a:gd name="T77" fmla="*/ 211 h 317"/>
                  <a:gd name="T78" fmla="*/ 158 w 232"/>
                  <a:gd name="T79" fmla="*/ 138 h 317"/>
                  <a:gd name="T80" fmla="*/ 138 w 232"/>
                  <a:gd name="T81" fmla="*/ 146 h 317"/>
                  <a:gd name="T82" fmla="*/ 130 w 232"/>
                  <a:gd name="T83" fmla="*/ 157 h 317"/>
                  <a:gd name="T84" fmla="*/ 121 w 232"/>
                  <a:gd name="T85" fmla="*/ 155 h 317"/>
                  <a:gd name="T86" fmla="*/ 111 w 232"/>
                  <a:gd name="T87" fmla="*/ 138 h 317"/>
                  <a:gd name="T88" fmla="*/ 101 w 232"/>
                  <a:gd name="T89" fmla="*/ 115 h 317"/>
                  <a:gd name="T90" fmla="*/ 93 w 232"/>
                  <a:gd name="T91" fmla="*/ 109 h 317"/>
                  <a:gd name="T92" fmla="*/ 94 w 232"/>
                  <a:gd name="T93" fmla="*/ 99 h 317"/>
                  <a:gd name="T94" fmla="*/ 87 w 232"/>
                  <a:gd name="T95" fmla="*/ 81 h 317"/>
                  <a:gd name="T96" fmla="*/ 77 w 232"/>
                  <a:gd name="T97" fmla="*/ 68 h 317"/>
                  <a:gd name="T98" fmla="*/ 59 w 232"/>
                  <a:gd name="T99" fmla="*/ 60 h 317"/>
                  <a:gd name="T100" fmla="*/ 40 w 232"/>
                  <a:gd name="T101" fmla="*/ 66 h 317"/>
                  <a:gd name="T102" fmla="*/ 28 w 232"/>
                  <a:gd name="T103" fmla="*/ 81 h 317"/>
                  <a:gd name="T104" fmla="*/ 22 w 232"/>
                  <a:gd name="T105" fmla="*/ 101 h 317"/>
                  <a:gd name="T106" fmla="*/ 20 w 232"/>
                  <a:gd name="T107" fmla="*/ 125 h 317"/>
                  <a:gd name="T108" fmla="*/ 15 w 232"/>
                  <a:gd name="T109" fmla="*/ 114 h 317"/>
                  <a:gd name="T110" fmla="*/ 14 w 232"/>
                  <a:gd name="T111" fmla="*/ 96 h 317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0" t="0" r="r" b="b"/>
                <a:pathLst>
                  <a:path w="232" h="317">
                    <a:moveTo>
                      <a:pt x="14" y="96"/>
                    </a:moveTo>
                    <a:lnTo>
                      <a:pt x="12" y="107"/>
                    </a:lnTo>
                    <a:lnTo>
                      <a:pt x="12" y="115"/>
                    </a:lnTo>
                    <a:lnTo>
                      <a:pt x="12" y="122"/>
                    </a:lnTo>
                    <a:lnTo>
                      <a:pt x="13" y="129"/>
                    </a:lnTo>
                    <a:lnTo>
                      <a:pt x="8" y="123"/>
                    </a:lnTo>
                    <a:lnTo>
                      <a:pt x="3" y="115"/>
                    </a:lnTo>
                    <a:lnTo>
                      <a:pt x="0" y="109"/>
                    </a:lnTo>
                    <a:lnTo>
                      <a:pt x="0" y="96"/>
                    </a:lnTo>
                    <a:lnTo>
                      <a:pt x="2" y="82"/>
                    </a:lnTo>
                    <a:lnTo>
                      <a:pt x="7" y="70"/>
                    </a:lnTo>
                    <a:lnTo>
                      <a:pt x="12" y="59"/>
                    </a:lnTo>
                    <a:lnTo>
                      <a:pt x="20" y="47"/>
                    </a:lnTo>
                    <a:lnTo>
                      <a:pt x="28" y="37"/>
                    </a:lnTo>
                    <a:lnTo>
                      <a:pt x="36" y="30"/>
                    </a:lnTo>
                    <a:lnTo>
                      <a:pt x="45" y="24"/>
                    </a:lnTo>
                    <a:lnTo>
                      <a:pt x="57" y="17"/>
                    </a:lnTo>
                    <a:lnTo>
                      <a:pt x="65" y="12"/>
                    </a:lnTo>
                    <a:lnTo>
                      <a:pt x="68" y="6"/>
                    </a:lnTo>
                    <a:lnTo>
                      <a:pt x="72" y="4"/>
                    </a:lnTo>
                    <a:lnTo>
                      <a:pt x="77" y="1"/>
                    </a:lnTo>
                    <a:lnTo>
                      <a:pt x="83" y="1"/>
                    </a:lnTo>
                    <a:lnTo>
                      <a:pt x="93" y="4"/>
                    </a:lnTo>
                    <a:lnTo>
                      <a:pt x="100" y="1"/>
                    </a:lnTo>
                    <a:lnTo>
                      <a:pt x="106" y="0"/>
                    </a:lnTo>
                    <a:lnTo>
                      <a:pt x="110" y="1"/>
                    </a:lnTo>
                    <a:lnTo>
                      <a:pt x="117" y="2"/>
                    </a:lnTo>
                    <a:lnTo>
                      <a:pt x="123" y="7"/>
                    </a:lnTo>
                    <a:lnTo>
                      <a:pt x="130" y="4"/>
                    </a:lnTo>
                    <a:lnTo>
                      <a:pt x="137" y="4"/>
                    </a:lnTo>
                    <a:lnTo>
                      <a:pt x="145" y="7"/>
                    </a:lnTo>
                    <a:lnTo>
                      <a:pt x="155" y="14"/>
                    </a:lnTo>
                    <a:lnTo>
                      <a:pt x="162" y="23"/>
                    </a:lnTo>
                    <a:lnTo>
                      <a:pt x="169" y="35"/>
                    </a:lnTo>
                    <a:lnTo>
                      <a:pt x="176" y="45"/>
                    </a:lnTo>
                    <a:lnTo>
                      <a:pt x="182" y="54"/>
                    </a:lnTo>
                    <a:lnTo>
                      <a:pt x="187" y="66"/>
                    </a:lnTo>
                    <a:lnTo>
                      <a:pt x="191" y="79"/>
                    </a:lnTo>
                    <a:lnTo>
                      <a:pt x="196" y="97"/>
                    </a:lnTo>
                    <a:lnTo>
                      <a:pt x="203" y="121"/>
                    </a:lnTo>
                    <a:lnTo>
                      <a:pt x="208" y="146"/>
                    </a:lnTo>
                    <a:lnTo>
                      <a:pt x="213" y="174"/>
                    </a:lnTo>
                    <a:lnTo>
                      <a:pt x="216" y="192"/>
                    </a:lnTo>
                    <a:lnTo>
                      <a:pt x="218" y="212"/>
                    </a:lnTo>
                    <a:lnTo>
                      <a:pt x="223" y="234"/>
                    </a:lnTo>
                    <a:lnTo>
                      <a:pt x="227" y="256"/>
                    </a:lnTo>
                    <a:lnTo>
                      <a:pt x="230" y="267"/>
                    </a:lnTo>
                    <a:lnTo>
                      <a:pt x="231" y="280"/>
                    </a:lnTo>
                    <a:lnTo>
                      <a:pt x="230" y="291"/>
                    </a:lnTo>
                    <a:lnTo>
                      <a:pt x="227" y="299"/>
                    </a:lnTo>
                    <a:lnTo>
                      <a:pt x="226" y="297"/>
                    </a:lnTo>
                    <a:lnTo>
                      <a:pt x="223" y="305"/>
                    </a:lnTo>
                    <a:lnTo>
                      <a:pt x="219" y="311"/>
                    </a:lnTo>
                    <a:lnTo>
                      <a:pt x="215" y="312"/>
                    </a:lnTo>
                    <a:lnTo>
                      <a:pt x="213" y="311"/>
                    </a:lnTo>
                    <a:lnTo>
                      <a:pt x="211" y="314"/>
                    </a:lnTo>
                    <a:lnTo>
                      <a:pt x="209" y="316"/>
                    </a:lnTo>
                    <a:lnTo>
                      <a:pt x="205" y="314"/>
                    </a:lnTo>
                    <a:lnTo>
                      <a:pt x="201" y="311"/>
                    </a:lnTo>
                    <a:lnTo>
                      <a:pt x="196" y="307"/>
                    </a:lnTo>
                    <a:lnTo>
                      <a:pt x="194" y="305"/>
                    </a:lnTo>
                    <a:lnTo>
                      <a:pt x="186" y="308"/>
                    </a:lnTo>
                    <a:lnTo>
                      <a:pt x="179" y="309"/>
                    </a:lnTo>
                    <a:lnTo>
                      <a:pt x="173" y="307"/>
                    </a:lnTo>
                    <a:lnTo>
                      <a:pt x="175" y="304"/>
                    </a:lnTo>
                    <a:lnTo>
                      <a:pt x="168" y="309"/>
                    </a:lnTo>
                    <a:lnTo>
                      <a:pt x="160" y="311"/>
                    </a:lnTo>
                    <a:lnTo>
                      <a:pt x="153" y="309"/>
                    </a:lnTo>
                    <a:lnTo>
                      <a:pt x="146" y="304"/>
                    </a:lnTo>
                    <a:lnTo>
                      <a:pt x="140" y="298"/>
                    </a:lnTo>
                    <a:lnTo>
                      <a:pt x="137" y="291"/>
                    </a:lnTo>
                    <a:lnTo>
                      <a:pt x="137" y="282"/>
                    </a:lnTo>
                    <a:lnTo>
                      <a:pt x="131" y="285"/>
                    </a:lnTo>
                    <a:lnTo>
                      <a:pt x="135" y="277"/>
                    </a:lnTo>
                    <a:lnTo>
                      <a:pt x="139" y="268"/>
                    </a:lnTo>
                    <a:lnTo>
                      <a:pt x="145" y="250"/>
                    </a:lnTo>
                    <a:lnTo>
                      <a:pt x="148" y="233"/>
                    </a:lnTo>
                    <a:lnTo>
                      <a:pt x="152" y="211"/>
                    </a:lnTo>
                    <a:lnTo>
                      <a:pt x="156" y="187"/>
                    </a:lnTo>
                    <a:lnTo>
                      <a:pt x="158" y="138"/>
                    </a:lnTo>
                    <a:lnTo>
                      <a:pt x="143" y="138"/>
                    </a:lnTo>
                    <a:lnTo>
                      <a:pt x="138" y="146"/>
                    </a:lnTo>
                    <a:lnTo>
                      <a:pt x="135" y="154"/>
                    </a:lnTo>
                    <a:lnTo>
                      <a:pt x="130" y="157"/>
                    </a:lnTo>
                    <a:lnTo>
                      <a:pt x="124" y="159"/>
                    </a:lnTo>
                    <a:lnTo>
                      <a:pt x="121" y="155"/>
                    </a:lnTo>
                    <a:lnTo>
                      <a:pt x="115" y="148"/>
                    </a:lnTo>
                    <a:lnTo>
                      <a:pt x="111" y="138"/>
                    </a:lnTo>
                    <a:lnTo>
                      <a:pt x="108" y="127"/>
                    </a:lnTo>
                    <a:lnTo>
                      <a:pt x="101" y="115"/>
                    </a:lnTo>
                    <a:lnTo>
                      <a:pt x="95" y="112"/>
                    </a:lnTo>
                    <a:lnTo>
                      <a:pt x="93" y="109"/>
                    </a:lnTo>
                    <a:lnTo>
                      <a:pt x="93" y="104"/>
                    </a:lnTo>
                    <a:lnTo>
                      <a:pt x="94" y="99"/>
                    </a:lnTo>
                    <a:lnTo>
                      <a:pt x="91" y="90"/>
                    </a:lnTo>
                    <a:lnTo>
                      <a:pt x="87" y="81"/>
                    </a:lnTo>
                    <a:lnTo>
                      <a:pt x="83" y="75"/>
                    </a:lnTo>
                    <a:lnTo>
                      <a:pt x="77" y="68"/>
                    </a:lnTo>
                    <a:lnTo>
                      <a:pt x="68" y="62"/>
                    </a:lnTo>
                    <a:lnTo>
                      <a:pt x="59" y="60"/>
                    </a:lnTo>
                    <a:lnTo>
                      <a:pt x="52" y="62"/>
                    </a:lnTo>
                    <a:lnTo>
                      <a:pt x="40" y="66"/>
                    </a:lnTo>
                    <a:lnTo>
                      <a:pt x="35" y="71"/>
                    </a:lnTo>
                    <a:lnTo>
                      <a:pt x="28" y="81"/>
                    </a:lnTo>
                    <a:lnTo>
                      <a:pt x="24" y="91"/>
                    </a:lnTo>
                    <a:lnTo>
                      <a:pt x="22" y="101"/>
                    </a:lnTo>
                    <a:lnTo>
                      <a:pt x="19" y="112"/>
                    </a:lnTo>
                    <a:lnTo>
                      <a:pt x="20" y="125"/>
                    </a:lnTo>
                    <a:lnTo>
                      <a:pt x="16" y="120"/>
                    </a:lnTo>
                    <a:lnTo>
                      <a:pt x="15" y="114"/>
                    </a:lnTo>
                    <a:lnTo>
                      <a:pt x="14" y="107"/>
                    </a:lnTo>
                    <a:lnTo>
                      <a:pt x="14" y="96"/>
                    </a:lnTo>
                  </a:path>
                </a:pathLst>
              </a:custGeom>
              <a:solidFill>
                <a:srgbClr val="5F3F1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grpSp>
            <p:nvGrpSpPr>
              <p:cNvPr id="44115" name="Group 277"/>
              <p:cNvGrpSpPr>
                <a:grpSpLocks/>
              </p:cNvGrpSpPr>
              <p:nvPr/>
            </p:nvGrpSpPr>
            <p:grpSpPr bwMode="auto">
              <a:xfrm>
                <a:off x="1878" y="1656"/>
                <a:ext cx="183" cy="277"/>
                <a:chOff x="1878" y="1656"/>
                <a:chExt cx="183" cy="277"/>
              </a:xfrm>
            </p:grpSpPr>
            <p:sp>
              <p:nvSpPr>
                <p:cNvPr id="44116" name="Freeform 278"/>
                <p:cNvSpPr>
                  <a:spLocks/>
                </p:cNvSpPr>
                <p:nvPr/>
              </p:nvSpPr>
              <p:spPr bwMode="auto">
                <a:xfrm>
                  <a:off x="1986" y="1816"/>
                  <a:ext cx="20" cy="106"/>
                </a:xfrm>
                <a:custGeom>
                  <a:avLst/>
                  <a:gdLst>
                    <a:gd name="T0" fmla="*/ 8 w 20"/>
                    <a:gd name="T1" fmla="*/ 6 h 106"/>
                    <a:gd name="T2" fmla="*/ 7 w 20"/>
                    <a:gd name="T3" fmla="*/ 22 h 106"/>
                    <a:gd name="T4" fmla="*/ 6 w 20"/>
                    <a:gd name="T5" fmla="*/ 41 h 106"/>
                    <a:gd name="T6" fmla="*/ 4 w 20"/>
                    <a:gd name="T7" fmla="*/ 58 h 106"/>
                    <a:gd name="T8" fmla="*/ 0 w 20"/>
                    <a:gd name="T9" fmla="*/ 86 h 106"/>
                    <a:gd name="T10" fmla="*/ 4 w 20"/>
                    <a:gd name="T11" fmla="*/ 75 h 106"/>
                    <a:gd name="T12" fmla="*/ 7 w 20"/>
                    <a:gd name="T13" fmla="*/ 63 h 106"/>
                    <a:gd name="T14" fmla="*/ 9 w 20"/>
                    <a:gd name="T15" fmla="*/ 54 h 106"/>
                    <a:gd name="T16" fmla="*/ 12 w 20"/>
                    <a:gd name="T17" fmla="*/ 41 h 106"/>
                    <a:gd name="T18" fmla="*/ 13 w 20"/>
                    <a:gd name="T19" fmla="*/ 60 h 106"/>
                    <a:gd name="T20" fmla="*/ 13 w 20"/>
                    <a:gd name="T21" fmla="*/ 77 h 106"/>
                    <a:gd name="T22" fmla="*/ 13 w 20"/>
                    <a:gd name="T23" fmla="*/ 89 h 106"/>
                    <a:gd name="T24" fmla="*/ 16 w 20"/>
                    <a:gd name="T25" fmla="*/ 105 h 106"/>
                    <a:gd name="T26" fmla="*/ 18 w 20"/>
                    <a:gd name="T27" fmla="*/ 61 h 106"/>
                    <a:gd name="T28" fmla="*/ 19 w 20"/>
                    <a:gd name="T29" fmla="*/ 38 h 106"/>
                    <a:gd name="T30" fmla="*/ 18 w 20"/>
                    <a:gd name="T31" fmla="*/ 16 h 106"/>
                    <a:gd name="T32" fmla="*/ 17 w 20"/>
                    <a:gd name="T33" fmla="*/ 0 h 106"/>
                    <a:gd name="T34" fmla="*/ 14 w 20"/>
                    <a:gd name="T35" fmla="*/ 14 h 106"/>
                    <a:gd name="T36" fmla="*/ 12 w 20"/>
                    <a:gd name="T37" fmla="*/ 25 h 106"/>
                    <a:gd name="T38" fmla="*/ 10 w 20"/>
                    <a:gd name="T39" fmla="*/ 15 h 106"/>
                    <a:gd name="T40" fmla="*/ 8 w 20"/>
                    <a:gd name="T41" fmla="*/ 6 h 10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0" t="0" r="r" b="b"/>
                  <a:pathLst>
                    <a:path w="20" h="106">
                      <a:moveTo>
                        <a:pt x="8" y="6"/>
                      </a:moveTo>
                      <a:lnTo>
                        <a:pt x="7" y="22"/>
                      </a:lnTo>
                      <a:lnTo>
                        <a:pt x="6" y="41"/>
                      </a:lnTo>
                      <a:lnTo>
                        <a:pt x="4" y="58"/>
                      </a:lnTo>
                      <a:lnTo>
                        <a:pt x="0" y="86"/>
                      </a:lnTo>
                      <a:lnTo>
                        <a:pt x="4" y="75"/>
                      </a:lnTo>
                      <a:lnTo>
                        <a:pt x="7" y="63"/>
                      </a:lnTo>
                      <a:lnTo>
                        <a:pt x="9" y="54"/>
                      </a:lnTo>
                      <a:lnTo>
                        <a:pt x="12" y="41"/>
                      </a:lnTo>
                      <a:lnTo>
                        <a:pt x="13" y="60"/>
                      </a:lnTo>
                      <a:lnTo>
                        <a:pt x="13" y="77"/>
                      </a:lnTo>
                      <a:lnTo>
                        <a:pt x="13" y="89"/>
                      </a:lnTo>
                      <a:lnTo>
                        <a:pt x="16" y="105"/>
                      </a:lnTo>
                      <a:lnTo>
                        <a:pt x="18" y="61"/>
                      </a:lnTo>
                      <a:lnTo>
                        <a:pt x="19" y="38"/>
                      </a:lnTo>
                      <a:lnTo>
                        <a:pt x="18" y="16"/>
                      </a:lnTo>
                      <a:lnTo>
                        <a:pt x="17" y="0"/>
                      </a:lnTo>
                      <a:lnTo>
                        <a:pt x="14" y="14"/>
                      </a:lnTo>
                      <a:lnTo>
                        <a:pt x="12" y="25"/>
                      </a:lnTo>
                      <a:lnTo>
                        <a:pt x="10" y="15"/>
                      </a:lnTo>
                      <a:lnTo>
                        <a:pt x="8" y="6"/>
                      </a:lnTo>
                    </a:path>
                  </a:pathLst>
                </a:custGeom>
                <a:solidFill>
                  <a:srgbClr val="7F5F3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4117" name="Freeform 279"/>
                <p:cNvSpPr>
                  <a:spLocks/>
                </p:cNvSpPr>
                <p:nvPr/>
              </p:nvSpPr>
              <p:spPr bwMode="auto">
                <a:xfrm>
                  <a:off x="2003" y="1746"/>
                  <a:ext cx="58" cy="187"/>
                </a:xfrm>
                <a:custGeom>
                  <a:avLst/>
                  <a:gdLst>
                    <a:gd name="T0" fmla="*/ 26 w 58"/>
                    <a:gd name="T1" fmla="*/ 175 h 187"/>
                    <a:gd name="T2" fmla="*/ 22 w 58"/>
                    <a:gd name="T3" fmla="*/ 145 h 187"/>
                    <a:gd name="T4" fmla="*/ 22 w 58"/>
                    <a:gd name="T5" fmla="*/ 122 h 187"/>
                    <a:gd name="T6" fmla="*/ 19 w 58"/>
                    <a:gd name="T7" fmla="*/ 94 h 187"/>
                    <a:gd name="T8" fmla="*/ 18 w 58"/>
                    <a:gd name="T9" fmla="*/ 109 h 187"/>
                    <a:gd name="T10" fmla="*/ 17 w 58"/>
                    <a:gd name="T11" fmla="*/ 127 h 187"/>
                    <a:gd name="T12" fmla="*/ 13 w 58"/>
                    <a:gd name="T13" fmla="*/ 106 h 187"/>
                    <a:gd name="T14" fmla="*/ 11 w 58"/>
                    <a:gd name="T15" fmla="*/ 90 h 187"/>
                    <a:gd name="T16" fmla="*/ 13 w 58"/>
                    <a:gd name="T17" fmla="*/ 74 h 187"/>
                    <a:gd name="T18" fmla="*/ 10 w 58"/>
                    <a:gd name="T19" fmla="*/ 57 h 187"/>
                    <a:gd name="T20" fmla="*/ 6 w 58"/>
                    <a:gd name="T21" fmla="*/ 39 h 187"/>
                    <a:gd name="T22" fmla="*/ 0 w 58"/>
                    <a:gd name="T23" fmla="*/ 11 h 187"/>
                    <a:gd name="T24" fmla="*/ 8 w 58"/>
                    <a:gd name="T25" fmla="*/ 32 h 187"/>
                    <a:gd name="T26" fmla="*/ 15 w 58"/>
                    <a:gd name="T27" fmla="*/ 49 h 187"/>
                    <a:gd name="T28" fmla="*/ 22 w 58"/>
                    <a:gd name="T29" fmla="*/ 73 h 187"/>
                    <a:gd name="T30" fmla="*/ 21 w 58"/>
                    <a:gd name="T31" fmla="*/ 47 h 187"/>
                    <a:gd name="T32" fmla="*/ 19 w 58"/>
                    <a:gd name="T33" fmla="*/ 25 h 187"/>
                    <a:gd name="T34" fmla="*/ 15 w 58"/>
                    <a:gd name="T35" fmla="*/ 0 h 187"/>
                    <a:gd name="T36" fmla="*/ 21 w 58"/>
                    <a:gd name="T37" fmla="*/ 22 h 187"/>
                    <a:gd name="T38" fmla="*/ 25 w 58"/>
                    <a:gd name="T39" fmla="*/ 40 h 187"/>
                    <a:gd name="T40" fmla="*/ 29 w 58"/>
                    <a:gd name="T41" fmla="*/ 61 h 187"/>
                    <a:gd name="T42" fmla="*/ 32 w 58"/>
                    <a:gd name="T43" fmla="*/ 74 h 187"/>
                    <a:gd name="T44" fmla="*/ 36 w 58"/>
                    <a:gd name="T45" fmla="*/ 84 h 187"/>
                    <a:gd name="T46" fmla="*/ 43 w 58"/>
                    <a:gd name="T47" fmla="*/ 98 h 187"/>
                    <a:gd name="T48" fmla="*/ 47 w 58"/>
                    <a:gd name="T49" fmla="*/ 112 h 187"/>
                    <a:gd name="T50" fmla="*/ 50 w 58"/>
                    <a:gd name="T51" fmla="*/ 128 h 187"/>
                    <a:gd name="T52" fmla="*/ 54 w 58"/>
                    <a:gd name="T53" fmla="*/ 143 h 187"/>
                    <a:gd name="T54" fmla="*/ 55 w 58"/>
                    <a:gd name="T55" fmla="*/ 156 h 187"/>
                    <a:gd name="T56" fmla="*/ 56 w 58"/>
                    <a:gd name="T57" fmla="*/ 165 h 187"/>
                    <a:gd name="T58" fmla="*/ 57 w 58"/>
                    <a:gd name="T59" fmla="*/ 174 h 187"/>
                    <a:gd name="T60" fmla="*/ 56 w 58"/>
                    <a:gd name="T61" fmla="*/ 186 h 187"/>
                    <a:gd name="T62" fmla="*/ 51 w 58"/>
                    <a:gd name="T63" fmla="*/ 174 h 187"/>
                    <a:gd name="T64" fmla="*/ 48 w 58"/>
                    <a:gd name="T65" fmla="*/ 186 h 187"/>
                    <a:gd name="T66" fmla="*/ 46 w 58"/>
                    <a:gd name="T67" fmla="*/ 176 h 187"/>
                    <a:gd name="T68" fmla="*/ 46 w 58"/>
                    <a:gd name="T69" fmla="*/ 168 h 187"/>
                    <a:gd name="T70" fmla="*/ 46 w 58"/>
                    <a:gd name="T71" fmla="*/ 153 h 187"/>
                    <a:gd name="T72" fmla="*/ 46 w 58"/>
                    <a:gd name="T73" fmla="*/ 139 h 187"/>
                    <a:gd name="T74" fmla="*/ 45 w 58"/>
                    <a:gd name="T75" fmla="*/ 124 h 187"/>
                    <a:gd name="T76" fmla="*/ 39 w 58"/>
                    <a:gd name="T77" fmla="*/ 109 h 187"/>
                    <a:gd name="T78" fmla="*/ 34 w 58"/>
                    <a:gd name="T79" fmla="*/ 94 h 187"/>
                    <a:gd name="T80" fmla="*/ 35 w 58"/>
                    <a:gd name="T81" fmla="*/ 125 h 187"/>
                    <a:gd name="T82" fmla="*/ 26 w 58"/>
                    <a:gd name="T83" fmla="*/ 87 h 187"/>
                    <a:gd name="T84" fmla="*/ 28 w 58"/>
                    <a:gd name="T85" fmla="*/ 121 h 187"/>
                    <a:gd name="T86" fmla="*/ 29 w 58"/>
                    <a:gd name="T87" fmla="*/ 143 h 187"/>
                    <a:gd name="T88" fmla="*/ 26 w 58"/>
                    <a:gd name="T89" fmla="*/ 175 h 187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</a:gdLst>
                  <a:ahLst/>
                  <a:cxnLst>
                    <a:cxn ang="T90">
                      <a:pos x="T0" y="T1"/>
                    </a:cxn>
                    <a:cxn ang="T91">
                      <a:pos x="T2" y="T3"/>
                    </a:cxn>
                    <a:cxn ang="T92">
                      <a:pos x="T4" y="T5"/>
                    </a:cxn>
                    <a:cxn ang="T93">
                      <a:pos x="T6" y="T7"/>
                    </a:cxn>
                    <a:cxn ang="T94">
                      <a:pos x="T8" y="T9"/>
                    </a:cxn>
                    <a:cxn ang="T95">
                      <a:pos x="T10" y="T11"/>
                    </a:cxn>
                    <a:cxn ang="T96">
                      <a:pos x="T12" y="T13"/>
                    </a:cxn>
                    <a:cxn ang="T97">
                      <a:pos x="T14" y="T15"/>
                    </a:cxn>
                    <a:cxn ang="T98">
                      <a:pos x="T16" y="T17"/>
                    </a:cxn>
                    <a:cxn ang="T99">
                      <a:pos x="T18" y="T19"/>
                    </a:cxn>
                    <a:cxn ang="T100">
                      <a:pos x="T20" y="T21"/>
                    </a:cxn>
                    <a:cxn ang="T101">
                      <a:pos x="T22" y="T23"/>
                    </a:cxn>
                    <a:cxn ang="T102">
                      <a:pos x="T24" y="T25"/>
                    </a:cxn>
                    <a:cxn ang="T103">
                      <a:pos x="T26" y="T27"/>
                    </a:cxn>
                    <a:cxn ang="T104">
                      <a:pos x="T28" y="T29"/>
                    </a:cxn>
                    <a:cxn ang="T105">
                      <a:pos x="T30" y="T31"/>
                    </a:cxn>
                    <a:cxn ang="T106">
                      <a:pos x="T32" y="T33"/>
                    </a:cxn>
                    <a:cxn ang="T107">
                      <a:pos x="T34" y="T35"/>
                    </a:cxn>
                    <a:cxn ang="T108">
                      <a:pos x="T36" y="T37"/>
                    </a:cxn>
                    <a:cxn ang="T109">
                      <a:pos x="T38" y="T39"/>
                    </a:cxn>
                    <a:cxn ang="T110">
                      <a:pos x="T40" y="T41"/>
                    </a:cxn>
                    <a:cxn ang="T111">
                      <a:pos x="T42" y="T43"/>
                    </a:cxn>
                    <a:cxn ang="T112">
                      <a:pos x="T44" y="T45"/>
                    </a:cxn>
                    <a:cxn ang="T113">
                      <a:pos x="T46" y="T47"/>
                    </a:cxn>
                    <a:cxn ang="T114">
                      <a:pos x="T48" y="T49"/>
                    </a:cxn>
                    <a:cxn ang="T115">
                      <a:pos x="T50" y="T51"/>
                    </a:cxn>
                    <a:cxn ang="T116">
                      <a:pos x="T52" y="T53"/>
                    </a:cxn>
                    <a:cxn ang="T117">
                      <a:pos x="T54" y="T55"/>
                    </a:cxn>
                    <a:cxn ang="T118">
                      <a:pos x="T56" y="T57"/>
                    </a:cxn>
                    <a:cxn ang="T119">
                      <a:pos x="T58" y="T59"/>
                    </a:cxn>
                    <a:cxn ang="T120">
                      <a:pos x="T60" y="T61"/>
                    </a:cxn>
                    <a:cxn ang="T121">
                      <a:pos x="T62" y="T63"/>
                    </a:cxn>
                    <a:cxn ang="T122">
                      <a:pos x="T64" y="T65"/>
                    </a:cxn>
                    <a:cxn ang="T123">
                      <a:pos x="T66" y="T67"/>
                    </a:cxn>
                    <a:cxn ang="T124">
                      <a:pos x="T68" y="T69"/>
                    </a:cxn>
                    <a:cxn ang="T125">
                      <a:pos x="T70" y="T71"/>
                    </a:cxn>
                    <a:cxn ang="T126">
                      <a:pos x="T72" y="T73"/>
                    </a:cxn>
                    <a:cxn ang="T127">
                      <a:pos x="T74" y="T75"/>
                    </a:cxn>
                    <a:cxn ang="T128">
                      <a:pos x="T76" y="T77"/>
                    </a:cxn>
                    <a:cxn ang="T129">
                      <a:pos x="T78" y="T79"/>
                    </a:cxn>
                    <a:cxn ang="T130">
                      <a:pos x="T80" y="T81"/>
                    </a:cxn>
                    <a:cxn ang="T131">
                      <a:pos x="T82" y="T83"/>
                    </a:cxn>
                    <a:cxn ang="T132">
                      <a:pos x="T84" y="T85"/>
                    </a:cxn>
                    <a:cxn ang="T133">
                      <a:pos x="T86" y="T87"/>
                    </a:cxn>
                    <a:cxn ang="T134">
                      <a:pos x="T88" y="T89"/>
                    </a:cxn>
                  </a:cxnLst>
                  <a:rect l="0" t="0" r="r" b="b"/>
                  <a:pathLst>
                    <a:path w="58" h="187">
                      <a:moveTo>
                        <a:pt x="26" y="175"/>
                      </a:moveTo>
                      <a:lnTo>
                        <a:pt x="22" y="145"/>
                      </a:lnTo>
                      <a:lnTo>
                        <a:pt x="22" y="122"/>
                      </a:lnTo>
                      <a:lnTo>
                        <a:pt x="19" y="94"/>
                      </a:lnTo>
                      <a:lnTo>
                        <a:pt x="18" y="109"/>
                      </a:lnTo>
                      <a:lnTo>
                        <a:pt x="17" y="127"/>
                      </a:lnTo>
                      <a:lnTo>
                        <a:pt x="13" y="106"/>
                      </a:lnTo>
                      <a:lnTo>
                        <a:pt x="11" y="90"/>
                      </a:lnTo>
                      <a:lnTo>
                        <a:pt x="13" y="74"/>
                      </a:lnTo>
                      <a:lnTo>
                        <a:pt x="10" y="57"/>
                      </a:lnTo>
                      <a:lnTo>
                        <a:pt x="6" y="39"/>
                      </a:lnTo>
                      <a:lnTo>
                        <a:pt x="0" y="11"/>
                      </a:lnTo>
                      <a:lnTo>
                        <a:pt x="8" y="32"/>
                      </a:lnTo>
                      <a:lnTo>
                        <a:pt x="15" y="49"/>
                      </a:lnTo>
                      <a:lnTo>
                        <a:pt x="22" y="73"/>
                      </a:lnTo>
                      <a:lnTo>
                        <a:pt x="21" y="47"/>
                      </a:lnTo>
                      <a:lnTo>
                        <a:pt x="19" y="25"/>
                      </a:lnTo>
                      <a:lnTo>
                        <a:pt x="15" y="0"/>
                      </a:lnTo>
                      <a:lnTo>
                        <a:pt x="21" y="22"/>
                      </a:lnTo>
                      <a:lnTo>
                        <a:pt x="25" y="40"/>
                      </a:lnTo>
                      <a:lnTo>
                        <a:pt x="29" y="61"/>
                      </a:lnTo>
                      <a:lnTo>
                        <a:pt x="32" y="74"/>
                      </a:lnTo>
                      <a:lnTo>
                        <a:pt x="36" y="84"/>
                      </a:lnTo>
                      <a:lnTo>
                        <a:pt x="43" y="98"/>
                      </a:lnTo>
                      <a:lnTo>
                        <a:pt x="47" y="112"/>
                      </a:lnTo>
                      <a:lnTo>
                        <a:pt x="50" y="128"/>
                      </a:lnTo>
                      <a:lnTo>
                        <a:pt x="54" y="143"/>
                      </a:lnTo>
                      <a:lnTo>
                        <a:pt x="55" y="156"/>
                      </a:lnTo>
                      <a:lnTo>
                        <a:pt x="56" y="165"/>
                      </a:lnTo>
                      <a:lnTo>
                        <a:pt x="57" y="174"/>
                      </a:lnTo>
                      <a:lnTo>
                        <a:pt x="56" y="186"/>
                      </a:lnTo>
                      <a:lnTo>
                        <a:pt x="51" y="174"/>
                      </a:lnTo>
                      <a:lnTo>
                        <a:pt x="48" y="186"/>
                      </a:lnTo>
                      <a:lnTo>
                        <a:pt x="46" y="176"/>
                      </a:lnTo>
                      <a:lnTo>
                        <a:pt x="46" y="168"/>
                      </a:lnTo>
                      <a:lnTo>
                        <a:pt x="46" y="153"/>
                      </a:lnTo>
                      <a:lnTo>
                        <a:pt x="46" y="139"/>
                      </a:lnTo>
                      <a:lnTo>
                        <a:pt x="45" y="124"/>
                      </a:lnTo>
                      <a:lnTo>
                        <a:pt x="39" y="109"/>
                      </a:lnTo>
                      <a:lnTo>
                        <a:pt x="34" y="94"/>
                      </a:lnTo>
                      <a:lnTo>
                        <a:pt x="35" y="125"/>
                      </a:lnTo>
                      <a:lnTo>
                        <a:pt x="26" y="87"/>
                      </a:lnTo>
                      <a:lnTo>
                        <a:pt x="28" y="121"/>
                      </a:lnTo>
                      <a:lnTo>
                        <a:pt x="29" y="143"/>
                      </a:lnTo>
                      <a:lnTo>
                        <a:pt x="26" y="175"/>
                      </a:lnTo>
                    </a:path>
                  </a:pathLst>
                </a:custGeom>
                <a:solidFill>
                  <a:srgbClr val="7F5F3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4118" name="Freeform 280"/>
                <p:cNvSpPr>
                  <a:spLocks/>
                </p:cNvSpPr>
                <p:nvPr/>
              </p:nvSpPr>
              <p:spPr bwMode="auto">
                <a:xfrm>
                  <a:off x="1878" y="1656"/>
                  <a:ext cx="97" cy="41"/>
                </a:xfrm>
                <a:custGeom>
                  <a:avLst/>
                  <a:gdLst>
                    <a:gd name="T0" fmla="*/ 0 w 97"/>
                    <a:gd name="T1" fmla="*/ 40 h 41"/>
                    <a:gd name="T2" fmla="*/ 3 w 97"/>
                    <a:gd name="T3" fmla="*/ 39 h 41"/>
                    <a:gd name="T4" fmla="*/ 10 w 97"/>
                    <a:gd name="T5" fmla="*/ 38 h 41"/>
                    <a:gd name="T6" fmla="*/ 14 w 97"/>
                    <a:gd name="T7" fmla="*/ 37 h 41"/>
                    <a:gd name="T8" fmla="*/ 19 w 97"/>
                    <a:gd name="T9" fmla="*/ 37 h 41"/>
                    <a:gd name="T10" fmla="*/ 21 w 97"/>
                    <a:gd name="T11" fmla="*/ 28 h 41"/>
                    <a:gd name="T12" fmla="*/ 24 w 97"/>
                    <a:gd name="T13" fmla="*/ 21 h 41"/>
                    <a:gd name="T14" fmla="*/ 30 w 97"/>
                    <a:gd name="T15" fmla="*/ 15 h 41"/>
                    <a:gd name="T16" fmla="*/ 36 w 97"/>
                    <a:gd name="T17" fmla="*/ 11 h 41"/>
                    <a:gd name="T18" fmla="*/ 40 w 97"/>
                    <a:gd name="T19" fmla="*/ 9 h 41"/>
                    <a:gd name="T20" fmla="*/ 47 w 97"/>
                    <a:gd name="T21" fmla="*/ 9 h 41"/>
                    <a:gd name="T22" fmla="*/ 59 w 97"/>
                    <a:gd name="T23" fmla="*/ 12 h 41"/>
                    <a:gd name="T24" fmla="*/ 70 w 97"/>
                    <a:gd name="T25" fmla="*/ 12 h 41"/>
                    <a:gd name="T26" fmla="*/ 81 w 97"/>
                    <a:gd name="T27" fmla="*/ 9 h 41"/>
                    <a:gd name="T28" fmla="*/ 96 w 97"/>
                    <a:gd name="T29" fmla="*/ 0 h 41"/>
                    <a:gd name="T30" fmla="*/ 76 w 97"/>
                    <a:gd name="T31" fmla="*/ 5 h 41"/>
                    <a:gd name="T32" fmla="*/ 67 w 97"/>
                    <a:gd name="T33" fmla="*/ 5 h 41"/>
                    <a:gd name="T34" fmla="*/ 59 w 97"/>
                    <a:gd name="T35" fmla="*/ 4 h 41"/>
                    <a:gd name="T36" fmla="*/ 53 w 97"/>
                    <a:gd name="T37" fmla="*/ 5 h 41"/>
                    <a:gd name="T38" fmla="*/ 48 w 97"/>
                    <a:gd name="T39" fmla="*/ 3 h 41"/>
                    <a:gd name="T40" fmla="*/ 45 w 97"/>
                    <a:gd name="T41" fmla="*/ 2 h 41"/>
                    <a:gd name="T42" fmla="*/ 40 w 97"/>
                    <a:gd name="T43" fmla="*/ 3 h 41"/>
                    <a:gd name="T44" fmla="*/ 36 w 97"/>
                    <a:gd name="T45" fmla="*/ 4 h 41"/>
                    <a:gd name="T46" fmla="*/ 30 w 97"/>
                    <a:gd name="T47" fmla="*/ 5 h 41"/>
                    <a:gd name="T48" fmla="*/ 25 w 97"/>
                    <a:gd name="T49" fmla="*/ 9 h 41"/>
                    <a:gd name="T50" fmla="*/ 22 w 97"/>
                    <a:gd name="T51" fmla="*/ 15 h 41"/>
                    <a:gd name="T52" fmla="*/ 18 w 97"/>
                    <a:gd name="T53" fmla="*/ 21 h 41"/>
                    <a:gd name="T54" fmla="*/ 14 w 97"/>
                    <a:gd name="T55" fmla="*/ 22 h 41"/>
                    <a:gd name="T56" fmla="*/ 10 w 97"/>
                    <a:gd name="T57" fmla="*/ 24 h 41"/>
                    <a:gd name="T58" fmla="*/ 3 w 97"/>
                    <a:gd name="T59" fmla="*/ 28 h 41"/>
                    <a:gd name="T60" fmla="*/ 0 w 97"/>
                    <a:gd name="T61" fmla="*/ 35 h 41"/>
                    <a:gd name="T62" fmla="*/ 0 w 97"/>
                    <a:gd name="T63" fmla="*/ 40 h 41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0" t="0" r="r" b="b"/>
                  <a:pathLst>
                    <a:path w="97" h="41">
                      <a:moveTo>
                        <a:pt x="0" y="40"/>
                      </a:moveTo>
                      <a:lnTo>
                        <a:pt x="3" y="39"/>
                      </a:lnTo>
                      <a:lnTo>
                        <a:pt x="10" y="38"/>
                      </a:lnTo>
                      <a:lnTo>
                        <a:pt x="14" y="37"/>
                      </a:lnTo>
                      <a:lnTo>
                        <a:pt x="19" y="37"/>
                      </a:lnTo>
                      <a:lnTo>
                        <a:pt x="21" y="28"/>
                      </a:lnTo>
                      <a:lnTo>
                        <a:pt x="24" y="21"/>
                      </a:lnTo>
                      <a:lnTo>
                        <a:pt x="30" y="15"/>
                      </a:lnTo>
                      <a:lnTo>
                        <a:pt x="36" y="11"/>
                      </a:lnTo>
                      <a:lnTo>
                        <a:pt x="40" y="9"/>
                      </a:lnTo>
                      <a:lnTo>
                        <a:pt x="47" y="9"/>
                      </a:lnTo>
                      <a:lnTo>
                        <a:pt x="59" y="12"/>
                      </a:lnTo>
                      <a:lnTo>
                        <a:pt x="70" y="12"/>
                      </a:lnTo>
                      <a:lnTo>
                        <a:pt x="81" y="9"/>
                      </a:lnTo>
                      <a:lnTo>
                        <a:pt x="96" y="0"/>
                      </a:lnTo>
                      <a:lnTo>
                        <a:pt x="76" y="5"/>
                      </a:lnTo>
                      <a:lnTo>
                        <a:pt x="67" y="5"/>
                      </a:lnTo>
                      <a:lnTo>
                        <a:pt x="59" y="4"/>
                      </a:lnTo>
                      <a:lnTo>
                        <a:pt x="53" y="5"/>
                      </a:lnTo>
                      <a:lnTo>
                        <a:pt x="48" y="3"/>
                      </a:lnTo>
                      <a:lnTo>
                        <a:pt x="45" y="2"/>
                      </a:lnTo>
                      <a:lnTo>
                        <a:pt x="40" y="3"/>
                      </a:lnTo>
                      <a:lnTo>
                        <a:pt x="36" y="4"/>
                      </a:lnTo>
                      <a:lnTo>
                        <a:pt x="30" y="5"/>
                      </a:lnTo>
                      <a:lnTo>
                        <a:pt x="25" y="9"/>
                      </a:lnTo>
                      <a:lnTo>
                        <a:pt x="22" y="15"/>
                      </a:lnTo>
                      <a:lnTo>
                        <a:pt x="18" y="21"/>
                      </a:lnTo>
                      <a:lnTo>
                        <a:pt x="14" y="22"/>
                      </a:lnTo>
                      <a:lnTo>
                        <a:pt x="10" y="24"/>
                      </a:lnTo>
                      <a:lnTo>
                        <a:pt x="3" y="28"/>
                      </a:lnTo>
                      <a:lnTo>
                        <a:pt x="0" y="35"/>
                      </a:lnTo>
                      <a:lnTo>
                        <a:pt x="0" y="40"/>
                      </a:lnTo>
                    </a:path>
                  </a:pathLst>
                </a:custGeom>
                <a:solidFill>
                  <a:srgbClr val="3F1F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</p:grpSp>
        </p:grpSp>
      </p:grpSp>
      <p:grpSp>
        <p:nvGrpSpPr>
          <p:cNvPr id="44098" name="Group 288"/>
          <p:cNvGrpSpPr>
            <a:grpSpLocks/>
          </p:cNvGrpSpPr>
          <p:nvPr/>
        </p:nvGrpSpPr>
        <p:grpSpPr bwMode="auto">
          <a:xfrm>
            <a:off x="2238375" y="3733800"/>
            <a:ext cx="277813" cy="96838"/>
            <a:chOff x="1410" y="2352"/>
            <a:chExt cx="175" cy="61"/>
          </a:xfrm>
        </p:grpSpPr>
        <p:sp>
          <p:nvSpPr>
            <p:cNvPr id="44099" name="Freeform 289"/>
            <p:cNvSpPr>
              <a:spLocks/>
            </p:cNvSpPr>
            <p:nvPr/>
          </p:nvSpPr>
          <p:spPr bwMode="auto">
            <a:xfrm>
              <a:off x="1410" y="2352"/>
              <a:ext cx="175" cy="61"/>
            </a:xfrm>
            <a:custGeom>
              <a:avLst/>
              <a:gdLst>
                <a:gd name="T0" fmla="*/ 0 w 175"/>
                <a:gd name="T1" fmla="*/ 55 h 61"/>
                <a:gd name="T2" fmla="*/ 18 w 175"/>
                <a:gd name="T3" fmla="*/ 43 h 61"/>
                <a:gd name="T4" fmla="*/ 30 w 175"/>
                <a:gd name="T5" fmla="*/ 36 h 61"/>
                <a:gd name="T6" fmla="*/ 49 w 175"/>
                <a:gd name="T7" fmla="*/ 27 h 61"/>
                <a:gd name="T8" fmla="*/ 47 w 175"/>
                <a:gd name="T9" fmla="*/ 22 h 61"/>
                <a:gd name="T10" fmla="*/ 49 w 175"/>
                <a:gd name="T11" fmla="*/ 16 h 61"/>
                <a:gd name="T12" fmla="*/ 55 w 175"/>
                <a:gd name="T13" fmla="*/ 13 h 61"/>
                <a:gd name="T14" fmla="*/ 64 w 175"/>
                <a:gd name="T15" fmla="*/ 10 h 61"/>
                <a:gd name="T16" fmla="*/ 75 w 175"/>
                <a:gd name="T17" fmla="*/ 6 h 61"/>
                <a:gd name="T18" fmla="*/ 83 w 175"/>
                <a:gd name="T19" fmla="*/ 1 h 61"/>
                <a:gd name="T20" fmla="*/ 96 w 175"/>
                <a:gd name="T21" fmla="*/ 0 h 61"/>
                <a:gd name="T22" fmla="*/ 116 w 175"/>
                <a:gd name="T23" fmla="*/ 6 h 61"/>
                <a:gd name="T24" fmla="*/ 135 w 175"/>
                <a:gd name="T25" fmla="*/ 7 h 61"/>
                <a:gd name="T26" fmla="*/ 153 w 175"/>
                <a:gd name="T27" fmla="*/ 11 h 61"/>
                <a:gd name="T28" fmla="*/ 165 w 175"/>
                <a:gd name="T29" fmla="*/ 16 h 61"/>
                <a:gd name="T30" fmla="*/ 174 w 175"/>
                <a:gd name="T31" fmla="*/ 20 h 61"/>
                <a:gd name="T32" fmla="*/ 174 w 175"/>
                <a:gd name="T33" fmla="*/ 26 h 61"/>
                <a:gd name="T34" fmla="*/ 164 w 175"/>
                <a:gd name="T35" fmla="*/ 37 h 61"/>
                <a:gd name="T36" fmla="*/ 153 w 175"/>
                <a:gd name="T37" fmla="*/ 44 h 61"/>
                <a:gd name="T38" fmla="*/ 143 w 175"/>
                <a:gd name="T39" fmla="*/ 48 h 61"/>
                <a:gd name="T40" fmla="*/ 133 w 175"/>
                <a:gd name="T41" fmla="*/ 51 h 61"/>
                <a:gd name="T42" fmla="*/ 124 w 175"/>
                <a:gd name="T43" fmla="*/ 52 h 61"/>
                <a:gd name="T44" fmla="*/ 117 w 175"/>
                <a:gd name="T45" fmla="*/ 51 h 61"/>
                <a:gd name="T46" fmla="*/ 114 w 175"/>
                <a:gd name="T47" fmla="*/ 49 h 61"/>
                <a:gd name="T48" fmla="*/ 107 w 175"/>
                <a:gd name="T49" fmla="*/ 49 h 61"/>
                <a:gd name="T50" fmla="*/ 101 w 175"/>
                <a:gd name="T51" fmla="*/ 48 h 61"/>
                <a:gd name="T52" fmla="*/ 99 w 175"/>
                <a:gd name="T53" fmla="*/ 46 h 61"/>
                <a:gd name="T54" fmla="*/ 98 w 175"/>
                <a:gd name="T55" fmla="*/ 43 h 61"/>
                <a:gd name="T56" fmla="*/ 90 w 175"/>
                <a:gd name="T57" fmla="*/ 43 h 61"/>
                <a:gd name="T58" fmla="*/ 82 w 175"/>
                <a:gd name="T59" fmla="*/ 41 h 61"/>
                <a:gd name="T60" fmla="*/ 79 w 175"/>
                <a:gd name="T61" fmla="*/ 39 h 61"/>
                <a:gd name="T62" fmla="*/ 73 w 175"/>
                <a:gd name="T63" fmla="*/ 34 h 61"/>
                <a:gd name="T64" fmla="*/ 69 w 175"/>
                <a:gd name="T65" fmla="*/ 37 h 61"/>
                <a:gd name="T66" fmla="*/ 59 w 175"/>
                <a:gd name="T67" fmla="*/ 43 h 61"/>
                <a:gd name="T68" fmla="*/ 47 w 175"/>
                <a:gd name="T69" fmla="*/ 48 h 61"/>
                <a:gd name="T70" fmla="*/ 34 w 175"/>
                <a:gd name="T71" fmla="*/ 54 h 61"/>
                <a:gd name="T72" fmla="*/ 17 w 175"/>
                <a:gd name="T73" fmla="*/ 59 h 61"/>
                <a:gd name="T74" fmla="*/ 11 w 175"/>
                <a:gd name="T75" fmla="*/ 60 h 61"/>
                <a:gd name="T76" fmla="*/ 5 w 175"/>
                <a:gd name="T77" fmla="*/ 60 h 61"/>
                <a:gd name="T78" fmla="*/ 1 w 175"/>
                <a:gd name="T79" fmla="*/ 59 h 61"/>
                <a:gd name="T80" fmla="*/ 0 w 175"/>
                <a:gd name="T81" fmla="*/ 57 h 61"/>
                <a:gd name="T82" fmla="*/ 0 w 175"/>
                <a:gd name="T83" fmla="*/ 55 h 61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175" h="61">
                  <a:moveTo>
                    <a:pt x="0" y="55"/>
                  </a:moveTo>
                  <a:lnTo>
                    <a:pt x="18" y="43"/>
                  </a:lnTo>
                  <a:lnTo>
                    <a:pt x="30" y="36"/>
                  </a:lnTo>
                  <a:lnTo>
                    <a:pt x="49" y="27"/>
                  </a:lnTo>
                  <a:lnTo>
                    <a:pt x="47" y="22"/>
                  </a:lnTo>
                  <a:lnTo>
                    <a:pt x="49" y="16"/>
                  </a:lnTo>
                  <a:lnTo>
                    <a:pt x="55" y="13"/>
                  </a:lnTo>
                  <a:lnTo>
                    <a:pt x="64" y="10"/>
                  </a:lnTo>
                  <a:lnTo>
                    <a:pt x="75" y="6"/>
                  </a:lnTo>
                  <a:lnTo>
                    <a:pt x="83" y="1"/>
                  </a:lnTo>
                  <a:lnTo>
                    <a:pt x="96" y="0"/>
                  </a:lnTo>
                  <a:lnTo>
                    <a:pt x="116" y="6"/>
                  </a:lnTo>
                  <a:lnTo>
                    <a:pt x="135" y="7"/>
                  </a:lnTo>
                  <a:lnTo>
                    <a:pt x="153" y="11"/>
                  </a:lnTo>
                  <a:lnTo>
                    <a:pt x="165" y="16"/>
                  </a:lnTo>
                  <a:lnTo>
                    <a:pt x="174" y="20"/>
                  </a:lnTo>
                  <a:lnTo>
                    <a:pt x="174" y="26"/>
                  </a:lnTo>
                  <a:lnTo>
                    <a:pt x="164" y="37"/>
                  </a:lnTo>
                  <a:lnTo>
                    <a:pt x="153" y="44"/>
                  </a:lnTo>
                  <a:lnTo>
                    <a:pt x="143" y="48"/>
                  </a:lnTo>
                  <a:lnTo>
                    <a:pt x="133" y="51"/>
                  </a:lnTo>
                  <a:lnTo>
                    <a:pt x="124" y="52"/>
                  </a:lnTo>
                  <a:lnTo>
                    <a:pt x="117" y="51"/>
                  </a:lnTo>
                  <a:lnTo>
                    <a:pt x="114" y="49"/>
                  </a:lnTo>
                  <a:lnTo>
                    <a:pt x="107" y="49"/>
                  </a:lnTo>
                  <a:lnTo>
                    <a:pt x="101" y="48"/>
                  </a:lnTo>
                  <a:lnTo>
                    <a:pt x="99" y="46"/>
                  </a:lnTo>
                  <a:lnTo>
                    <a:pt x="98" y="43"/>
                  </a:lnTo>
                  <a:lnTo>
                    <a:pt x="90" y="43"/>
                  </a:lnTo>
                  <a:lnTo>
                    <a:pt x="82" y="41"/>
                  </a:lnTo>
                  <a:lnTo>
                    <a:pt x="79" y="39"/>
                  </a:lnTo>
                  <a:lnTo>
                    <a:pt x="73" y="34"/>
                  </a:lnTo>
                  <a:lnTo>
                    <a:pt x="69" y="37"/>
                  </a:lnTo>
                  <a:lnTo>
                    <a:pt x="59" y="43"/>
                  </a:lnTo>
                  <a:lnTo>
                    <a:pt x="47" y="48"/>
                  </a:lnTo>
                  <a:lnTo>
                    <a:pt x="34" y="54"/>
                  </a:lnTo>
                  <a:lnTo>
                    <a:pt x="17" y="59"/>
                  </a:lnTo>
                  <a:lnTo>
                    <a:pt x="11" y="60"/>
                  </a:lnTo>
                  <a:lnTo>
                    <a:pt x="5" y="60"/>
                  </a:lnTo>
                  <a:lnTo>
                    <a:pt x="1" y="59"/>
                  </a:lnTo>
                  <a:lnTo>
                    <a:pt x="0" y="57"/>
                  </a:lnTo>
                  <a:lnTo>
                    <a:pt x="0" y="55"/>
                  </a:lnTo>
                </a:path>
              </a:pathLst>
            </a:custGeom>
            <a:solidFill>
              <a:srgbClr val="E0A080"/>
            </a:solidFill>
            <a:ln w="12700" cap="rnd" cmpd="sng">
              <a:solidFill>
                <a:srgbClr val="000000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grpSp>
          <p:nvGrpSpPr>
            <p:cNvPr id="44100" name="Group 290"/>
            <p:cNvGrpSpPr>
              <a:grpSpLocks/>
            </p:cNvGrpSpPr>
            <p:nvPr/>
          </p:nvGrpSpPr>
          <p:grpSpPr bwMode="auto">
            <a:xfrm>
              <a:off x="1457" y="2363"/>
              <a:ext cx="84" cy="49"/>
              <a:chOff x="1457" y="2363"/>
              <a:chExt cx="84" cy="49"/>
            </a:xfrm>
          </p:grpSpPr>
          <p:sp>
            <p:nvSpPr>
              <p:cNvPr id="44101" name="Freeform 291"/>
              <p:cNvSpPr>
                <a:spLocks/>
              </p:cNvSpPr>
              <p:nvPr/>
            </p:nvSpPr>
            <p:spPr bwMode="auto">
              <a:xfrm>
                <a:off x="1524" y="2395"/>
                <a:ext cx="17" cy="17"/>
              </a:xfrm>
              <a:custGeom>
                <a:avLst/>
                <a:gdLst>
                  <a:gd name="T0" fmla="*/ 0 w 17"/>
                  <a:gd name="T1" fmla="*/ 16 h 17"/>
                  <a:gd name="T2" fmla="*/ 1 w 17"/>
                  <a:gd name="T3" fmla="*/ 9 h 17"/>
                  <a:gd name="T4" fmla="*/ 6 w 17"/>
                  <a:gd name="T5" fmla="*/ 4 h 17"/>
                  <a:gd name="T6" fmla="*/ 16 w 17"/>
                  <a:gd name="T7" fmla="*/ 0 h 1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7" h="17">
                    <a:moveTo>
                      <a:pt x="0" y="16"/>
                    </a:moveTo>
                    <a:lnTo>
                      <a:pt x="1" y="9"/>
                    </a:lnTo>
                    <a:lnTo>
                      <a:pt x="6" y="4"/>
                    </a:lnTo>
                    <a:lnTo>
                      <a:pt x="16" y="0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4102" name="Freeform 292"/>
              <p:cNvSpPr>
                <a:spLocks/>
              </p:cNvSpPr>
              <p:nvPr/>
            </p:nvSpPr>
            <p:spPr bwMode="auto">
              <a:xfrm>
                <a:off x="1506" y="2390"/>
                <a:ext cx="17" cy="17"/>
              </a:xfrm>
              <a:custGeom>
                <a:avLst/>
                <a:gdLst>
                  <a:gd name="T0" fmla="*/ 0 w 17"/>
                  <a:gd name="T1" fmla="*/ 16 h 17"/>
                  <a:gd name="T2" fmla="*/ 2 w 17"/>
                  <a:gd name="T3" fmla="*/ 10 h 17"/>
                  <a:gd name="T4" fmla="*/ 4 w 17"/>
                  <a:gd name="T5" fmla="*/ 5 h 17"/>
                  <a:gd name="T6" fmla="*/ 10 w 17"/>
                  <a:gd name="T7" fmla="*/ 2 h 17"/>
                  <a:gd name="T8" fmla="*/ 16 w 17"/>
                  <a:gd name="T9" fmla="*/ 0 h 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7" h="17">
                    <a:moveTo>
                      <a:pt x="0" y="16"/>
                    </a:moveTo>
                    <a:lnTo>
                      <a:pt x="2" y="10"/>
                    </a:lnTo>
                    <a:lnTo>
                      <a:pt x="4" y="5"/>
                    </a:lnTo>
                    <a:lnTo>
                      <a:pt x="10" y="2"/>
                    </a:lnTo>
                    <a:lnTo>
                      <a:pt x="16" y="0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4103" name="Freeform 293"/>
              <p:cNvSpPr>
                <a:spLocks/>
              </p:cNvSpPr>
              <p:nvPr/>
            </p:nvSpPr>
            <p:spPr bwMode="auto">
              <a:xfrm>
                <a:off x="1487" y="2383"/>
                <a:ext cx="17" cy="17"/>
              </a:xfrm>
              <a:custGeom>
                <a:avLst/>
                <a:gdLst>
                  <a:gd name="T0" fmla="*/ 0 w 17"/>
                  <a:gd name="T1" fmla="*/ 16 h 17"/>
                  <a:gd name="T2" fmla="*/ 1 w 17"/>
                  <a:gd name="T3" fmla="*/ 9 h 17"/>
                  <a:gd name="T4" fmla="*/ 7 w 17"/>
                  <a:gd name="T5" fmla="*/ 2 h 17"/>
                  <a:gd name="T6" fmla="*/ 16 w 17"/>
                  <a:gd name="T7" fmla="*/ 0 h 1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7" h="17">
                    <a:moveTo>
                      <a:pt x="0" y="16"/>
                    </a:moveTo>
                    <a:lnTo>
                      <a:pt x="1" y="9"/>
                    </a:lnTo>
                    <a:lnTo>
                      <a:pt x="7" y="2"/>
                    </a:lnTo>
                    <a:lnTo>
                      <a:pt x="16" y="0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4104" name="Freeform 294"/>
              <p:cNvSpPr>
                <a:spLocks/>
              </p:cNvSpPr>
              <p:nvPr/>
            </p:nvSpPr>
            <p:spPr bwMode="auto">
              <a:xfrm>
                <a:off x="1457" y="2363"/>
                <a:ext cx="26" cy="17"/>
              </a:xfrm>
              <a:custGeom>
                <a:avLst/>
                <a:gdLst>
                  <a:gd name="T0" fmla="*/ 0 w 26"/>
                  <a:gd name="T1" fmla="*/ 16 h 17"/>
                  <a:gd name="T2" fmla="*/ 2 w 26"/>
                  <a:gd name="T3" fmla="*/ 12 h 17"/>
                  <a:gd name="T4" fmla="*/ 6 w 26"/>
                  <a:gd name="T5" fmla="*/ 8 h 17"/>
                  <a:gd name="T6" fmla="*/ 12 w 26"/>
                  <a:gd name="T7" fmla="*/ 6 h 17"/>
                  <a:gd name="T8" fmla="*/ 20 w 26"/>
                  <a:gd name="T9" fmla="*/ 4 h 17"/>
                  <a:gd name="T10" fmla="*/ 25 w 26"/>
                  <a:gd name="T11" fmla="*/ 0 h 1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6" h="17">
                    <a:moveTo>
                      <a:pt x="0" y="16"/>
                    </a:moveTo>
                    <a:lnTo>
                      <a:pt x="2" y="12"/>
                    </a:lnTo>
                    <a:lnTo>
                      <a:pt x="6" y="8"/>
                    </a:lnTo>
                    <a:lnTo>
                      <a:pt x="12" y="6"/>
                    </a:lnTo>
                    <a:lnTo>
                      <a:pt x="20" y="4"/>
                    </a:lnTo>
                    <a:lnTo>
                      <a:pt x="25" y="0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</p:grpSp>
      </p:grpSp>
      <p:sp>
        <p:nvSpPr>
          <p:cNvPr id="2" name="ZoneTexte 1"/>
          <p:cNvSpPr txBox="1"/>
          <p:nvPr/>
        </p:nvSpPr>
        <p:spPr>
          <a:xfrm>
            <a:off x="539552" y="332656"/>
            <a:ext cx="79928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 smtClean="0">
                <a:solidFill>
                  <a:schemeClr val="accent1">
                    <a:lumMod val="75000"/>
                  </a:schemeClr>
                </a:solidFill>
              </a:rPr>
              <a:t>Les effets du choc électrique</a:t>
            </a:r>
            <a:endParaRPr lang="fr-FR" sz="3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1353799" y="3174584"/>
            <a:ext cx="14565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err="1" smtClean="0"/>
              <a:t>Uc</a:t>
            </a:r>
            <a:r>
              <a:rPr lang="fr-FR" sz="1600" b="1" dirty="0" smtClean="0"/>
              <a:t> max = 50 V</a:t>
            </a:r>
            <a:endParaRPr lang="fr-FR" sz="1600" b="1" dirty="0"/>
          </a:p>
        </p:txBody>
      </p:sp>
      <p:sp>
        <p:nvSpPr>
          <p:cNvPr id="4" name="ZoneTexte 3"/>
          <p:cNvSpPr txBox="1"/>
          <p:nvPr/>
        </p:nvSpPr>
        <p:spPr>
          <a:xfrm>
            <a:off x="3108304" y="4124911"/>
            <a:ext cx="20859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/>
              <a:t>R = 1000 ohms</a:t>
            </a:r>
            <a:endParaRPr lang="fr-FR" sz="1600" b="1" dirty="0"/>
          </a:p>
        </p:txBody>
      </p:sp>
      <p:sp>
        <p:nvSpPr>
          <p:cNvPr id="5" name="ZoneTexte 4"/>
          <p:cNvSpPr txBox="1"/>
          <p:nvPr/>
        </p:nvSpPr>
        <p:spPr>
          <a:xfrm>
            <a:off x="2163763" y="1649194"/>
            <a:ext cx="1392485" cy="646331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/>
              <a:t>I = </a:t>
            </a:r>
            <a:r>
              <a:rPr lang="fr-FR" b="1" dirty="0" err="1" smtClean="0"/>
              <a:t>Uc</a:t>
            </a:r>
            <a:r>
              <a:rPr lang="fr-FR" b="1" dirty="0" smtClean="0"/>
              <a:t> / R</a:t>
            </a:r>
          </a:p>
          <a:p>
            <a:pPr algn="ctr"/>
            <a:r>
              <a:rPr lang="fr-FR" b="1" dirty="0" smtClean="0">
                <a:solidFill>
                  <a:srgbClr val="FF0000"/>
                </a:solidFill>
              </a:rPr>
              <a:t>I = 50 mA</a:t>
            </a:r>
            <a:endParaRPr lang="fr-FR" b="1" dirty="0">
              <a:solidFill>
                <a:srgbClr val="FF0000"/>
              </a:solidFill>
            </a:endParaRPr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9918" y="1480609"/>
            <a:ext cx="4484587" cy="4707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855F3-E802-4CCC-9DBC-99BE6B42BFF9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5473451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188913"/>
            <a:ext cx="8424863" cy="1143000"/>
          </a:xfrm>
        </p:spPr>
        <p:txBody>
          <a:bodyPr/>
          <a:lstStyle/>
          <a:p>
            <a:pPr marL="376238"/>
            <a:r>
              <a:rPr lang="fr-FR" smtClean="0">
                <a:solidFill>
                  <a:srgbClr val="000066"/>
                </a:solidFill>
              </a:rPr>
              <a:t>La résistance du corps humain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685800" y="1752600"/>
            <a:ext cx="7772400" cy="419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>
              <a:spcBef>
                <a:spcPct val="20000"/>
              </a:spcBef>
            </a:pPr>
            <a:r>
              <a:rPr lang="fr-FR" sz="4000" b="1" u="sng" dirty="0">
                <a:solidFill>
                  <a:srgbClr val="FF0000"/>
                </a:solidFill>
              </a:rPr>
              <a:t>elle varie avec</a:t>
            </a:r>
            <a:r>
              <a:rPr lang="fr-FR" sz="4000" b="1" dirty="0">
                <a:solidFill>
                  <a:srgbClr val="FF0000"/>
                </a:solidFill>
              </a:rPr>
              <a:t> :</a:t>
            </a:r>
          </a:p>
          <a:p>
            <a:pPr lvl="1" algn="l">
              <a:spcBef>
                <a:spcPct val="20000"/>
              </a:spcBef>
              <a:buFont typeface="Wingdings" pitchFamily="2" charset="2"/>
              <a:buChar char="Ø"/>
            </a:pPr>
            <a:r>
              <a:rPr lang="fr-FR" b="1" dirty="0">
                <a:solidFill>
                  <a:srgbClr val="000066"/>
                </a:solidFill>
              </a:rPr>
              <a:t>la surface de contact,</a:t>
            </a:r>
          </a:p>
          <a:p>
            <a:pPr lvl="1" algn="l">
              <a:spcBef>
                <a:spcPct val="20000"/>
              </a:spcBef>
              <a:buFont typeface="Wingdings" pitchFamily="2" charset="2"/>
              <a:buChar char="Ø"/>
            </a:pPr>
            <a:r>
              <a:rPr lang="fr-FR" b="1" dirty="0">
                <a:solidFill>
                  <a:srgbClr val="000066"/>
                </a:solidFill>
              </a:rPr>
              <a:t>la pression de contact,</a:t>
            </a:r>
          </a:p>
          <a:p>
            <a:pPr lvl="1" algn="l">
              <a:spcBef>
                <a:spcPct val="20000"/>
              </a:spcBef>
              <a:buFont typeface="Wingdings" pitchFamily="2" charset="2"/>
              <a:buChar char="Ø"/>
            </a:pPr>
            <a:r>
              <a:rPr lang="fr-FR" b="1" dirty="0">
                <a:solidFill>
                  <a:srgbClr val="000066"/>
                </a:solidFill>
              </a:rPr>
              <a:t>l’épaisseur de la peau,</a:t>
            </a:r>
          </a:p>
          <a:p>
            <a:pPr lvl="1" algn="l">
              <a:spcBef>
                <a:spcPct val="20000"/>
              </a:spcBef>
              <a:buFont typeface="Wingdings" pitchFamily="2" charset="2"/>
              <a:buChar char="Ø"/>
            </a:pPr>
            <a:r>
              <a:rPr lang="fr-FR" b="1" dirty="0">
                <a:solidFill>
                  <a:srgbClr val="000066"/>
                </a:solidFill>
              </a:rPr>
              <a:t>la présence d’humidité,</a:t>
            </a:r>
          </a:p>
          <a:p>
            <a:pPr lvl="1" algn="l">
              <a:spcBef>
                <a:spcPct val="20000"/>
              </a:spcBef>
              <a:buFont typeface="Wingdings" pitchFamily="2" charset="2"/>
              <a:buChar char="Ø"/>
            </a:pPr>
            <a:r>
              <a:rPr lang="fr-FR" b="1" dirty="0">
                <a:solidFill>
                  <a:srgbClr val="000066"/>
                </a:solidFill>
              </a:rPr>
              <a:t>le poids, la taille, la fatigue...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855F3-E802-4CCC-9DBC-99BE6B42BFF9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46268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utoUpdateAnimBg="0" advAuto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35"/>
          <p:cNvSpPr>
            <a:spLocks noChangeArrowheads="1"/>
          </p:cNvSpPr>
          <p:nvPr/>
        </p:nvSpPr>
        <p:spPr bwMode="auto">
          <a:xfrm>
            <a:off x="152400" y="188913"/>
            <a:ext cx="8686800" cy="1439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381000" algn="ctr"/>
            <a:r>
              <a:rPr lang="fr-FR" sz="2000" b="1">
                <a:solidFill>
                  <a:srgbClr val="000066"/>
                </a:solidFill>
                <a:latin typeface="Verdana" pitchFamily="34" charset="0"/>
              </a:rPr>
              <a:t>Variation de la résistance du corps humain en fonction de la tension de contact et de l’état de la peau</a:t>
            </a:r>
          </a:p>
        </p:txBody>
      </p:sp>
      <p:grpSp>
        <p:nvGrpSpPr>
          <p:cNvPr id="24579" name="Group 3"/>
          <p:cNvGrpSpPr>
            <a:grpSpLocks/>
          </p:cNvGrpSpPr>
          <p:nvPr/>
        </p:nvGrpSpPr>
        <p:grpSpPr bwMode="auto">
          <a:xfrm>
            <a:off x="804863" y="1754188"/>
            <a:ext cx="7505700" cy="4492625"/>
            <a:chOff x="287" y="799"/>
            <a:chExt cx="3810" cy="2315"/>
          </a:xfrm>
        </p:grpSpPr>
        <p:sp>
          <p:nvSpPr>
            <p:cNvPr id="24580" name="Rectangle 4"/>
            <p:cNvSpPr>
              <a:spLocks noChangeArrowheads="1"/>
            </p:cNvSpPr>
            <p:nvPr/>
          </p:nvSpPr>
          <p:spPr bwMode="auto">
            <a:xfrm>
              <a:off x="459" y="2877"/>
              <a:ext cx="248" cy="2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6838" tIns="49213" rIns="96838" bIns="49213">
              <a:spAutoFit/>
            </a:bodyPr>
            <a:lstStyle/>
            <a:p>
              <a:pPr algn="l" defTabSz="808038" eaLnBrk="0" hangingPunct="0"/>
              <a:r>
                <a:rPr lang="fr-FR" sz="2100" b="1">
                  <a:latin typeface="Arial" charset="0"/>
                </a:rPr>
                <a:t>25</a:t>
              </a:r>
            </a:p>
          </p:txBody>
        </p:sp>
        <p:sp>
          <p:nvSpPr>
            <p:cNvPr id="24581" name="Rectangle 5"/>
            <p:cNvSpPr>
              <a:spLocks noChangeArrowheads="1"/>
            </p:cNvSpPr>
            <p:nvPr/>
          </p:nvSpPr>
          <p:spPr bwMode="auto">
            <a:xfrm>
              <a:off x="735" y="2877"/>
              <a:ext cx="248" cy="2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6838" tIns="49213" rIns="96838" bIns="49213">
              <a:spAutoFit/>
            </a:bodyPr>
            <a:lstStyle/>
            <a:p>
              <a:pPr algn="l" defTabSz="808038" eaLnBrk="0" hangingPunct="0"/>
              <a:r>
                <a:rPr lang="fr-FR" sz="2100" b="1">
                  <a:latin typeface="Arial" charset="0"/>
                </a:rPr>
                <a:t>50</a:t>
              </a:r>
            </a:p>
          </p:txBody>
        </p:sp>
        <p:sp>
          <p:nvSpPr>
            <p:cNvPr id="24582" name="Rectangle 6"/>
            <p:cNvSpPr>
              <a:spLocks noChangeArrowheads="1"/>
            </p:cNvSpPr>
            <p:nvPr/>
          </p:nvSpPr>
          <p:spPr bwMode="auto">
            <a:xfrm>
              <a:off x="1778" y="2853"/>
              <a:ext cx="323" cy="2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6838" tIns="49213" rIns="96838" bIns="49213">
              <a:spAutoFit/>
            </a:bodyPr>
            <a:lstStyle/>
            <a:p>
              <a:pPr algn="l" defTabSz="808038" eaLnBrk="0" hangingPunct="0"/>
              <a:r>
                <a:rPr lang="fr-FR" sz="2100" b="1">
                  <a:latin typeface="Arial" charset="0"/>
                </a:rPr>
                <a:t>250</a:t>
              </a:r>
            </a:p>
          </p:txBody>
        </p:sp>
        <p:sp>
          <p:nvSpPr>
            <p:cNvPr id="24583" name="Rectangle 7"/>
            <p:cNvSpPr>
              <a:spLocks noChangeArrowheads="1"/>
            </p:cNvSpPr>
            <p:nvPr/>
          </p:nvSpPr>
          <p:spPr bwMode="auto">
            <a:xfrm>
              <a:off x="3039" y="2865"/>
              <a:ext cx="323" cy="2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6838" tIns="49213" rIns="96838" bIns="49213">
              <a:spAutoFit/>
            </a:bodyPr>
            <a:lstStyle/>
            <a:p>
              <a:pPr algn="l" defTabSz="808038" eaLnBrk="0" hangingPunct="0"/>
              <a:r>
                <a:rPr lang="fr-FR" sz="2100" b="1">
                  <a:latin typeface="Arial" charset="0"/>
                </a:rPr>
                <a:t>380</a:t>
              </a:r>
            </a:p>
          </p:txBody>
        </p:sp>
        <p:sp>
          <p:nvSpPr>
            <p:cNvPr id="24584" name="Rectangle 8"/>
            <p:cNvSpPr>
              <a:spLocks noChangeArrowheads="1"/>
            </p:cNvSpPr>
            <p:nvPr/>
          </p:nvSpPr>
          <p:spPr bwMode="auto">
            <a:xfrm>
              <a:off x="3533" y="2867"/>
              <a:ext cx="564" cy="2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6838" tIns="49213" rIns="96838" bIns="49213">
              <a:spAutoFit/>
            </a:bodyPr>
            <a:lstStyle/>
            <a:p>
              <a:pPr algn="l" defTabSz="808038" eaLnBrk="0" hangingPunct="0"/>
              <a:r>
                <a:rPr lang="fr-FR" sz="2500" b="1" i="1">
                  <a:latin typeface="Arial" charset="0"/>
                </a:rPr>
                <a:t>Uc (V)</a:t>
              </a:r>
            </a:p>
          </p:txBody>
        </p:sp>
        <p:sp>
          <p:nvSpPr>
            <p:cNvPr id="24585" name="Line 9"/>
            <p:cNvSpPr>
              <a:spLocks noChangeShapeType="1"/>
            </p:cNvSpPr>
            <p:nvPr/>
          </p:nvSpPr>
          <p:spPr bwMode="auto">
            <a:xfrm>
              <a:off x="360" y="991"/>
              <a:ext cx="0" cy="184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4586" name="Line 10"/>
            <p:cNvSpPr>
              <a:spLocks noChangeShapeType="1"/>
            </p:cNvSpPr>
            <p:nvPr/>
          </p:nvSpPr>
          <p:spPr bwMode="auto">
            <a:xfrm>
              <a:off x="360" y="2839"/>
              <a:ext cx="345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4587" name="Line 11"/>
            <p:cNvSpPr>
              <a:spLocks noChangeShapeType="1"/>
            </p:cNvSpPr>
            <p:nvPr/>
          </p:nvSpPr>
          <p:spPr bwMode="auto">
            <a:xfrm>
              <a:off x="600" y="2791"/>
              <a:ext cx="0" cy="9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4588" name="Line 12"/>
            <p:cNvSpPr>
              <a:spLocks noChangeShapeType="1"/>
            </p:cNvSpPr>
            <p:nvPr/>
          </p:nvSpPr>
          <p:spPr bwMode="auto">
            <a:xfrm>
              <a:off x="840" y="2791"/>
              <a:ext cx="0" cy="9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4589" name="Line 13"/>
            <p:cNvSpPr>
              <a:spLocks noChangeShapeType="1"/>
            </p:cNvSpPr>
            <p:nvPr/>
          </p:nvSpPr>
          <p:spPr bwMode="auto">
            <a:xfrm>
              <a:off x="1944" y="2791"/>
              <a:ext cx="0" cy="9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4590" name="Line 14"/>
            <p:cNvSpPr>
              <a:spLocks noChangeShapeType="1"/>
            </p:cNvSpPr>
            <p:nvPr/>
          </p:nvSpPr>
          <p:spPr bwMode="auto">
            <a:xfrm>
              <a:off x="3240" y="2791"/>
              <a:ext cx="0" cy="9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4591" name="Freeform 15"/>
            <p:cNvSpPr>
              <a:spLocks/>
            </p:cNvSpPr>
            <p:nvPr/>
          </p:nvSpPr>
          <p:spPr bwMode="auto">
            <a:xfrm>
              <a:off x="287" y="799"/>
              <a:ext cx="147" cy="193"/>
            </a:xfrm>
            <a:custGeom>
              <a:avLst/>
              <a:gdLst>
                <a:gd name="T0" fmla="*/ 0 w 155"/>
                <a:gd name="T1" fmla="*/ 192 h 214"/>
                <a:gd name="T2" fmla="*/ 73 w 155"/>
                <a:gd name="T3" fmla="*/ 0 h 214"/>
                <a:gd name="T4" fmla="*/ 146 w 155"/>
                <a:gd name="T5" fmla="*/ 192 h 214"/>
                <a:gd name="T6" fmla="*/ 0 w 155"/>
                <a:gd name="T7" fmla="*/ 192 h 21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55" h="214">
                  <a:moveTo>
                    <a:pt x="0" y="213"/>
                  </a:moveTo>
                  <a:lnTo>
                    <a:pt x="77" y="0"/>
                  </a:lnTo>
                  <a:lnTo>
                    <a:pt x="154" y="213"/>
                  </a:lnTo>
                  <a:lnTo>
                    <a:pt x="0" y="213"/>
                  </a:lnTo>
                </a:path>
              </a:pathLst>
            </a:custGeom>
            <a:solidFill>
              <a:schemeClr val="accent1"/>
            </a:solidFill>
            <a:ln w="12700" cap="rnd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4592" name="Freeform 16"/>
            <p:cNvSpPr>
              <a:spLocks/>
            </p:cNvSpPr>
            <p:nvPr/>
          </p:nvSpPr>
          <p:spPr bwMode="auto">
            <a:xfrm>
              <a:off x="3753" y="2759"/>
              <a:ext cx="193" cy="144"/>
            </a:xfrm>
            <a:custGeom>
              <a:avLst/>
              <a:gdLst>
                <a:gd name="T0" fmla="*/ 0 w 205"/>
                <a:gd name="T1" fmla="*/ 0 h 160"/>
                <a:gd name="T2" fmla="*/ 192 w 205"/>
                <a:gd name="T3" fmla="*/ 72 h 160"/>
                <a:gd name="T4" fmla="*/ 0 w 205"/>
                <a:gd name="T5" fmla="*/ 143 h 160"/>
                <a:gd name="T6" fmla="*/ 0 w 205"/>
                <a:gd name="T7" fmla="*/ 0 h 16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05" h="160">
                  <a:moveTo>
                    <a:pt x="0" y="0"/>
                  </a:moveTo>
                  <a:lnTo>
                    <a:pt x="204" y="80"/>
                  </a:lnTo>
                  <a:lnTo>
                    <a:pt x="0" y="159"/>
                  </a:lnTo>
                  <a:lnTo>
                    <a:pt x="0" y="0"/>
                  </a:lnTo>
                </a:path>
              </a:pathLst>
            </a:custGeom>
            <a:solidFill>
              <a:schemeClr val="accent1"/>
            </a:solidFill>
            <a:ln w="12700" cap="rnd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4593" name="Line 17"/>
            <p:cNvSpPr>
              <a:spLocks noChangeShapeType="1"/>
            </p:cNvSpPr>
            <p:nvPr/>
          </p:nvSpPr>
          <p:spPr bwMode="auto">
            <a:xfrm>
              <a:off x="303" y="2509"/>
              <a:ext cx="9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4594" name="Line 18"/>
            <p:cNvSpPr>
              <a:spLocks noChangeShapeType="1"/>
            </p:cNvSpPr>
            <p:nvPr/>
          </p:nvSpPr>
          <p:spPr bwMode="auto">
            <a:xfrm>
              <a:off x="303" y="2173"/>
              <a:ext cx="9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4595" name="Line 19"/>
            <p:cNvSpPr>
              <a:spLocks noChangeShapeType="1"/>
            </p:cNvSpPr>
            <p:nvPr/>
          </p:nvSpPr>
          <p:spPr bwMode="auto">
            <a:xfrm>
              <a:off x="303" y="1837"/>
              <a:ext cx="9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4596" name="Line 20"/>
            <p:cNvSpPr>
              <a:spLocks noChangeShapeType="1"/>
            </p:cNvSpPr>
            <p:nvPr/>
          </p:nvSpPr>
          <p:spPr bwMode="auto">
            <a:xfrm>
              <a:off x="303" y="1549"/>
              <a:ext cx="9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4597" name="Line 21"/>
            <p:cNvSpPr>
              <a:spLocks noChangeShapeType="1"/>
            </p:cNvSpPr>
            <p:nvPr/>
          </p:nvSpPr>
          <p:spPr bwMode="auto">
            <a:xfrm>
              <a:off x="303" y="1213"/>
              <a:ext cx="9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4598" name="Arc 22"/>
            <p:cNvSpPr>
              <a:spLocks/>
            </p:cNvSpPr>
            <p:nvPr/>
          </p:nvSpPr>
          <p:spPr bwMode="auto">
            <a:xfrm>
              <a:off x="601" y="2503"/>
              <a:ext cx="3025" cy="289"/>
            </a:xfrm>
            <a:custGeom>
              <a:avLst/>
              <a:gdLst>
                <a:gd name="T0" fmla="*/ 3024 w 21600"/>
                <a:gd name="T1" fmla="*/ 289 h 21668"/>
                <a:gd name="T2" fmla="*/ 0 w 21600"/>
                <a:gd name="T3" fmla="*/ 0 h 21668"/>
                <a:gd name="T4" fmla="*/ 3025 w 21600"/>
                <a:gd name="T5" fmla="*/ 1 h 2166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668" fill="none" extrusionOk="0">
                  <a:moveTo>
                    <a:pt x="21593" y="21667"/>
                  </a:moveTo>
                  <a:cubicBezTo>
                    <a:pt x="9666" y="21664"/>
                    <a:pt x="0" y="11994"/>
                    <a:pt x="0" y="68"/>
                  </a:cubicBezTo>
                  <a:cubicBezTo>
                    <a:pt x="-1" y="45"/>
                    <a:pt x="0" y="22"/>
                    <a:pt x="0" y="0"/>
                  </a:cubicBezTo>
                </a:path>
                <a:path w="21600" h="21668" stroke="0" extrusionOk="0">
                  <a:moveTo>
                    <a:pt x="21593" y="21667"/>
                  </a:moveTo>
                  <a:cubicBezTo>
                    <a:pt x="9666" y="21664"/>
                    <a:pt x="0" y="11994"/>
                    <a:pt x="0" y="68"/>
                  </a:cubicBezTo>
                  <a:cubicBezTo>
                    <a:pt x="-1" y="45"/>
                    <a:pt x="0" y="22"/>
                    <a:pt x="0" y="0"/>
                  </a:cubicBezTo>
                  <a:lnTo>
                    <a:pt x="21600" y="68"/>
                  </a:lnTo>
                  <a:lnTo>
                    <a:pt x="21593" y="21667"/>
                  </a:lnTo>
                  <a:close/>
                </a:path>
              </a:pathLst>
            </a:custGeom>
            <a:noFill/>
            <a:ln w="12700" cap="rnd">
              <a:solidFill>
                <a:schemeClr val="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4599" name="Arc 23"/>
            <p:cNvSpPr>
              <a:spLocks/>
            </p:cNvSpPr>
            <p:nvPr/>
          </p:nvSpPr>
          <p:spPr bwMode="auto">
            <a:xfrm>
              <a:off x="649" y="1735"/>
              <a:ext cx="2977" cy="865"/>
            </a:xfrm>
            <a:custGeom>
              <a:avLst/>
              <a:gdLst>
                <a:gd name="T0" fmla="*/ 2976 w 21600"/>
                <a:gd name="T1" fmla="*/ 865 h 21623"/>
                <a:gd name="T2" fmla="*/ 0 w 21600"/>
                <a:gd name="T3" fmla="*/ 0 h 21623"/>
                <a:gd name="T4" fmla="*/ 2977 w 21600"/>
                <a:gd name="T5" fmla="*/ 1 h 21623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623" fill="none" extrusionOk="0">
                  <a:moveTo>
                    <a:pt x="21593" y="21622"/>
                  </a:moveTo>
                  <a:cubicBezTo>
                    <a:pt x="9666" y="21619"/>
                    <a:pt x="0" y="11949"/>
                    <a:pt x="0" y="23"/>
                  </a:cubicBezTo>
                  <a:cubicBezTo>
                    <a:pt x="-1" y="15"/>
                    <a:pt x="0" y="7"/>
                    <a:pt x="0" y="0"/>
                  </a:cubicBezTo>
                </a:path>
                <a:path w="21600" h="21623" stroke="0" extrusionOk="0">
                  <a:moveTo>
                    <a:pt x="21593" y="21622"/>
                  </a:moveTo>
                  <a:cubicBezTo>
                    <a:pt x="9666" y="21619"/>
                    <a:pt x="0" y="11949"/>
                    <a:pt x="0" y="23"/>
                  </a:cubicBezTo>
                  <a:cubicBezTo>
                    <a:pt x="-1" y="15"/>
                    <a:pt x="0" y="7"/>
                    <a:pt x="0" y="0"/>
                  </a:cubicBezTo>
                  <a:lnTo>
                    <a:pt x="21600" y="23"/>
                  </a:lnTo>
                  <a:lnTo>
                    <a:pt x="21593" y="21622"/>
                  </a:lnTo>
                  <a:close/>
                </a:path>
              </a:pathLst>
            </a:custGeom>
            <a:noFill/>
            <a:ln w="12700" cap="rnd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4600" name="Arc 24"/>
            <p:cNvSpPr>
              <a:spLocks/>
            </p:cNvSpPr>
            <p:nvPr/>
          </p:nvSpPr>
          <p:spPr bwMode="auto">
            <a:xfrm>
              <a:off x="601" y="1255"/>
              <a:ext cx="3025" cy="1248"/>
            </a:xfrm>
            <a:custGeom>
              <a:avLst/>
              <a:gdLst>
                <a:gd name="T0" fmla="*/ 3024 w 21600"/>
                <a:gd name="T1" fmla="*/ 1248 h 21600"/>
                <a:gd name="T2" fmla="*/ 0 w 21600"/>
                <a:gd name="T3" fmla="*/ 0 h 21600"/>
                <a:gd name="T4" fmla="*/ 3025 w 21600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93" y="21599"/>
                  </a:moveTo>
                  <a:cubicBezTo>
                    <a:pt x="9666" y="21596"/>
                    <a:pt x="0" y="11926"/>
                    <a:pt x="0" y="0"/>
                  </a:cubicBezTo>
                </a:path>
                <a:path w="21600" h="21600" stroke="0" extrusionOk="0">
                  <a:moveTo>
                    <a:pt x="21593" y="21599"/>
                  </a:moveTo>
                  <a:cubicBezTo>
                    <a:pt x="9666" y="21596"/>
                    <a:pt x="0" y="11926"/>
                    <a:pt x="0" y="0"/>
                  </a:cubicBezTo>
                  <a:lnTo>
                    <a:pt x="21600" y="0"/>
                  </a:lnTo>
                  <a:lnTo>
                    <a:pt x="21593" y="21599"/>
                  </a:lnTo>
                  <a:close/>
                </a:path>
              </a:pathLst>
            </a:custGeom>
            <a:noFill/>
            <a:ln w="12700" cap="rnd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4601" name="Arc 25"/>
            <p:cNvSpPr>
              <a:spLocks/>
            </p:cNvSpPr>
            <p:nvPr/>
          </p:nvSpPr>
          <p:spPr bwMode="auto">
            <a:xfrm>
              <a:off x="601" y="2264"/>
              <a:ext cx="3073" cy="432"/>
            </a:xfrm>
            <a:custGeom>
              <a:avLst/>
              <a:gdLst>
                <a:gd name="T0" fmla="*/ 3072 w 21600"/>
                <a:gd name="T1" fmla="*/ 432 h 21645"/>
                <a:gd name="T2" fmla="*/ 0 w 21600"/>
                <a:gd name="T3" fmla="*/ 0 h 21645"/>
                <a:gd name="T4" fmla="*/ 3073 w 21600"/>
                <a:gd name="T5" fmla="*/ 1 h 21645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645" fill="none" extrusionOk="0">
                  <a:moveTo>
                    <a:pt x="21593" y="21644"/>
                  </a:moveTo>
                  <a:cubicBezTo>
                    <a:pt x="9666" y="21641"/>
                    <a:pt x="0" y="11971"/>
                    <a:pt x="0" y="45"/>
                  </a:cubicBezTo>
                  <a:cubicBezTo>
                    <a:pt x="-1" y="30"/>
                    <a:pt x="0" y="15"/>
                    <a:pt x="0" y="0"/>
                  </a:cubicBezTo>
                </a:path>
                <a:path w="21600" h="21645" stroke="0" extrusionOk="0">
                  <a:moveTo>
                    <a:pt x="21593" y="21644"/>
                  </a:moveTo>
                  <a:cubicBezTo>
                    <a:pt x="9666" y="21641"/>
                    <a:pt x="0" y="11971"/>
                    <a:pt x="0" y="45"/>
                  </a:cubicBezTo>
                  <a:cubicBezTo>
                    <a:pt x="-1" y="30"/>
                    <a:pt x="0" y="15"/>
                    <a:pt x="0" y="0"/>
                  </a:cubicBezTo>
                  <a:lnTo>
                    <a:pt x="21600" y="45"/>
                  </a:lnTo>
                  <a:lnTo>
                    <a:pt x="21593" y="21644"/>
                  </a:lnTo>
                  <a:close/>
                </a:path>
              </a:pathLst>
            </a:custGeom>
            <a:noFill/>
            <a:ln w="12700" cap="rnd">
              <a:solidFill>
                <a:srgbClr val="FAFD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4602" name="Rectangle 26"/>
            <p:cNvSpPr>
              <a:spLocks noChangeArrowheads="1"/>
            </p:cNvSpPr>
            <p:nvPr/>
          </p:nvSpPr>
          <p:spPr bwMode="auto">
            <a:xfrm>
              <a:off x="1996" y="1163"/>
              <a:ext cx="88" cy="89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24603" name="Rectangle 27"/>
            <p:cNvSpPr>
              <a:spLocks noChangeArrowheads="1"/>
            </p:cNvSpPr>
            <p:nvPr/>
          </p:nvSpPr>
          <p:spPr bwMode="auto">
            <a:xfrm>
              <a:off x="1996" y="1403"/>
              <a:ext cx="88" cy="88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24604" name="Rectangle 28"/>
            <p:cNvSpPr>
              <a:spLocks noChangeArrowheads="1"/>
            </p:cNvSpPr>
            <p:nvPr/>
          </p:nvSpPr>
          <p:spPr bwMode="auto">
            <a:xfrm>
              <a:off x="1996" y="1883"/>
              <a:ext cx="88" cy="89"/>
            </a:xfrm>
            <a:prstGeom prst="rect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24605" name="Rectangle 29"/>
            <p:cNvSpPr>
              <a:spLocks noChangeArrowheads="1"/>
            </p:cNvSpPr>
            <p:nvPr/>
          </p:nvSpPr>
          <p:spPr bwMode="auto">
            <a:xfrm>
              <a:off x="1996" y="1643"/>
              <a:ext cx="88" cy="88"/>
            </a:xfrm>
            <a:prstGeom prst="rect">
              <a:avLst/>
            </a:prstGeom>
            <a:solidFill>
              <a:srgbClr val="FAFD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24606" name="Rectangle 30"/>
            <p:cNvSpPr>
              <a:spLocks noChangeArrowheads="1"/>
            </p:cNvSpPr>
            <p:nvPr/>
          </p:nvSpPr>
          <p:spPr bwMode="auto">
            <a:xfrm>
              <a:off x="2175" y="1089"/>
              <a:ext cx="842" cy="2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6838" tIns="49213" rIns="96838" bIns="49213">
              <a:spAutoFit/>
            </a:bodyPr>
            <a:lstStyle/>
            <a:p>
              <a:pPr algn="l" defTabSz="808038" eaLnBrk="0" hangingPunct="0"/>
              <a:r>
                <a:rPr lang="fr-FR" sz="2100" b="1" i="1">
                  <a:latin typeface="Arial" charset="0"/>
                </a:rPr>
                <a:t>Peau sèche</a:t>
              </a:r>
            </a:p>
          </p:txBody>
        </p:sp>
        <p:sp>
          <p:nvSpPr>
            <p:cNvPr id="24607" name="Rectangle 31"/>
            <p:cNvSpPr>
              <a:spLocks noChangeArrowheads="1"/>
            </p:cNvSpPr>
            <p:nvPr/>
          </p:nvSpPr>
          <p:spPr bwMode="auto">
            <a:xfrm>
              <a:off x="2175" y="1329"/>
              <a:ext cx="941" cy="2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6838" tIns="49213" rIns="96838" bIns="49213">
              <a:spAutoFit/>
            </a:bodyPr>
            <a:lstStyle/>
            <a:p>
              <a:pPr algn="l" defTabSz="808038" eaLnBrk="0" hangingPunct="0"/>
              <a:r>
                <a:rPr lang="fr-FR" sz="2100" b="1" i="1">
                  <a:latin typeface="Arial" charset="0"/>
                </a:rPr>
                <a:t>Peau humide</a:t>
              </a:r>
            </a:p>
          </p:txBody>
        </p:sp>
        <p:sp>
          <p:nvSpPr>
            <p:cNvPr id="24608" name="Rectangle 32"/>
            <p:cNvSpPr>
              <a:spLocks noChangeArrowheads="1"/>
            </p:cNvSpPr>
            <p:nvPr/>
          </p:nvSpPr>
          <p:spPr bwMode="auto">
            <a:xfrm>
              <a:off x="2175" y="1569"/>
              <a:ext cx="1009" cy="2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6838" tIns="49213" rIns="96838" bIns="49213">
              <a:spAutoFit/>
            </a:bodyPr>
            <a:lstStyle/>
            <a:p>
              <a:pPr algn="l" defTabSz="808038" eaLnBrk="0" hangingPunct="0"/>
              <a:r>
                <a:rPr lang="fr-FR" sz="2100" b="1" i="1">
                  <a:latin typeface="Arial" charset="0"/>
                </a:rPr>
                <a:t>Peau mouillée</a:t>
              </a:r>
            </a:p>
          </p:txBody>
        </p:sp>
        <p:sp>
          <p:nvSpPr>
            <p:cNvPr id="24609" name="Rectangle 33"/>
            <p:cNvSpPr>
              <a:spLocks noChangeArrowheads="1"/>
            </p:cNvSpPr>
            <p:nvPr/>
          </p:nvSpPr>
          <p:spPr bwMode="auto">
            <a:xfrm>
              <a:off x="2175" y="1809"/>
              <a:ext cx="1097" cy="2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6838" tIns="49213" rIns="96838" bIns="49213">
              <a:spAutoFit/>
            </a:bodyPr>
            <a:lstStyle/>
            <a:p>
              <a:pPr algn="l" defTabSz="808038" eaLnBrk="0" hangingPunct="0"/>
              <a:r>
                <a:rPr lang="fr-FR" sz="2100" b="1" i="1">
                  <a:latin typeface="Arial" charset="0"/>
                </a:rPr>
                <a:t>Peau immergée</a:t>
              </a:r>
            </a:p>
          </p:txBody>
        </p:sp>
      </p:grpSp>
      <p:sp>
        <p:nvSpPr>
          <p:cNvPr id="2" name="ZoneTexte 1"/>
          <p:cNvSpPr txBox="1"/>
          <p:nvPr/>
        </p:nvSpPr>
        <p:spPr>
          <a:xfrm>
            <a:off x="1131883" y="1562107"/>
            <a:ext cx="1044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R (ohms)</a:t>
            </a:r>
            <a:endParaRPr lang="fr-FR" b="1" dirty="0"/>
          </a:p>
        </p:txBody>
      </p:sp>
      <p:sp>
        <p:nvSpPr>
          <p:cNvPr id="3" name="ZoneTexte 2"/>
          <p:cNvSpPr txBox="1"/>
          <p:nvPr/>
        </p:nvSpPr>
        <p:spPr>
          <a:xfrm>
            <a:off x="5005019" y="1374834"/>
            <a:ext cx="3234507" cy="3793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dirty="0" smtClean="0"/>
              <a:t>Extrait NF C15-100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855F3-E802-4CCC-9DBC-99BE6B42BFF9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83571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1026"/>
          <p:cNvSpPr>
            <a:spLocks noGrp="1" noChangeArrowheads="1"/>
          </p:cNvSpPr>
          <p:nvPr>
            <p:ph type="title"/>
          </p:nvPr>
        </p:nvSpPr>
        <p:spPr>
          <a:xfrm>
            <a:off x="395288" y="404813"/>
            <a:ext cx="8497887" cy="1143000"/>
          </a:xfrm>
        </p:spPr>
        <p:txBody>
          <a:bodyPr>
            <a:normAutofit fontScale="90000"/>
          </a:bodyPr>
          <a:lstStyle/>
          <a:p>
            <a:pPr marL="376238"/>
            <a:r>
              <a:rPr lang="fr-FR" smtClean="0">
                <a:solidFill>
                  <a:srgbClr val="000066"/>
                </a:solidFill>
              </a:rPr>
              <a:t>Les effets du passage du courant alternatif</a:t>
            </a:r>
          </a:p>
        </p:txBody>
      </p:sp>
      <p:graphicFrame>
        <p:nvGraphicFramePr>
          <p:cNvPr id="17411" name="Objet 4"/>
          <p:cNvGraphicFramePr>
            <a:graphicFrameLocks noChangeAspect="1"/>
          </p:cNvGraphicFramePr>
          <p:nvPr/>
        </p:nvGraphicFramePr>
        <p:xfrm>
          <a:off x="1476375" y="1700213"/>
          <a:ext cx="6916738" cy="4313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86" name="Image Bitmap" r:id="rId3" imgW="6230220" imgH="3885714" progId="PBrush">
                  <p:embed/>
                </p:oleObj>
              </mc:Choice>
              <mc:Fallback>
                <p:oleObj name="Image Bitmap" r:id="rId3" imgW="6230220" imgH="3885714" progId="PBrush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6375" y="1700213"/>
                        <a:ext cx="6916738" cy="43132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855F3-E802-4CCC-9DBC-99BE6B42BFF9}" type="slidenum">
              <a:rPr lang="fr-FR" smtClean="0"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9445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107950" y="188913"/>
            <a:ext cx="8856663" cy="1143000"/>
          </a:xfrm>
        </p:spPr>
        <p:txBody>
          <a:bodyPr>
            <a:normAutofit fontScale="90000"/>
          </a:bodyPr>
          <a:lstStyle/>
          <a:p>
            <a:pPr marL="376238"/>
            <a:r>
              <a:rPr lang="fr-FR" dirty="0" smtClean="0">
                <a:solidFill>
                  <a:srgbClr val="000066"/>
                </a:solidFill>
              </a:rPr>
              <a:t>Les effets du passage du courant continu</a:t>
            </a:r>
          </a:p>
        </p:txBody>
      </p:sp>
      <p:graphicFrame>
        <p:nvGraphicFramePr>
          <p:cNvPr id="18435" name="Objet 4"/>
          <p:cNvGraphicFramePr>
            <a:graphicFrameLocks noChangeAspect="1"/>
          </p:cNvGraphicFramePr>
          <p:nvPr/>
        </p:nvGraphicFramePr>
        <p:xfrm>
          <a:off x="684213" y="2060575"/>
          <a:ext cx="7858125" cy="3519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10" name="Image Bitmap" r:id="rId3" imgW="3742857" imgH="1676634" progId="PBrush">
                  <p:embed/>
                </p:oleObj>
              </mc:Choice>
              <mc:Fallback>
                <p:oleObj name="Image Bitmap" r:id="rId3" imgW="3742857" imgH="1676634" progId="PBrush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4213" y="2060575"/>
                        <a:ext cx="7858125" cy="3519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855F3-E802-4CCC-9DBC-99BE6B42BFF9}" type="slidenum">
              <a:rPr lang="fr-FR" smtClean="0"/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71760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333375"/>
            <a:ext cx="8642350" cy="1143000"/>
          </a:xfrm>
        </p:spPr>
        <p:txBody>
          <a:bodyPr/>
          <a:lstStyle/>
          <a:p>
            <a:pPr marL="376238"/>
            <a:r>
              <a:rPr lang="fr-FR" smtClean="0">
                <a:solidFill>
                  <a:srgbClr val="000066"/>
                </a:solidFill>
              </a:rPr>
              <a:t>Les effets du courant continu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107950" y="1412875"/>
            <a:ext cx="8496300" cy="4103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44450" algn="l" rtl="0" eaLnBrk="0" fontAlgn="base" hangingPunct="0">
              <a:spcBef>
                <a:spcPct val="2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6360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2827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70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1209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781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30353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925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9497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ctr">
              <a:buFont typeface="Wingdings" pitchFamily="2" charset="2"/>
              <a:buChar char="Ø"/>
              <a:defRPr/>
            </a:pPr>
            <a:endParaRPr lang="fr-FR" b="1" dirty="0" smtClean="0">
              <a:solidFill>
                <a:srgbClr val="333399"/>
              </a:solidFill>
            </a:endParaRPr>
          </a:p>
          <a:p>
            <a:pPr algn="ctr">
              <a:buFont typeface="Wingdings" pitchFamily="2" charset="2"/>
              <a:buChar char="Ø"/>
              <a:defRPr/>
            </a:pPr>
            <a:r>
              <a:rPr lang="fr-FR" b="1" dirty="0" smtClean="0">
                <a:solidFill>
                  <a:srgbClr val="333399"/>
                </a:solidFill>
              </a:rPr>
              <a:t> le moment le plus dangereux est la </a:t>
            </a:r>
            <a:r>
              <a:rPr lang="fr-FR" b="1" dirty="0" smtClean="0">
                <a:solidFill>
                  <a:srgbClr val="FF0000"/>
                </a:solidFill>
              </a:rPr>
              <a:t>mise sous tension</a:t>
            </a:r>
            <a:r>
              <a:rPr lang="fr-FR" b="1" dirty="0" smtClean="0">
                <a:solidFill>
                  <a:srgbClr val="333399"/>
                </a:solidFill>
              </a:rPr>
              <a:t> et la </a:t>
            </a:r>
            <a:r>
              <a:rPr lang="fr-FR" b="1" dirty="0" smtClean="0">
                <a:solidFill>
                  <a:srgbClr val="FF0000"/>
                </a:solidFill>
              </a:rPr>
              <a:t>coupure</a:t>
            </a:r>
            <a:r>
              <a:rPr lang="fr-FR" b="1" dirty="0" smtClean="0">
                <a:solidFill>
                  <a:srgbClr val="333399"/>
                </a:solidFill>
              </a:rPr>
              <a:t> du courant,</a:t>
            </a:r>
          </a:p>
          <a:p>
            <a:pPr indent="0" algn="ctr">
              <a:defRPr/>
            </a:pPr>
            <a:endParaRPr lang="fr-FR" b="1" dirty="0" smtClean="0">
              <a:solidFill>
                <a:srgbClr val="333399"/>
              </a:solidFill>
            </a:endParaRPr>
          </a:p>
          <a:p>
            <a:pPr algn="ctr">
              <a:buFont typeface="Wingdings" pitchFamily="2" charset="2"/>
              <a:buChar char="Ø"/>
              <a:defRPr/>
            </a:pPr>
            <a:r>
              <a:rPr lang="fr-FR" b="1" dirty="0" smtClean="0">
                <a:solidFill>
                  <a:srgbClr val="333399"/>
                </a:solidFill>
              </a:rPr>
              <a:t> </a:t>
            </a:r>
            <a:r>
              <a:rPr lang="fr-FR" b="1" u="sng" dirty="0" smtClean="0">
                <a:solidFill>
                  <a:srgbClr val="333399"/>
                </a:solidFill>
              </a:rPr>
              <a:t>les brûlures sont plus profondes</a:t>
            </a:r>
            <a:r>
              <a:rPr lang="fr-FR" b="1" dirty="0" smtClean="0">
                <a:solidFill>
                  <a:srgbClr val="333399"/>
                </a:solidFill>
              </a:rPr>
              <a:t> :</a:t>
            </a:r>
          </a:p>
          <a:p>
            <a:pPr algn="ctr">
              <a:defRPr/>
            </a:pPr>
            <a:r>
              <a:rPr lang="fr-FR" b="1" dirty="0" smtClean="0">
                <a:solidFill>
                  <a:srgbClr val="333399"/>
                </a:solidFill>
              </a:rPr>
              <a:t>phénomène d ’électrolyse.</a:t>
            </a:r>
            <a:endParaRPr lang="fr-FR" b="1" dirty="0">
              <a:solidFill>
                <a:srgbClr val="333399"/>
              </a:solidFill>
            </a:endParaRP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855F3-E802-4CCC-9DBC-99BE6B42BFF9}" type="slidenum">
              <a:rPr lang="fr-FR" smtClean="0"/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5011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260350"/>
            <a:ext cx="8496300" cy="1143000"/>
          </a:xfrm>
        </p:spPr>
        <p:txBody>
          <a:bodyPr/>
          <a:lstStyle/>
          <a:p>
            <a:pPr marL="376238"/>
            <a:r>
              <a:rPr lang="fr-FR" smtClean="0">
                <a:solidFill>
                  <a:srgbClr val="000066"/>
                </a:solidFill>
              </a:rPr>
              <a:t>Les organes fragiles</a:t>
            </a:r>
          </a:p>
        </p:txBody>
      </p:sp>
      <p:sp>
        <p:nvSpPr>
          <p:cNvPr id="20483" name="Rectangle 3"/>
          <p:cNvSpPr txBox="1">
            <a:spLocks noChangeArrowheads="1"/>
          </p:cNvSpPr>
          <p:nvPr/>
        </p:nvSpPr>
        <p:spPr bwMode="auto">
          <a:xfrm>
            <a:off x="468313" y="1600200"/>
            <a:ext cx="8280400" cy="4205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444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86360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>
              <a:spcBef>
                <a:spcPct val="20000"/>
              </a:spcBef>
            </a:pPr>
            <a:r>
              <a:rPr lang="fr-FR" sz="3200" b="1" u="sng">
                <a:solidFill>
                  <a:srgbClr val="FF0000"/>
                </a:solidFill>
              </a:rPr>
              <a:t>Ils sont 40 fois moins résistants que la peau</a:t>
            </a:r>
            <a:r>
              <a:rPr lang="fr-FR" sz="3200" b="1">
                <a:solidFill>
                  <a:srgbClr val="FF0000"/>
                </a:solidFill>
              </a:rPr>
              <a:t> </a:t>
            </a:r>
            <a:r>
              <a:rPr lang="fr-FR" sz="3200">
                <a:solidFill>
                  <a:srgbClr val="FF0000"/>
                </a:solidFill>
              </a:rPr>
              <a:t>:	</a:t>
            </a:r>
          </a:p>
          <a:p>
            <a:pPr lvl="1" algn="l">
              <a:spcBef>
                <a:spcPct val="20000"/>
              </a:spcBef>
              <a:buFont typeface="Wingdings" pitchFamily="2" charset="2"/>
              <a:buChar char="Ø"/>
            </a:pPr>
            <a:r>
              <a:rPr lang="fr-FR">
                <a:solidFill>
                  <a:srgbClr val="333399"/>
                </a:solidFill>
              </a:rPr>
              <a:t>le cerveau,</a:t>
            </a:r>
          </a:p>
          <a:p>
            <a:pPr lvl="1" algn="l">
              <a:spcBef>
                <a:spcPct val="20000"/>
              </a:spcBef>
              <a:buFont typeface="Wingdings" pitchFamily="2" charset="2"/>
              <a:buChar char="Ø"/>
            </a:pPr>
            <a:r>
              <a:rPr lang="fr-FR">
                <a:solidFill>
                  <a:srgbClr val="333399"/>
                </a:solidFill>
              </a:rPr>
              <a:t>les poumons,</a:t>
            </a:r>
          </a:p>
          <a:p>
            <a:pPr lvl="1" algn="l">
              <a:spcBef>
                <a:spcPct val="20000"/>
              </a:spcBef>
              <a:buFont typeface="Wingdings" pitchFamily="2" charset="2"/>
              <a:buChar char="Ø"/>
            </a:pPr>
            <a:r>
              <a:rPr lang="fr-FR">
                <a:solidFill>
                  <a:srgbClr val="333399"/>
                </a:solidFill>
              </a:rPr>
              <a:t>le cœur,</a:t>
            </a:r>
          </a:p>
          <a:p>
            <a:pPr lvl="1" algn="l">
              <a:spcBef>
                <a:spcPct val="20000"/>
              </a:spcBef>
              <a:buFont typeface="Wingdings" pitchFamily="2" charset="2"/>
              <a:buChar char="Ø"/>
            </a:pPr>
            <a:r>
              <a:rPr lang="fr-FR">
                <a:solidFill>
                  <a:srgbClr val="333399"/>
                </a:solidFill>
              </a:rPr>
              <a:t>le foie,</a:t>
            </a:r>
          </a:p>
          <a:p>
            <a:pPr lvl="1" algn="l">
              <a:spcBef>
                <a:spcPct val="20000"/>
              </a:spcBef>
              <a:buFont typeface="Wingdings" pitchFamily="2" charset="2"/>
              <a:buChar char="Ø"/>
            </a:pPr>
            <a:r>
              <a:rPr lang="fr-FR">
                <a:solidFill>
                  <a:srgbClr val="333399"/>
                </a:solidFill>
              </a:rPr>
              <a:t>les reins.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855F3-E802-4CCC-9DBC-99BE6B42BFF9}" type="slidenum">
              <a:rPr lang="fr-FR" smtClean="0"/>
              <a:t>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83453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333375"/>
            <a:ext cx="8642350" cy="1143000"/>
          </a:xfrm>
          <a:solidFill>
            <a:srgbClr val="FFFF00"/>
          </a:solidFill>
        </p:spPr>
        <p:txBody>
          <a:bodyPr/>
          <a:lstStyle/>
          <a:p>
            <a:pPr marL="376238"/>
            <a:r>
              <a:rPr lang="fr-FR" smtClean="0">
                <a:solidFill>
                  <a:srgbClr val="FF0000"/>
                </a:solidFill>
              </a:rPr>
              <a:t>Situation de la période vulnérable</a:t>
            </a:r>
          </a:p>
        </p:txBody>
      </p:sp>
      <p:graphicFrame>
        <p:nvGraphicFramePr>
          <p:cNvPr id="21507" name="Objet 4"/>
          <p:cNvGraphicFramePr>
            <a:graphicFrameLocks noChangeAspect="1"/>
          </p:cNvGraphicFramePr>
          <p:nvPr/>
        </p:nvGraphicFramePr>
        <p:xfrm>
          <a:off x="1258888" y="1628775"/>
          <a:ext cx="6769100" cy="4511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34" name="Image Bitmap" r:id="rId3" imgW="6058746" imgH="4038095" progId="PBrush">
                  <p:embed/>
                </p:oleObj>
              </mc:Choice>
              <mc:Fallback>
                <p:oleObj name="Image Bitmap" r:id="rId3" imgW="6058746" imgH="4038095" progId="PBrush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8888" y="1628775"/>
                        <a:ext cx="6769100" cy="4511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855F3-E802-4CCC-9DBC-99BE6B42BFF9}" type="slidenum">
              <a:rPr lang="fr-FR" smtClean="0"/>
              <a:t>20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87067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333375"/>
            <a:ext cx="7772400" cy="1143000"/>
          </a:xfrm>
          <a:solidFill>
            <a:srgbClr val="FFFF00"/>
          </a:solidFill>
        </p:spPr>
        <p:txBody>
          <a:bodyPr>
            <a:normAutofit fontScale="90000"/>
          </a:bodyPr>
          <a:lstStyle/>
          <a:p>
            <a:pPr marL="376238"/>
            <a:r>
              <a:rPr lang="fr-FR" smtClean="0">
                <a:solidFill>
                  <a:srgbClr val="FF0000"/>
                </a:solidFill>
              </a:rPr>
              <a:t>Déclenchement de la fibrillation</a:t>
            </a:r>
          </a:p>
        </p:txBody>
      </p:sp>
      <p:graphicFrame>
        <p:nvGraphicFramePr>
          <p:cNvPr id="22531" name="Objet 4"/>
          <p:cNvGraphicFramePr>
            <a:graphicFrameLocks noChangeAspect="1"/>
          </p:cNvGraphicFramePr>
          <p:nvPr/>
        </p:nvGraphicFramePr>
        <p:xfrm>
          <a:off x="228600" y="1752600"/>
          <a:ext cx="8458200" cy="3819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58" name="Image Bitmap" r:id="rId3" imgW="6304762" imgH="2847619" progId="PBrush">
                  <p:embed/>
                </p:oleObj>
              </mc:Choice>
              <mc:Fallback>
                <p:oleObj name="Image Bitmap" r:id="rId3" imgW="6304762" imgH="2847619" progId="PBrush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" y="1752600"/>
                        <a:ext cx="8458200" cy="3819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855F3-E802-4CCC-9DBC-99BE6B42BFF9}" type="slidenum">
              <a:rPr lang="fr-FR" smtClean="0"/>
              <a:t>21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23940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263525" y="188913"/>
            <a:ext cx="8713788" cy="863600"/>
          </a:xfrm>
          <a:noFill/>
          <a:effectLst>
            <a:outerShdw dist="107763" dir="2700000" algn="ctr" rotWithShape="0">
              <a:schemeClr val="bg1"/>
            </a:outerShdw>
          </a:effectLst>
        </p:spPr>
        <p:txBody>
          <a:bodyPr lIns="92075" tIns="46038" rIns="92075" bIns="46038"/>
          <a:lstStyle/>
          <a:p>
            <a:pPr marL="376238"/>
            <a:r>
              <a:rPr lang="fr-FR" b="1" dirty="0" smtClean="0">
                <a:solidFill>
                  <a:srgbClr val="000066"/>
                </a:solidFill>
              </a:rPr>
              <a:t>Domaines de tension en alternatif</a:t>
            </a:r>
          </a:p>
        </p:txBody>
      </p:sp>
      <p:sp>
        <p:nvSpPr>
          <p:cNvPr id="25603" name="Rectangle 3"/>
          <p:cNvSpPr txBox="1">
            <a:spLocks noChangeArrowheads="1"/>
          </p:cNvSpPr>
          <p:nvPr/>
        </p:nvSpPr>
        <p:spPr bwMode="auto">
          <a:xfrm>
            <a:off x="366713" y="1125538"/>
            <a:ext cx="8610600" cy="518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marL="342900" indent="444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fr-FR" sz="3200" u="sng" dirty="0">
                <a:solidFill>
                  <a:srgbClr val="333399"/>
                </a:solidFill>
              </a:rPr>
              <a:t>En dessous de </a:t>
            </a:r>
            <a:r>
              <a:rPr lang="fr-FR" sz="3200" b="1" u="sng" dirty="0">
                <a:solidFill>
                  <a:srgbClr val="333399"/>
                </a:solidFill>
              </a:rPr>
              <a:t>50 V </a:t>
            </a:r>
            <a:r>
              <a:rPr lang="fr-FR" sz="3200" dirty="0">
                <a:solidFill>
                  <a:srgbClr val="333399"/>
                </a:solidFill>
              </a:rPr>
              <a:t>: absence d'accident mortel.</a:t>
            </a:r>
          </a:p>
          <a:p>
            <a:pPr algn="l">
              <a:lnSpc>
                <a:spcPct val="90000"/>
              </a:lnSpc>
              <a:spcBef>
                <a:spcPct val="20000"/>
              </a:spcBef>
            </a:pPr>
            <a:endParaRPr lang="fr-FR" sz="3200" dirty="0">
              <a:solidFill>
                <a:srgbClr val="333399"/>
              </a:solidFill>
            </a:endParaRPr>
          </a:p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fr-FR" sz="3200" u="sng" dirty="0">
                <a:solidFill>
                  <a:srgbClr val="333399"/>
                </a:solidFill>
              </a:rPr>
              <a:t>Entre </a:t>
            </a:r>
            <a:r>
              <a:rPr lang="fr-FR" sz="3200" b="1" u="sng" dirty="0">
                <a:solidFill>
                  <a:srgbClr val="333399"/>
                </a:solidFill>
              </a:rPr>
              <a:t>50 V et 500 V </a:t>
            </a:r>
            <a:r>
              <a:rPr lang="fr-FR" sz="3200" b="1" dirty="0">
                <a:solidFill>
                  <a:srgbClr val="333399"/>
                </a:solidFill>
              </a:rPr>
              <a:t>:</a:t>
            </a:r>
            <a:r>
              <a:rPr lang="fr-FR" sz="3200" dirty="0">
                <a:solidFill>
                  <a:srgbClr val="333399"/>
                </a:solidFill>
              </a:rPr>
              <a:t> grand  pourcentage  de fibrillation cardiaque.</a:t>
            </a:r>
          </a:p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fr-FR" sz="3200" dirty="0">
                <a:solidFill>
                  <a:srgbClr val="333399"/>
                </a:solidFill>
              </a:rPr>
              <a:t> </a:t>
            </a:r>
          </a:p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fr-FR" sz="3200" u="sng" dirty="0">
                <a:solidFill>
                  <a:srgbClr val="333399"/>
                </a:solidFill>
              </a:rPr>
              <a:t>Entre </a:t>
            </a:r>
            <a:r>
              <a:rPr lang="fr-FR" sz="3200" b="1" u="sng" dirty="0">
                <a:solidFill>
                  <a:srgbClr val="333399"/>
                </a:solidFill>
              </a:rPr>
              <a:t>500 V et 1000 V </a:t>
            </a:r>
            <a:r>
              <a:rPr lang="fr-FR" sz="3200" b="1" dirty="0">
                <a:solidFill>
                  <a:srgbClr val="333399"/>
                </a:solidFill>
              </a:rPr>
              <a:t>:</a:t>
            </a:r>
            <a:r>
              <a:rPr lang="fr-FR" sz="3200" dirty="0">
                <a:solidFill>
                  <a:srgbClr val="333399"/>
                </a:solidFill>
              </a:rPr>
              <a:t> syncopes respiratoires et brûlures.</a:t>
            </a:r>
          </a:p>
          <a:p>
            <a:pPr algn="l">
              <a:lnSpc>
                <a:spcPct val="90000"/>
              </a:lnSpc>
              <a:spcBef>
                <a:spcPct val="20000"/>
              </a:spcBef>
            </a:pPr>
            <a:endParaRPr lang="fr-FR" sz="3200" dirty="0">
              <a:solidFill>
                <a:srgbClr val="333399"/>
              </a:solidFill>
            </a:endParaRPr>
          </a:p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fr-FR" sz="3200" u="sng" dirty="0">
                <a:solidFill>
                  <a:srgbClr val="333399"/>
                </a:solidFill>
              </a:rPr>
              <a:t>A partir de </a:t>
            </a:r>
            <a:r>
              <a:rPr lang="fr-FR" sz="3200" b="1" u="sng" dirty="0">
                <a:solidFill>
                  <a:srgbClr val="333399"/>
                </a:solidFill>
              </a:rPr>
              <a:t>1000 V </a:t>
            </a:r>
            <a:r>
              <a:rPr lang="fr-FR" sz="3200" b="1" dirty="0">
                <a:solidFill>
                  <a:srgbClr val="333399"/>
                </a:solidFill>
              </a:rPr>
              <a:t>:</a:t>
            </a:r>
            <a:r>
              <a:rPr lang="fr-FR" sz="3200" dirty="0">
                <a:solidFill>
                  <a:srgbClr val="333399"/>
                </a:solidFill>
              </a:rPr>
              <a:t> brûlures internes de type hémorragiques ( blocage des reins).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855F3-E802-4CCC-9DBC-99BE6B42BFF9}" type="slidenum">
              <a:rPr lang="fr-FR" smtClean="0"/>
              <a:t>22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54915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333375"/>
            <a:ext cx="8713787" cy="935038"/>
          </a:xfrm>
          <a:noFill/>
          <a:effectLst>
            <a:outerShdw dist="107763" dir="2700000" algn="ctr" rotWithShape="0">
              <a:schemeClr val="bg1"/>
            </a:outerShdw>
          </a:effectLst>
        </p:spPr>
        <p:txBody>
          <a:bodyPr lIns="92075" tIns="46038" rIns="92075" bIns="46038"/>
          <a:lstStyle/>
          <a:p>
            <a:pPr marL="376238"/>
            <a:r>
              <a:rPr lang="fr-FR" b="1" dirty="0" smtClean="0">
                <a:solidFill>
                  <a:srgbClr val="000066"/>
                </a:solidFill>
              </a:rPr>
              <a:t>Domaines de tension en continu</a:t>
            </a:r>
          </a:p>
        </p:txBody>
      </p:sp>
      <p:sp>
        <p:nvSpPr>
          <p:cNvPr id="26627" name="Rectangle 3"/>
          <p:cNvSpPr txBox="1">
            <a:spLocks noChangeArrowheads="1"/>
          </p:cNvSpPr>
          <p:nvPr/>
        </p:nvSpPr>
        <p:spPr bwMode="auto">
          <a:xfrm>
            <a:off x="381000" y="1412875"/>
            <a:ext cx="8610600" cy="4740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marL="342900" indent="444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>
              <a:spcBef>
                <a:spcPct val="20000"/>
              </a:spcBef>
            </a:pPr>
            <a:r>
              <a:rPr lang="fr-FR" sz="3200">
                <a:solidFill>
                  <a:srgbClr val="333399"/>
                </a:solidFill>
              </a:rPr>
              <a:t>En dessous de </a:t>
            </a:r>
            <a:r>
              <a:rPr lang="fr-FR" sz="3200" b="1" u="sng">
                <a:solidFill>
                  <a:srgbClr val="333399"/>
                </a:solidFill>
              </a:rPr>
              <a:t>120V</a:t>
            </a:r>
            <a:r>
              <a:rPr lang="fr-FR" sz="3200" b="1">
                <a:solidFill>
                  <a:srgbClr val="333399"/>
                </a:solidFill>
              </a:rPr>
              <a:t> </a:t>
            </a:r>
            <a:r>
              <a:rPr lang="fr-FR" sz="3200">
                <a:solidFill>
                  <a:srgbClr val="333399"/>
                </a:solidFill>
              </a:rPr>
              <a:t>: absence d'accident mortel.</a:t>
            </a:r>
          </a:p>
          <a:p>
            <a:pPr algn="l">
              <a:spcBef>
                <a:spcPct val="20000"/>
              </a:spcBef>
            </a:pPr>
            <a:endParaRPr lang="fr-FR" sz="3200">
              <a:solidFill>
                <a:srgbClr val="333399"/>
              </a:solidFill>
            </a:endParaRPr>
          </a:p>
          <a:p>
            <a:pPr algn="l">
              <a:spcBef>
                <a:spcPct val="20000"/>
              </a:spcBef>
            </a:pPr>
            <a:r>
              <a:rPr lang="fr-FR" sz="3200">
                <a:solidFill>
                  <a:srgbClr val="333399"/>
                </a:solidFill>
              </a:rPr>
              <a:t>Entre </a:t>
            </a:r>
            <a:r>
              <a:rPr lang="fr-FR" sz="3200" b="1" u="sng">
                <a:solidFill>
                  <a:srgbClr val="333399"/>
                </a:solidFill>
              </a:rPr>
              <a:t>120V et 750V</a:t>
            </a:r>
            <a:r>
              <a:rPr lang="fr-FR" sz="3200" b="1">
                <a:solidFill>
                  <a:srgbClr val="333399"/>
                </a:solidFill>
              </a:rPr>
              <a:t> : </a:t>
            </a:r>
            <a:r>
              <a:rPr lang="fr-FR" sz="3200">
                <a:solidFill>
                  <a:srgbClr val="333399"/>
                </a:solidFill>
              </a:rPr>
              <a:t>effets d'électrolyse et brûlures par effet joules.</a:t>
            </a:r>
          </a:p>
          <a:p>
            <a:pPr algn="l">
              <a:spcBef>
                <a:spcPct val="20000"/>
              </a:spcBef>
            </a:pPr>
            <a:endParaRPr lang="fr-FR" sz="3200">
              <a:solidFill>
                <a:srgbClr val="333399"/>
              </a:solidFill>
            </a:endParaRPr>
          </a:p>
          <a:p>
            <a:pPr algn="l">
              <a:spcBef>
                <a:spcPct val="20000"/>
              </a:spcBef>
            </a:pPr>
            <a:r>
              <a:rPr lang="fr-FR" sz="3200">
                <a:solidFill>
                  <a:srgbClr val="333399"/>
                </a:solidFill>
              </a:rPr>
              <a:t>A partir de </a:t>
            </a:r>
            <a:r>
              <a:rPr lang="fr-FR" sz="3200" b="1" u="sng">
                <a:solidFill>
                  <a:srgbClr val="333399"/>
                </a:solidFill>
              </a:rPr>
              <a:t>750V</a:t>
            </a:r>
            <a:r>
              <a:rPr lang="fr-FR" sz="3200" b="1">
                <a:solidFill>
                  <a:srgbClr val="333399"/>
                </a:solidFill>
              </a:rPr>
              <a:t> :</a:t>
            </a:r>
            <a:r>
              <a:rPr lang="fr-FR" sz="3200">
                <a:solidFill>
                  <a:srgbClr val="333399"/>
                </a:solidFill>
              </a:rPr>
              <a:t> brûlures internes et externes.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855F3-E802-4CCC-9DBC-99BE6B42BFF9}" type="slidenum">
              <a:rPr lang="fr-FR" smtClean="0"/>
              <a:t>23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17407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1095"/>
          <p:cNvSpPr>
            <a:spLocks noGrp="1" noChangeArrowheads="1"/>
          </p:cNvSpPr>
          <p:nvPr>
            <p:ph type="title"/>
          </p:nvPr>
        </p:nvSpPr>
        <p:spPr>
          <a:xfrm>
            <a:off x="250825" y="228601"/>
            <a:ext cx="8588375" cy="824136"/>
          </a:xfrm>
        </p:spPr>
        <p:txBody>
          <a:bodyPr/>
          <a:lstStyle/>
          <a:p>
            <a:r>
              <a:rPr lang="fr-FR" sz="2400" b="1" dirty="0" smtClean="0">
                <a:solidFill>
                  <a:srgbClr val="000066"/>
                </a:solidFill>
              </a:rPr>
              <a:t>DOMAINES DE TENSION (NF C18-510)</a:t>
            </a:r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3982017"/>
              </p:ext>
            </p:extLst>
          </p:nvPr>
        </p:nvGraphicFramePr>
        <p:xfrm>
          <a:off x="971601" y="1268760"/>
          <a:ext cx="7368480" cy="460851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56160"/>
                <a:gridCol w="2456160"/>
                <a:gridCol w="2456160"/>
              </a:tblGrid>
              <a:tr h="694584">
                <a:tc rowSpan="2">
                  <a:txBody>
                    <a:bodyPr/>
                    <a:lstStyle/>
                    <a:p>
                      <a:pPr algn="ctr"/>
                      <a:endParaRPr lang="fr-FR" b="1" dirty="0" smtClean="0"/>
                    </a:p>
                    <a:p>
                      <a:pPr algn="ctr"/>
                      <a:endParaRPr lang="fr-FR" b="1" dirty="0" smtClean="0"/>
                    </a:p>
                    <a:p>
                      <a:pPr algn="ctr"/>
                      <a:r>
                        <a:rPr lang="fr-FR" b="1" dirty="0" smtClean="0"/>
                        <a:t>Domaines de tension</a:t>
                      </a:r>
                      <a:endParaRPr lang="fr-FR" b="1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fr-FR" sz="1600" b="1" dirty="0" smtClean="0"/>
                    </a:p>
                    <a:p>
                      <a:pPr algn="ctr"/>
                      <a:r>
                        <a:rPr lang="fr-FR" sz="1600" b="1" dirty="0" smtClean="0"/>
                        <a:t>Valeur de</a:t>
                      </a:r>
                      <a:r>
                        <a:rPr lang="fr-FR" sz="1600" b="1" baseline="0" dirty="0" smtClean="0"/>
                        <a:t> la tension nominale U</a:t>
                      </a:r>
                      <a:r>
                        <a:rPr lang="fr-FR" sz="1600" b="1" baseline="-25000" dirty="0" smtClean="0"/>
                        <a:t>n</a:t>
                      </a:r>
                      <a:r>
                        <a:rPr lang="fr-FR" sz="1600" b="1" baseline="0" dirty="0" smtClean="0"/>
                        <a:t> exprimée en volts</a:t>
                      </a:r>
                      <a:endParaRPr lang="fr-FR" sz="16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694584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b="1" dirty="0" smtClean="0"/>
                    </a:p>
                    <a:p>
                      <a:pPr algn="ctr"/>
                      <a:r>
                        <a:rPr lang="fr-FR" b="1" dirty="0" smtClean="0"/>
                        <a:t>En courant alternatif</a:t>
                      </a:r>
                      <a:endParaRPr lang="fr-F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b="1" dirty="0" smtClean="0"/>
                    </a:p>
                    <a:p>
                      <a:pPr algn="ctr"/>
                      <a:r>
                        <a:rPr lang="fr-FR" b="1" dirty="0" smtClean="0"/>
                        <a:t>En courant continu</a:t>
                      </a:r>
                      <a:endParaRPr lang="fr-FR" b="1" dirty="0"/>
                    </a:p>
                  </a:txBody>
                  <a:tcPr/>
                </a:tc>
              </a:tr>
              <a:tr h="804836">
                <a:tc>
                  <a:txBody>
                    <a:bodyPr/>
                    <a:lstStyle/>
                    <a:p>
                      <a:pPr algn="ctr"/>
                      <a:r>
                        <a:rPr lang="fr-FR" b="1" dirty="0" smtClean="0">
                          <a:solidFill>
                            <a:srgbClr val="00B050"/>
                          </a:solidFill>
                        </a:rPr>
                        <a:t>Très basse tension</a:t>
                      </a:r>
                    </a:p>
                    <a:p>
                      <a:pPr algn="ctr"/>
                      <a:r>
                        <a:rPr lang="fr-FR" b="1" dirty="0" smtClean="0">
                          <a:solidFill>
                            <a:srgbClr val="00B050"/>
                          </a:solidFill>
                        </a:rPr>
                        <a:t>(domaine TBT)</a:t>
                      </a:r>
                      <a:endParaRPr lang="fr-FR" b="1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1800" b="1" baseline="0" dirty="0" smtClean="0">
                        <a:solidFill>
                          <a:srgbClr val="00B050"/>
                        </a:solidFill>
                      </a:endParaRPr>
                    </a:p>
                    <a:p>
                      <a:pPr algn="ctr"/>
                      <a:r>
                        <a:rPr lang="fr-FR" sz="1800" b="1" baseline="0" dirty="0" smtClean="0">
                          <a:solidFill>
                            <a:srgbClr val="00B050"/>
                          </a:solidFill>
                        </a:rPr>
                        <a:t>U</a:t>
                      </a:r>
                      <a:r>
                        <a:rPr lang="fr-FR" sz="1800" b="1" baseline="-25000" dirty="0" smtClean="0">
                          <a:solidFill>
                            <a:srgbClr val="00B050"/>
                          </a:solidFill>
                        </a:rPr>
                        <a:t>n</a:t>
                      </a:r>
                      <a:r>
                        <a:rPr lang="fr-FR" sz="1800" b="1" baseline="0" dirty="0" smtClean="0">
                          <a:solidFill>
                            <a:srgbClr val="00B050"/>
                          </a:solidFill>
                        </a:rPr>
                        <a:t> ≤ 50 V</a:t>
                      </a:r>
                      <a:endParaRPr lang="fr-FR" b="1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1800" b="1" baseline="0" dirty="0" smtClean="0">
                        <a:solidFill>
                          <a:srgbClr val="00B050"/>
                        </a:solidFill>
                      </a:endParaRPr>
                    </a:p>
                    <a:p>
                      <a:pPr algn="ctr"/>
                      <a:r>
                        <a:rPr lang="fr-FR" sz="1800" b="1" baseline="0" dirty="0" smtClean="0">
                          <a:solidFill>
                            <a:srgbClr val="00B050"/>
                          </a:solidFill>
                        </a:rPr>
                        <a:t>U</a:t>
                      </a:r>
                      <a:r>
                        <a:rPr lang="fr-FR" sz="1800" b="1" baseline="-25000" dirty="0" smtClean="0">
                          <a:solidFill>
                            <a:srgbClr val="00B050"/>
                          </a:solidFill>
                        </a:rPr>
                        <a:t>n </a:t>
                      </a:r>
                      <a:r>
                        <a:rPr lang="fr-FR" sz="1800" b="1" baseline="0" dirty="0" smtClean="0">
                          <a:solidFill>
                            <a:srgbClr val="00B050"/>
                          </a:solidFill>
                        </a:rPr>
                        <a:t>≤ 120 V</a:t>
                      </a:r>
                      <a:endParaRPr lang="fr-FR" b="1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</a:tr>
              <a:tr h="804836">
                <a:tc>
                  <a:txBody>
                    <a:bodyPr/>
                    <a:lstStyle/>
                    <a:p>
                      <a:pPr algn="ctr"/>
                      <a:r>
                        <a:rPr lang="fr-FR" b="1" dirty="0" smtClean="0">
                          <a:solidFill>
                            <a:srgbClr val="0070C0"/>
                          </a:solidFill>
                        </a:rPr>
                        <a:t>Basse tension</a:t>
                      </a:r>
                    </a:p>
                    <a:p>
                      <a:pPr algn="ctr"/>
                      <a:r>
                        <a:rPr lang="fr-FR" b="1" dirty="0" smtClean="0">
                          <a:solidFill>
                            <a:srgbClr val="0070C0"/>
                          </a:solidFill>
                        </a:rPr>
                        <a:t>(domaine BT)</a:t>
                      </a:r>
                      <a:endParaRPr lang="fr-FR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1800" b="1" baseline="0" dirty="0" smtClean="0">
                        <a:solidFill>
                          <a:srgbClr val="0070C0"/>
                        </a:solidFill>
                      </a:endParaRPr>
                    </a:p>
                    <a:p>
                      <a:pPr algn="ctr"/>
                      <a:r>
                        <a:rPr lang="fr-FR" sz="1800" b="1" baseline="0" dirty="0" smtClean="0">
                          <a:solidFill>
                            <a:srgbClr val="0070C0"/>
                          </a:solidFill>
                        </a:rPr>
                        <a:t>50 V &lt; U</a:t>
                      </a:r>
                      <a:r>
                        <a:rPr lang="fr-FR" sz="1800" b="1" baseline="-25000" dirty="0" smtClean="0">
                          <a:solidFill>
                            <a:srgbClr val="0070C0"/>
                          </a:solidFill>
                        </a:rPr>
                        <a:t>n </a:t>
                      </a:r>
                      <a:r>
                        <a:rPr lang="fr-FR" sz="1800" b="1" baseline="0" dirty="0" smtClean="0">
                          <a:solidFill>
                            <a:srgbClr val="0070C0"/>
                          </a:solidFill>
                        </a:rPr>
                        <a:t>≤ 1 000 V</a:t>
                      </a:r>
                      <a:endParaRPr lang="fr-FR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1800" b="1" baseline="0" dirty="0" smtClean="0">
                        <a:solidFill>
                          <a:srgbClr val="0070C0"/>
                        </a:solidFill>
                      </a:endParaRPr>
                    </a:p>
                    <a:p>
                      <a:pPr algn="ctr"/>
                      <a:r>
                        <a:rPr lang="fr-FR" sz="1800" b="1" baseline="0" dirty="0" smtClean="0">
                          <a:solidFill>
                            <a:srgbClr val="0070C0"/>
                          </a:solidFill>
                        </a:rPr>
                        <a:t>120 V &lt; U</a:t>
                      </a:r>
                      <a:r>
                        <a:rPr lang="fr-FR" sz="1800" b="1" baseline="-25000" dirty="0" smtClean="0">
                          <a:solidFill>
                            <a:srgbClr val="0070C0"/>
                          </a:solidFill>
                        </a:rPr>
                        <a:t>n </a:t>
                      </a:r>
                      <a:r>
                        <a:rPr lang="fr-FR" sz="1800" b="1" baseline="0" dirty="0" smtClean="0">
                          <a:solidFill>
                            <a:srgbClr val="0070C0"/>
                          </a:solidFill>
                        </a:rPr>
                        <a:t>≤ 1 500 V</a:t>
                      </a:r>
                      <a:endParaRPr lang="fr-FR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</a:tr>
              <a:tr h="804836">
                <a:tc>
                  <a:txBody>
                    <a:bodyPr/>
                    <a:lstStyle/>
                    <a:p>
                      <a:pPr algn="ctr"/>
                      <a:r>
                        <a:rPr lang="fr-FR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Haute tension</a:t>
                      </a:r>
                    </a:p>
                    <a:p>
                      <a:pPr algn="ctr"/>
                      <a:r>
                        <a:rPr lang="fr-FR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(domaine</a:t>
                      </a:r>
                      <a:r>
                        <a:rPr lang="fr-FR" b="1" baseline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 HTA)</a:t>
                      </a:r>
                      <a:endParaRPr lang="fr-FR" b="1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1800" b="1" baseline="0" dirty="0" smtClean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  <a:p>
                      <a:pPr algn="ctr"/>
                      <a:r>
                        <a:rPr lang="fr-FR" sz="1800" b="1" baseline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1 000 V &lt; U</a:t>
                      </a:r>
                      <a:r>
                        <a:rPr lang="fr-FR" sz="1800" b="1" baseline="-250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n </a:t>
                      </a:r>
                      <a:r>
                        <a:rPr lang="fr-FR" sz="1800" b="1" baseline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≤ 50 000 V</a:t>
                      </a:r>
                      <a:endParaRPr lang="fr-FR" b="1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1800" b="1" baseline="0" dirty="0" smtClean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  <a:p>
                      <a:pPr algn="ctr"/>
                      <a:r>
                        <a:rPr lang="fr-FR" sz="1800" b="1" baseline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1 500 V &lt; U</a:t>
                      </a:r>
                      <a:r>
                        <a:rPr lang="fr-FR" sz="1800" b="1" baseline="-250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n </a:t>
                      </a:r>
                      <a:r>
                        <a:rPr lang="fr-FR" sz="1800" b="1" baseline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≤ 75 000 V</a:t>
                      </a:r>
                      <a:endParaRPr lang="fr-FR" b="1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804836">
                <a:tc>
                  <a:txBody>
                    <a:bodyPr/>
                    <a:lstStyle/>
                    <a:p>
                      <a:pPr algn="ctr"/>
                      <a:r>
                        <a:rPr lang="fr-FR" b="1" dirty="0" smtClean="0">
                          <a:solidFill>
                            <a:srgbClr val="FF0000"/>
                          </a:solidFill>
                        </a:rPr>
                        <a:t>Haute</a:t>
                      </a:r>
                      <a:r>
                        <a:rPr lang="fr-FR" b="1" baseline="0" dirty="0" smtClean="0">
                          <a:solidFill>
                            <a:srgbClr val="FF0000"/>
                          </a:solidFill>
                        </a:rPr>
                        <a:t> tension</a:t>
                      </a:r>
                    </a:p>
                    <a:p>
                      <a:pPr algn="ctr"/>
                      <a:r>
                        <a:rPr lang="fr-FR" b="1" baseline="0" dirty="0" smtClean="0">
                          <a:solidFill>
                            <a:srgbClr val="FF0000"/>
                          </a:solidFill>
                        </a:rPr>
                        <a:t>(domaine HTB)</a:t>
                      </a:r>
                      <a:endParaRPr lang="fr-FR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1800" b="1" baseline="0" dirty="0" smtClean="0">
                        <a:solidFill>
                          <a:srgbClr val="FF0000"/>
                        </a:solidFill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baseline="0" dirty="0" smtClean="0">
                          <a:solidFill>
                            <a:srgbClr val="FF0000"/>
                          </a:solidFill>
                        </a:rPr>
                        <a:t>U</a:t>
                      </a:r>
                      <a:r>
                        <a:rPr lang="fr-FR" sz="1800" b="1" baseline="-25000" dirty="0" smtClean="0">
                          <a:solidFill>
                            <a:srgbClr val="FF0000"/>
                          </a:solidFill>
                        </a:rPr>
                        <a:t>n</a:t>
                      </a:r>
                      <a:r>
                        <a:rPr lang="fr-FR" sz="1800" b="1" baseline="0" dirty="0" smtClean="0">
                          <a:solidFill>
                            <a:srgbClr val="FF0000"/>
                          </a:solidFill>
                        </a:rPr>
                        <a:t> &gt; 50 000 V</a:t>
                      </a:r>
                      <a:endParaRPr lang="fr-FR" b="1" dirty="0" smtClean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1800" b="1" baseline="0" dirty="0" smtClean="0">
                        <a:solidFill>
                          <a:srgbClr val="FF0000"/>
                        </a:solidFill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baseline="0" dirty="0" smtClean="0">
                          <a:solidFill>
                            <a:srgbClr val="FF0000"/>
                          </a:solidFill>
                        </a:rPr>
                        <a:t>U</a:t>
                      </a:r>
                      <a:r>
                        <a:rPr lang="fr-FR" sz="1800" b="1" baseline="-25000" dirty="0" smtClean="0">
                          <a:solidFill>
                            <a:srgbClr val="FF0000"/>
                          </a:solidFill>
                        </a:rPr>
                        <a:t>n</a:t>
                      </a:r>
                      <a:r>
                        <a:rPr lang="fr-FR" sz="1800" b="1" baseline="0" dirty="0" smtClean="0">
                          <a:solidFill>
                            <a:srgbClr val="FF0000"/>
                          </a:solidFill>
                        </a:rPr>
                        <a:t> &gt; 75 000 V</a:t>
                      </a:r>
                      <a:endParaRPr lang="fr-FR" b="1" dirty="0" smtClean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855F3-E802-4CCC-9DBC-99BE6B42BFF9}" type="slidenum">
              <a:rPr lang="fr-FR" smtClean="0"/>
              <a:t>24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0869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916832"/>
            <a:ext cx="7772400" cy="1728192"/>
          </a:xfrm>
        </p:spPr>
        <p:txBody>
          <a:bodyPr>
            <a:normAutofit fontScale="90000"/>
          </a:bodyPr>
          <a:lstStyle/>
          <a:p>
            <a:pPr marL="571500" indent="0" eaLnBrk="1" hangingPunct="1"/>
            <a:r>
              <a:rPr lang="fr-FR" sz="3600" b="1" dirty="0" smtClean="0">
                <a:solidFill>
                  <a:srgbClr val="000066"/>
                </a:solidFill>
              </a:rPr>
              <a:t>LES CAUSES </a:t>
            </a:r>
            <a:br>
              <a:rPr lang="fr-FR" sz="3600" b="1" dirty="0" smtClean="0">
                <a:solidFill>
                  <a:srgbClr val="000066"/>
                </a:solidFill>
              </a:rPr>
            </a:br>
            <a:r>
              <a:rPr lang="fr-FR" sz="3600" b="1" dirty="0" smtClean="0">
                <a:solidFill>
                  <a:srgbClr val="000066"/>
                </a:solidFill>
              </a:rPr>
              <a:t>DES ACCIDENTS </a:t>
            </a:r>
            <a:br>
              <a:rPr lang="fr-FR" sz="3600" b="1" dirty="0" smtClean="0">
                <a:solidFill>
                  <a:srgbClr val="000066"/>
                </a:solidFill>
              </a:rPr>
            </a:br>
            <a:r>
              <a:rPr lang="fr-FR" sz="3600" b="1" dirty="0" smtClean="0">
                <a:solidFill>
                  <a:srgbClr val="000066"/>
                </a:solidFill>
              </a:rPr>
              <a:t>D’ORIGINE ELECTRIQUE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855F3-E802-4CCC-9DBC-99BE6B42BFF9}" type="slidenum">
              <a:rPr lang="fr-FR" smtClean="0"/>
              <a:t>25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18230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933450" y="409575"/>
            <a:ext cx="7172325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2550" tIns="42862" rIns="82550" bIns="42862" anchor="ctr"/>
          <a:lstStyle/>
          <a:p>
            <a:pPr algn="ctr" defTabSz="833438" eaLnBrk="0" hangingPunct="0"/>
            <a:endParaRPr lang="fr-FR" sz="3100" b="1">
              <a:solidFill>
                <a:schemeClr val="tx2"/>
              </a:solidFill>
              <a:latin typeface="Arial" charset="0"/>
            </a:endParaRPr>
          </a:p>
        </p:txBody>
      </p:sp>
      <p:sp>
        <p:nvSpPr>
          <p:cNvPr id="29699" name="Freeform 3"/>
          <p:cNvSpPr>
            <a:spLocks/>
          </p:cNvSpPr>
          <p:nvPr/>
        </p:nvSpPr>
        <p:spPr bwMode="auto">
          <a:xfrm>
            <a:off x="1673225" y="3767138"/>
            <a:ext cx="927100" cy="779462"/>
          </a:xfrm>
          <a:custGeom>
            <a:avLst/>
            <a:gdLst>
              <a:gd name="T0" fmla="*/ 2147483647 w 584"/>
              <a:gd name="T1" fmla="*/ 2147483647 h 491"/>
              <a:gd name="T2" fmla="*/ 2147483647 w 584"/>
              <a:gd name="T3" fmla="*/ 2147483647 h 491"/>
              <a:gd name="T4" fmla="*/ 2147483647 w 584"/>
              <a:gd name="T5" fmla="*/ 2147483647 h 491"/>
              <a:gd name="T6" fmla="*/ 2147483647 w 584"/>
              <a:gd name="T7" fmla="*/ 2147483647 h 491"/>
              <a:gd name="T8" fmla="*/ 2147483647 w 584"/>
              <a:gd name="T9" fmla="*/ 2147483647 h 491"/>
              <a:gd name="T10" fmla="*/ 2147483647 w 584"/>
              <a:gd name="T11" fmla="*/ 2147483647 h 491"/>
              <a:gd name="T12" fmla="*/ 2147483647 w 584"/>
              <a:gd name="T13" fmla="*/ 2147483647 h 491"/>
              <a:gd name="T14" fmla="*/ 2147483647 w 584"/>
              <a:gd name="T15" fmla="*/ 2147483647 h 491"/>
              <a:gd name="T16" fmla="*/ 2147483647 w 584"/>
              <a:gd name="T17" fmla="*/ 2147483647 h 491"/>
              <a:gd name="T18" fmla="*/ 2147483647 w 584"/>
              <a:gd name="T19" fmla="*/ 2147483647 h 491"/>
              <a:gd name="T20" fmla="*/ 2147483647 w 584"/>
              <a:gd name="T21" fmla="*/ 2147483647 h 491"/>
              <a:gd name="T22" fmla="*/ 2147483647 w 584"/>
              <a:gd name="T23" fmla="*/ 2147483647 h 491"/>
              <a:gd name="T24" fmla="*/ 2147483647 w 584"/>
              <a:gd name="T25" fmla="*/ 2147483647 h 491"/>
              <a:gd name="T26" fmla="*/ 2147483647 w 584"/>
              <a:gd name="T27" fmla="*/ 2147483647 h 491"/>
              <a:gd name="T28" fmla="*/ 2147483647 w 584"/>
              <a:gd name="T29" fmla="*/ 2147483647 h 491"/>
              <a:gd name="T30" fmla="*/ 2147483647 w 584"/>
              <a:gd name="T31" fmla="*/ 2147483647 h 491"/>
              <a:gd name="T32" fmla="*/ 2147483647 w 584"/>
              <a:gd name="T33" fmla="*/ 2147483647 h 491"/>
              <a:gd name="T34" fmla="*/ 2147483647 w 584"/>
              <a:gd name="T35" fmla="*/ 2147483647 h 491"/>
              <a:gd name="T36" fmla="*/ 2147483647 w 584"/>
              <a:gd name="T37" fmla="*/ 2147483647 h 491"/>
              <a:gd name="T38" fmla="*/ 2147483647 w 584"/>
              <a:gd name="T39" fmla="*/ 2147483647 h 491"/>
              <a:gd name="T40" fmla="*/ 2147483647 w 584"/>
              <a:gd name="T41" fmla="*/ 2147483647 h 491"/>
              <a:gd name="T42" fmla="*/ 2147483647 w 584"/>
              <a:gd name="T43" fmla="*/ 2147483647 h 491"/>
              <a:gd name="T44" fmla="*/ 2147483647 w 584"/>
              <a:gd name="T45" fmla="*/ 2147483647 h 491"/>
              <a:gd name="T46" fmla="*/ 2147483647 w 584"/>
              <a:gd name="T47" fmla="*/ 2147483647 h 491"/>
              <a:gd name="T48" fmla="*/ 2147483647 w 584"/>
              <a:gd name="T49" fmla="*/ 2147483647 h 491"/>
              <a:gd name="T50" fmla="*/ 0 w 584"/>
              <a:gd name="T51" fmla="*/ 2147483647 h 491"/>
              <a:gd name="T52" fmla="*/ 2147483647 w 584"/>
              <a:gd name="T53" fmla="*/ 2147483647 h 491"/>
              <a:gd name="T54" fmla="*/ 2147483647 w 584"/>
              <a:gd name="T55" fmla="*/ 2147483647 h 491"/>
              <a:gd name="T56" fmla="*/ 2147483647 w 584"/>
              <a:gd name="T57" fmla="*/ 2147483647 h 491"/>
              <a:gd name="T58" fmla="*/ 2147483647 w 584"/>
              <a:gd name="T59" fmla="*/ 2147483647 h 491"/>
              <a:gd name="T60" fmla="*/ 2147483647 w 584"/>
              <a:gd name="T61" fmla="*/ 2147483647 h 491"/>
              <a:gd name="T62" fmla="*/ 2147483647 w 584"/>
              <a:gd name="T63" fmla="*/ 2147483647 h 491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584" h="491">
                <a:moveTo>
                  <a:pt x="252" y="0"/>
                </a:moveTo>
                <a:lnTo>
                  <a:pt x="332" y="22"/>
                </a:lnTo>
                <a:lnTo>
                  <a:pt x="364" y="30"/>
                </a:lnTo>
                <a:lnTo>
                  <a:pt x="385" y="37"/>
                </a:lnTo>
                <a:lnTo>
                  <a:pt x="396" y="42"/>
                </a:lnTo>
                <a:lnTo>
                  <a:pt x="407" y="50"/>
                </a:lnTo>
                <a:lnTo>
                  <a:pt x="416" y="57"/>
                </a:lnTo>
                <a:lnTo>
                  <a:pt x="424" y="66"/>
                </a:lnTo>
                <a:lnTo>
                  <a:pt x="431" y="81"/>
                </a:lnTo>
                <a:lnTo>
                  <a:pt x="464" y="21"/>
                </a:lnTo>
                <a:lnTo>
                  <a:pt x="474" y="21"/>
                </a:lnTo>
                <a:lnTo>
                  <a:pt x="499" y="37"/>
                </a:lnTo>
                <a:lnTo>
                  <a:pt x="525" y="71"/>
                </a:lnTo>
                <a:lnTo>
                  <a:pt x="547" y="65"/>
                </a:lnTo>
                <a:lnTo>
                  <a:pt x="572" y="77"/>
                </a:lnTo>
                <a:lnTo>
                  <a:pt x="583" y="127"/>
                </a:lnTo>
                <a:lnTo>
                  <a:pt x="572" y="187"/>
                </a:lnTo>
                <a:lnTo>
                  <a:pt x="570" y="225"/>
                </a:lnTo>
                <a:lnTo>
                  <a:pt x="561" y="261"/>
                </a:lnTo>
                <a:lnTo>
                  <a:pt x="550" y="284"/>
                </a:lnTo>
                <a:lnTo>
                  <a:pt x="533" y="299"/>
                </a:lnTo>
                <a:lnTo>
                  <a:pt x="507" y="301"/>
                </a:lnTo>
                <a:lnTo>
                  <a:pt x="475" y="292"/>
                </a:lnTo>
                <a:lnTo>
                  <a:pt x="467" y="315"/>
                </a:lnTo>
                <a:lnTo>
                  <a:pt x="469" y="341"/>
                </a:lnTo>
                <a:lnTo>
                  <a:pt x="475" y="373"/>
                </a:lnTo>
                <a:lnTo>
                  <a:pt x="478" y="412"/>
                </a:lnTo>
                <a:lnTo>
                  <a:pt x="476" y="450"/>
                </a:lnTo>
                <a:lnTo>
                  <a:pt x="477" y="473"/>
                </a:lnTo>
                <a:lnTo>
                  <a:pt x="443" y="469"/>
                </a:lnTo>
                <a:lnTo>
                  <a:pt x="420" y="471"/>
                </a:lnTo>
                <a:lnTo>
                  <a:pt x="368" y="480"/>
                </a:lnTo>
                <a:lnTo>
                  <a:pt x="327" y="482"/>
                </a:lnTo>
                <a:lnTo>
                  <a:pt x="300" y="476"/>
                </a:lnTo>
                <a:lnTo>
                  <a:pt x="279" y="486"/>
                </a:lnTo>
                <a:lnTo>
                  <a:pt x="245" y="490"/>
                </a:lnTo>
                <a:lnTo>
                  <a:pt x="200" y="483"/>
                </a:lnTo>
                <a:lnTo>
                  <a:pt x="164" y="470"/>
                </a:lnTo>
                <a:lnTo>
                  <a:pt x="142" y="460"/>
                </a:lnTo>
                <a:lnTo>
                  <a:pt x="121" y="447"/>
                </a:lnTo>
                <a:lnTo>
                  <a:pt x="149" y="419"/>
                </a:lnTo>
                <a:lnTo>
                  <a:pt x="170" y="396"/>
                </a:lnTo>
                <a:lnTo>
                  <a:pt x="144" y="335"/>
                </a:lnTo>
                <a:lnTo>
                  <a:pt x="118" y="318"/>
                </a:lnTo>
                <a:lnTo>
                  <a:pt x="103" y="290"/>
                </a:lnTo>
                <a:lnTo>
                  <a:pt x="83" y="279"/>
                </a:lnTo>
                <a:lnTo>
                  <a:pt x="93" y="262"/>
                </a:lnTo>
                <a:lnTo>
                  <a:pt x="63" y="256"/>
                </a:lnTo>
                <a:lnTo>
                  <a:pt x="46" y="246"/>
                </a:lnTo>
                <a:lnTo>
                  <a:pt x="27" y="238"/>
                </a:lnTo>
                <a:lnTo>
                  <a:pt x="11" y="228"/>
                </a:lnTo>
                <a:lnTo>
                  <a:pt x="0" y="183"/>
                </a:lnTo>
                <a:lnTo>
                  <a:pt x="20" y="178"/>
                </a:lnTo>
                <a:lnTo>
                  <a:pt x="35" y="166"/>
                </a:lnTo>
                <a:lnTo>
                  <a:pt x="57" y="144"/>
                </a:lnTo>
                <a:lnTo>
                  <a:pt x="77" y="110"/>
                </a:lnTo>
                <a:lnTo>
                  <a:pt x="95" y="123"/>
                </a:lnTo>
                <a:lnTo>
                  <a:pt x="107" y="106"/>
                </a:lnTo>
                <a:lnTo>
                  <a:pt x="118" y="90"/>
                </a:lnTo>
                <a:lnTo>
                  <a:pt x="125" y="67"/>
                </a:lnTo>
                <a:lnTo>
                  <a:pt x="135" y="51"/>
                </a:lnTo>
                <a:lnTo>
                  <a:pt x="153" y="42"/>
                </a:lnTo>
                <a:lnTo>
                  <a:pt x="173" y="42"/>
                </a:lnTo>
                <a:lnTo>
                  <a:pt x="197" y="16"/>
                </a:lnTo>
                <a:lnTo>
                  <a:pt x="252" y="0"/>
                </a:lnTo>
              </a:path>
            </a:pathLst>
          </a:custGeom>
          <a:solidFill>
            <a:srgbClr val="A0A0C0"/>
          </a:solidFill>
          <a:ln w="12700" cap="rnd" cmpd="sng">
            <a:solidFill>
              <a:srgbClr val="183B97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grpSp>
        <p:nvGrpSpPr>
          <p:cNvPr id="29700" name="Group 4"/>
          <p:cNvGrpSpPr>
            <a:grpSpLocks/>
          </p:cNvGrpSpPr>
          <p:nvPr/>
        </p:nvGrpSpPr>
        <p:grpSpPr bwMode="auto">
          <a:xfrm>
            <a:off x="1577975" y="2362200"/>
            <a:ext cx="911225" cy="1457325"/>
            <a:chOff x="1010" y="1512"/>
            <a:chExt cx="574" cy="918"/>
          </a:xfrm>
        </p:grpSpPr>
        <p:grpSp>
          <p:nvGrpSpPr>
            <p:cNvPr id="29819" name="Group 5"/>
            <p:cNvGrpSpPr>
              <a:grpSpLocks/>
            </p:cNvGrpSpPr>
            <p:nvPr/>
          </p:nvGrpSpPr>
          <p:grpSpPr bwMode="auto">
            <a:xfrm>
              <a:off x="1010" y="1562"/>
              <a:ext cx="520" cy="868"/>
              <a:chOff x="1010" y="1562"/>
              <a:chExt cx="520" cy="868"/>
            </a:xfrm>
          </p:grpSpPr>
          <p:sp>
            <p:nvSpPr>
              <p:cNvPr id="29828" name="Freeform 6"/>
              <p:cNvSpPr>
                <a:spLocks/>
              </p:cNvSpPr>
              <p:nvPr/>
            </p:nvSpPr>
            <p:spPr bwMode="auto">
              <a:xfrm>
                <a:off x="1010" y="1562"/>
                <a:ext cx="520" cy="868"/>
              </a:xfrm>
              <a:custGeom>
                <a:avLst/>
                <a:gdLst>
                  <a:gd name="T0" fmla="*/ 253 w 520"/>
                  <a:gd name="T1" fmla="*/ 89 h 868"/>
                  <a:gd name="T2" fmla="*/ 230 w 520"/>
                  <a:gd name="T3" fmla="*/ 135 h 868"/>
                  <a:gd name="T4" fmla="*/ 211 w 520"/>
                  <a:gd name="T5" fmla="*/ 208 h 868"/>
                  <a:gd name="T6" fmla="*/ 199 w 520"/>
                  <a:gd name="T7" fmla="*/ 262 h 868"/>
                  <a:gd name="T8" fmla="*/ 160 w 520"/>
                  <a:gd name="T9" fmla="*/ 289 h 868"/>
                  <a:gd name="T10" fmla="*/ 90 w 520"/>
                  <a:gd name="T11" fmla="*/ 315 h 868"/>
                  <a:gd name="T12" fmla="*/ 33 w 520"/>
                  <a:gd name="T13" fmla="*/ 345 h 868"/>
                  <a:gd name="T14" fmla="*/ 4 w 520"/>
                  <a:gd name="T15" fmla="*/ 381 h 868"/>
                  <a:gd name="T16" fmla="*/ 0 w 520"/>
                  <a:gd name="T17" fmla="*/ 427 h 868"/>
                  <a:gd name="T18" fmla="*/ 19 w 520"/>
                  <a:gd name="T19" fmla="*/ 466 h 868"/>
                  <a:gd name="T20" fmla="*/ 63 w 520"/>
                  <a:gd name="T21" fmla="*/ 488 h 868"/>
                  <a:gd name="T22" fmla="*/ 130 w 520"/>
                  <a:gd name="T23" fmla="*/ 494 h 868"/>
                  <a:gd name="T24" fmla="*/ 194 w 520"/>
                  <a:gd name="T25" fmla="*/ 484 h 868"/>
                  <a:gd name="T26" fmla="*/ 187 w 520"/>
                  <a:gd name="T27" fmla="*/ 572 h 868"/>
                  <a:gd name="T28" fmla="*/ 198 w 520"/>
                  <a:gd name="T29" fmla="*/ 697 h 868"/>
                  <a:gd name="T30" fmla="*/ 217 w 520"/>
                  <a:gd name="T31" fmla="*/ 780 h 868"/>
                  <a:gd name="T32" fmla="*/ 246 w 520"/>
                  <a:gd name="T33" fmla="*/ 828 h 868"/>
                  <a:gd name="T34" fmla="*/ 284 w 520"/>
                  <a:gd name="T35" fmla="*/ 861 h 868"/>
                  <a:gd name="T36" fmla="*/ 328 w 520"/>
                  <a:gd name="T37" fmla="*/ 861 h 868"/>
                  <a:gd name="T38" fmla="*/ 379 w 520"/>
                  <a:gd name="T39" fmla="*/ 822 h 868"/>
                  <a:gd name="T40" fmla="*/ 410 w 520"/>
                  <a:gd name="T41" fmla="*/ 747 h 868"/>
                  <a:gd name="T42" fmla="*/ 440 w 520"/>
                  <a:gd name="T43" fmla="*/ 634 h 868"/>
                  <a:gd name="T44" fmla="*/ 458 w 520"/>
                  <a:gd name="T45" fmla="*/ 549 h 868"/>
                  <a:gd name="T46" fmla="*/ 470 w 520"/>
                  <a:gd name="T47" fmla="*/ 441 h 868"/>
                  <a:gd name="T48" fmla="*/ 470 w 520"/>
                  <a:gd name="T49" fmla="*/ 391 h 868"/>
                  <a:gd name="T50" fmla="*/ 497 w 520"/>
                  <a:gd name="T51" fmla="*/ 387 h 868"/>
                  <a:gd name="T52" fmla="*/ 516 w 520"/>
                  <a:gd name="T53" fmla="*/ 354 h 868"/>
                  <a:gd name="T54" fmla="*/ 515 w 520"/>
                  <a:gd name="T55" fmla="*/ 320 h 868"/>
                  <a:gd name="T56" fmla="*/ 494 w 520"/>
                  <a:gd name="T57" fmla="*/ 306 h 868"/>
                  <a:gd name="T58" fmla="*/ 494 w 520"/>
                  <a:gd name="T59" fmla="*/ 268 h 868"/>
                  <a:gd name="T60" fmla="*/ 506 w 520"/>
                  <a:gd name="T61" fmla="*/ 149 h 868"/>
                  <a:gd name="T62" fmla="*/ 464 w 520"/>
                  <a:gd name="T63" fmla="*/ 28 h 868"/>
                  <a:gd name="T64" fmla="*/ 374 w 520"/>
                  <a:gd name="T65" fmla="*/ 0 h 868"/>
                  <a:gd name="T66" fmla="*/ 287 w 520"/>
                  <a:gd name="T67" fmla="*/ 44 h 868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0" t="0" r="r" b="b"/>
                <a:pathLst>
                  <a:path w="520" h="868">
                    <a:moveTo>
                      <a:pt x="287" y="44"/>
                    </a:moveTo>
                    <a:lnTo>
                      <a:pt x="253" y="89"/>
                    </a:lnTo>
                    <a:lnTo>
                      <a:pt x="241" y="110"/>
                    </a:lnTo>
                    <a:lnTo>
                      <a:pt x="230" y="135"/>
                    </a:lnTo>
                    <a:lnTo>
                      <a:pt x="220" y="168"/>
                    </a:lnTo>
                    <a:lnTo>
                      <a:pt x="211" y="208"/>
                    </a:lnTo>
                    <a:lnTo>
                      <a:pt x="204" y="240"/>
                    </a:lnTo>
                    <a:lnTo>
                      <a:pt x="199" y="262"/>
                    </a:lnTo>
                    <a:lnTo>
                      <a:pt x="189" y="276"/>
                    </a:lnTo>
                    <a:lnTo>
                      <a:pt x="160" y="289"/>
                    </a:lnTo>
                    <a:lnTo>
                      <a:pt x="126" y="300"/>
                    </a:lnTo>
                    <a:lnTo>
                      <a:pt x="90" y="315"/>
                    </a:lnTo>
                    <a:lnTo>
                      <a:pt x="56" y="331"/>
                    </a:lnTo>
                    <a:lnTo>
                      <a:pt x="33" y="345"/>
                    </a:lnTo>
                    <a:lnTo>
                      <a:pt x="15" y="361"/>
                    </a:lnTo>
                    <a:lnTo>
                      <a:pt x="4" y="381"/>
                    </a:lnTo>
                    <a:lnTo>
                      <a:pt x="0" y="404"/>
                    </a:lnTo>
                    <a:lnTo>
                      <a:pt x="0" y="427"/>
                    </a:lnTo>
                    <a:lnTo>
                      <a:pt x="6" y="448"/>
                    </a:lnTo>
                    <a:lnTo>
                      <a:pt x="19" y="466"/>
                    </a:lnTo>
                    <a:lnTo>
                      <a:pt x="37" y="479"/>
                    </a:lnTo>
                    <a:lnTo>
                      <a:pt x="63" y="488"/>
                    </a:lnTo>
                    <a:lnTo>
                      <a:pt x="96" y="493"/>
                    </a:lnTo>
                    <a:lnTo>
                      <a:pt x="130" y="494"/>
                    </a:lnTo>
                    <a:lnTo>
                      <a:pt x="167" y="491"/>
                    </a:lnTo>
                    <a:lnTo>
                      <a:pt x="194" y="484"/>
                    </a:lnTo>
                    <a:lnTo>
                      <a:pt x="189" y="517"/>
                    </a:lnTo>
                    <a:lnTo>
                      <a:pt x="187" y="572"/>
                    </a:lnTo>
                    <a:lnTo>
                      <a:pt x="189" y="630"/>
                    </a:lnTo>
                    <a:lnTo>
                      <a:pt x="198" y="697"/>
                    </a:lnTo>
                    <a:lnTo>
                      <a:pt x="210" y="756"/>
                    </a:lnTo>
                    <a:lnTo>
                      <a:pt x="217" y="780"/>
                    </a:lnTo>
                    <a:lnTo>
                      <a:pt x="229" y="803"/>
                    </a:lnTo>
                    <a:lnTo>
                      <a:pt x="246" y="828"/>
                    </a:lnTo>
                    <a:lnTo>
                      <a:pt x="270" y="851"/>
                    </a:lnTo>
                    <a:lnTo>
                      <a:pt x="284" y="861"/>
                    </a:lnTo>
                    <a:lnTo>
                      <a:pt x="309" y="867"/>
                    </a:lnTo>
                    <a:lnTo>
                      <a:pt x="328" y="861"/>
                    </a:lnTo>
                    <a:lnTo>
                      <a:pt x="350" y="851"/>
                    </a:lnTo>
                    <a:lnTo>
                      <a:pt x="379" y="822"/>
                    </a:lnTo>
                    <a:lnTo>
                      <a:pt x="397" y="787"/>
                    </a:lnTo>
                    <a:lnTo>
                      <a:pt x="410" y="747"/>
                    </a:lnTo>
                    <a:lnTo>
                      <a:pt x="428" y="685"/>
                    </a:lnTo>
                    <a:lnTo>
                      <a:pt x="440" y="634"/>
                    </a:lnTo>
                    <a:lnTo>
                      <a:pt x="452" y="584"/>
                    </a:lnTo>
                    <a:lnTo>
                      <a:pt x="458" y="549"/>
                    </a:lnTo>
                    <a:lnTo>
                      <a:pt x="466" y="492"/>
                    </a:lnTo>
                    <a:lnTo>
                      <a:pt x="470" y="441"/>
                    </a:lnTo>
                    <a:lnTo>
                      <a:pt x="473" y="409"/>
                    </a:lnTo>
                    <a:lnTo>
                      <a:pt x="470" y="391"/>
                    </a:lnTo>
                    <a:lnTo>
                      <a:pt x="482" y="394"/>
                    </a:lnTo>
                    <a:lnTo>
                      <a:pt x="497" y="387"/>
                    </a:lnTo>
                    <a:lnTo>
                      <a:pt x="508" y="371"/>
                    </a:lnTo>
                    <a:lnTo>
                      <a:pt x="516" y="354"/>
                    </a:lnTo>
                    <a:lnTo>
                      <a:pt x="519" y="337"/>
                    </a:lnTo>
                    <a:lnTo>
                      <a:pt x="515" y="320"/>
                    </a:lnTo>
                    <a:lnTo>
                      <a:pt x="506" y="309"/>
                    </a:lnTo>
                    <a:lnTo>
                      <a:pt x="494" y="306"/>
                    </a:lnTo>
                    <a:lnTo>
                      <a:pt x="479" y="306"/>
                    </a:lnTo>
                    <a:lnTo>
                      <a:pt x="494" y="268"/>
                    </a:lnTo>
                    <a:lnTo>
                      <a:pt x="504" y="211"/>
                    </a:lnTo>
                    <a:lnTo>
                      <a:pt x="506" y="149"/>
                    </a:lnTo>
                    <a:lnTo>
                      <a:pt x="504" y="78"/>
                    </a:lnTo>
                    <a:lnTo>
                      <a:pt x="464" y="28"/>
                    </a:lnTo>
                    <a:lnTo>
                      <a:pt x="428" y="5"/>
                    </a:lnTo>
                    <a:lnTo>
                      <a:pt x="374" y="0"/>
                    </a:lnTo>
                    <a:lnTo>
                      <a:pt x="325" y="13"/>
                    </a:lnTo>
                    <a:lnTo>
                      <a:pt x="287" y="44"/>
                    </a:lnTo>
                  </a:path>
                </a:pathLst>
              </a:custGeom>
              <a:solidFill>
                <a:srgbClr val="E0A080"/>
              </a:solidFill>
              <a:ln w="12700" cap="rnd" cmpd="sng">
                <a:solidFill>
                  <a:srgbClr val="183B97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9829" name="Freeform 7"/>
              <p:cNvSpPr>
                <a:spLocks/>
              </p:cNvSpPr>
              <p:nvPr/>
            </p:nvSpPr>
            <p:spPr bwMode="auto">
              <a:xfrm>
                <a:off x="1202" y="1994"/>
                <a:ext cx="99" cy="57"/>
              </a:xfrm>
              <a:custGeom>
                <a:avLst/>
                <a:gdLst>
                  <a:gd name="T0" fmla="*/ 0 w 99"/>
                  <a:gd name="T1" fmla="*/ 56 h 57"/>
                  <a:gd name="T2" fmla="*/ 21 w 99"/>
                  <a:gd name="T3" fmla="*/ 51 h 57"/>
                  <a:gd name="T4" fmla="*/ 47 w 99"/>
                  <a:gd name="T5" fmla="*/ 40 h 57"/>
                  <a:gd name="T6" fmla="*/ 66 w 99"/>
                  <a:gd name="T7" fmla="*/ 31 h 57"/>
                  <a:gd name="T8" fmla="*/ 85 w 99"/>
                  <a:gd name="T9" fmla="*/ 17 h 57"/>
                  <a:gd name="T10" fmla="*/ 98 w 99"/>
                  <a:gd name="T11" fmla="*/ 0 h 5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99" h="57">
                    <a:moveTo>
                      <a:pt x="0" y="56"/>
                    </a:moveTo>
                    <a:lnTo>
                      <a:pt x="21" y="51"/>
                    </a:lnTo>
                    <a:lnTo>
                      <a:pt x="47" y="40"/>
                    </a:lnTo>
                    <a:lnTo>
                      <a:pt x="66" y="31"/>
                    </a:lnTo>
                    <a:lnTo>
                      <a:pt x="85" y="17"/>
                    </a:lnTo>
                    <a:lnTo>
                      <a:pt x="98" y="0"/>
                    </a:lnTo>
                  </a:path>
                </a:pathLst>
              </a:custGeom>
              <a:noFill/>
              <a:ln w="12700" cap="rnd" cmpd="sng">
                <a:solidFill>
                  <a:srgbClr val="183B97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29820" name="Group 8"/>
            <p:cNvGrpSpPr>
              <a:grpSpLocks/>
            </p:cNvGrpSpPr>
            <p:nvPr/>
          </p:nvGrpSpPr>
          <p:grpSpPr bwMode="auto">
            <a:xfrm>
              <a:off x="1205" y="1512"/>
              <a:ext cx="379" cy="368"/>
              <a:chOff x="1205" y="1512"/>
              <a:chExt cx="379" cy="368"/>
            </a:xfrm>
          </p:grpSpPr>
          <p:sp>
            <p:nvSpPr>
              <p:cNvPr id="29821" name="Freeform 9"/>
              <p:cNvSpPr>
                <a:spLocks/>
              </p:cNvSpPr>
              <p:nvPr/>
            </p:nvSpPr>
            <p:spPr bwMode="auto">
              <a:xfrm>
                <a:off x="1205" y="1512"/>
                <a:ext cx="379" cy="368"/>
              </a:xfrm>
              <a:custGeom>
                <a:avLst/>
                <a:gdLst>
                  <a:gd name="T0" fmla="*/ 1 w 379"/>
                  <a:gd name="T1" fmla="*/ 94 h 368"/>
                  <a:gd name="T2" fmla="*/ 16 w 379"/>
                  <a:gd name="T3" fmla="*/ 69 h 368"/>
                  <a:gd name="T4" fmla="*/ 50 w 379"/>
                  <a:gd name="T5" fmla="*/ 46 h 368"/>
                  <a:gd name="T6" fmla="*/ 101 w 379"/>
                  <a:gd name="T7" fmla="*/ 28 h 368"/>
                  <a:gd name="T8" fmla="*/ 141 w 379"/>
                  <a:gd name="T9" fmla="*/ 14 h 368"/>
                  <a:gd name="T10" fmla="*/ 182 w 379"/>
                  <a:gd name="T11" fmla="*/ 1 h 368"/>
                  <a:gd name="T12" fmla="*/ 228 w 379"/>
                  <a:gd name="T13" fmla="*/ 2 h 368"/>
                  <a:gd name="T14" fmla="*/ 266 w 379"/>
                  <a:gd name="T15" fmla="*/ 12 h 368"/>
                  <a:gd name="T16" fmla="*/ 289 w 379"/>
                  <a:gd name="T17" fmla="*/ 35 h 368"/>
                  <a:gd name="T18" fmla="*/ 303 w 379"/>
                  <a:gd name="T19" fmla="*/ 76 h 368"/>
                  <a:gd name="T20" fmla="*/ 327 w 379"/>
                  <a:gd name="T21" fmla="*/ 103 h 368"/>
                  <a:gd name="T22" fmla="*/ 354 w 379"/>
                  <a:gd name="T23" fmla="*/ 114 h 368"/>
                  <a:gd name="T24" fmla="*/ 375 w 379"/>
                  <a:gd name="T25" fmla="*/ 135 h 368"/>
                  <a:gd name="T26" fmla="*/ 377 w 379"/>
                  <a:gd name="T27" fmla="*/ 175 h 368"/>
                  <a:gd name="T28" fmla="*/ 367 w 379"/>
                  <a:gd name="T29" fmla="*/ 217 h 368"/>
                  <a:gd name="T30" fmla="*/ 376 w 379"/>
                  <a:gd name="T31" fmla="*/ 252 h 368"/>
                  <a:gd name="T32" fmla="*/ 370 w 379"/>
                  <a:gd name="T33" fmla="*/ 287 h 368"/>
                  <a:gd name="T34" fmla="*/ 342 w 379"/>
                  <a:gd name="T35" fmla="*/ 326 h 368"/>
                  <a:gd name="T36" fmla="*/ 317 w 379"/>
                  <a:gd name="T37" fmla="*/ 349 h 368"/>
                  <a:gd name="T38" fmla="*/ 283 w 379"/>
                  <a:gd name="T39" fmla="*/ 367 h 368"/>
                  <a:gd name="T40" fmla="*/ 255 w 379"/>
                  <a:gd name="T41" fmla="*/ 356 h 368"/>
                  <a:gd name="T42" fmla="*/ 260 w 379"/>
                  <a:gd name="T43" fmla="*/ 318 h 368"/>
                  <a:gd name="T44" fmla="*/ 251 w 379"/>
                  <a:gd name="T45" fmla="*/ 289 h 368"/>
                  <a:gd name="T46" fmla="*/ 226 w 379"/>
                  <a:gd name="T47" fmla="*/ 266 h 368"/>
                  <a:gd name="T48" fmla="*/ 221 w 379"/>
                  <a:gd name="T49" fmla="*/ 227 h 368"/>
                  <a:gd name="T50" fmla="*/ 224 w 379"/>
                  <a:gd name="T51" fmla="*/ 183 h 368"/>
                  <a:gd name="T52" fmla="*/ 239 w 379"/>
                  <a:gd name="T53" fmla="*/ 150 h 368"/>
                  <a:gd name="T54" fmla="*/ 234 w 379"/>
                  <a:gd name="T55" fmla="*/ 141 h 368"/>
                  <a:gd name="T56" fmla="*/ 200 w 379"/>
                  <a:gd name="T57" fmla="*/ 149 h 368"/>
                  <a:gd name="T58" fmla="*/ 174 w 379"/>
                  <a:gd name="T59" fmla="*/ 141 h 368"/>
                  <a:gd name="T60" fmla="*/ 151 w 379"/>
                  <a:gd name="T61" fmla="*/ 133 h 368"/>
                  <a:gd name="T62" fmla="*/ 126 w 379"/>
                  <a:gd name="T63" fmla="*/ 122 h 368"/>
                  <a:gd name="T64" fmla="*/ 93 w 379"/>
                  <a:gd name="T65" fmla="*/ 133 h 368"/>
                  <a:gd name="T66" fmla="*/ 51 w 379"/>
                  <a:gd name="T67" fmla="*/ 135 h 368"/>
                  <a:gd name="T68" fmla="*/ 16 w 379"/>
                  <a:gd name="T69" fmla="*/ 128 h 368"/>
                  <a:gd name="T70" fmla="*/ 0 w 379"/>
                  <a:gd name="T71" fmla="*/ 106 h 368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0" t="0" r="r" b="b"/>
                <a:pathLst>
                  <a:path w="379" h="368">
                    <a:moveTo>
                      <a:pt x="0" y="106"/>
                    </a:moveTo>
                    <a:lnTo>
                      <a:pt x="1" y="94"/>
                    </a:lnTo>
                    <a:lnTo>
                      <a:pt x="5" y="84"/>
                    </a:lnTo>
                    <a:lnTo>
                      <a:pt x="16" y="69"/>
                    </a:lnTo>
                    <a:lnTo>
                      <a:pt x="32" y="57"/>
                    </a:lnTo>
                    <a:lnTo>
                      <a:pt x="50" y="46"/>
                    </a:lnTo>
                    <a:lnTo>
                      <a:pt x="72" y="36"/>
                    </a:lnTo>
                    <a:lnTo>
                      <a:pt x="101" y="28"/>
                    </a:lnTo>
                    <a:lnTo>
                      <a:pt x="124" y="25"/>
                    </a:lnTo>
                    <a:lnTo>
                      <a:pt x="141" y="14"/>
                    </a:lnTo>
                    <a:lnTo>
                      <a:pt x="159" y="7"/>
                    </a:lnTo>
                    <a:lnTo>
                      <a:pt x="182" y="1"/>
                    </a:lnTo>
                    <a:lnTo>
                      <a:pt x="210" y="0"/>
                    </a:lnTo>
                    <a:lnTo>
                      <a:pt x="228" y="2"/>
                    </a:lnTo>
                    <a:lnTo>
                      <a:pt x="249" y="7"/>
                    </a:lnTo>
                    <a:lnTo>
                      <a:pt x="266" y="12"/>
                    </a:lnTo>
                    <a:lnTo>
                      <a:pt x="276" y="20"/>
                    </a:lnTo>
                    <a:lnTo>
                      <a:pt x="289" y="35"/>
                    </a:lnTo>
                    <a:lnTo>
                      <a:pt x="299" y="56"/>
                    </a:lnTo>
                    <a:lnTo>
                      <a:pt x="303" y="76"/>
                    </a:lnTo>
                    <a:lnTo>
                      <a:pt x="312" y="92"/>
                    </a:lnTo>
                    <a:lnTo>
                      <a:pt x="327" y="103"/>
                    </a:lnTo>
                    <a:lnTo>
                      <a:pt x="341" y="108"/>
                    </a:lnTo>
                    <a:lnTo>
                      <a:pt x="354" y="114"/>
                    </a:lnTo>
                    <a:lnTo>
                      <a:pt x="367" y="124"/>
                    </a:lnTo>
                    <a:lnTo>
                      <a:pt x="375" y="135"/>
                    </a:lnTo>
                    <a:lnTo>
                      <a:pt x="378" y="156"/>
                    </a:lnTo>
                    <a:lnTo>
                      <a:pt x="377" y="175"/>
                    </a:lnTo>
                    <a:lnTo>
                      <a:pt x="373" y="199"/>
                    </a:lnTo>
                    <a:lnTo>
                      <a:pt x="367" y="217"/>
                    </a:lnTo>
                    <a:lnTo>
                      <a:pt x="373" y="231"/>
                    </a:lnTo>
                    <a:lnTo>
                      <a:pt x="376" y="252"/>
                    </a:lnTo>
                    <a:lnTo>
                      <a:pt x="375" y="271"/>
                    </a:lnTo>
                    <a:lnTo>
                      <a:pt x="370" y="287"/>
                    </a:lnTo>
                    <a:lnTo>
                      <a:pt x="354" y="312"/>
                    </a:lnTo>
                    <a:lnTo>
                      <a:pt x="342" y="326"/>
                    </a:lnTo>
                    <a:lnTo>
                      <a:pt x="331" y="337"/>
                    </a:lnTo>
                    <a:lnTo>
                      <a:pt x="317" y="349"/>
                    </a:lnTo>
                    <a:lnTo>
                      <a:pt x="303" y="359"/>
                    </a:lnTo>
                    <a:lnTo>
                      <a:pt x="283" y="367"/>
                    </a:lnTo>
                    <a:lnTo>
                      <a:pt x="269" y="361"/>
                    </a:lnTo>
                    <a:lnTo>
                      <a:pt x="255" y="356"/>
                    </a:lnTo>
                    <a:lnTo>
                      <a:pt x="261" y="336"/>
                    </a:lnTo>
                    <a:lnTo>
                      <a:pt x="260" y="318"/>
                    </a:lnTo>
                    <a:lnTo>
                      <a:pt x="257" y="304"/>
                    </a:lnTo>
                    <a:lnTo>
                      <a:pt x="251" y="289"/>
                    </a:lnTo>
                    <a:lnTo>
                      <a:pt x="237" y="280"/>
                    </a:lnTo>
                    <a:lnTo>
                      <a:pt x="226" y="266"/>
                    </a:lnTo>
                    <a:lnTo>
                      <a:pt x="223" y="247"/>
                    </a:lnTo>
                    <a:lnTo>
                      <a:pt x="221" y="227"/>
                    </a:lnTo>
                    <a:lnTo>
                      <a:pt x="223" y="203"/>
                    </a:lnTo>
                    <a:lnTo>
                      <a:pt x="224" y="183"/>
                    </a:lnTo>
                    <a:lnTo>
                      <a:pt x="234" y="164"/>
                    </a:lnTo>
                    <a:lnTo>
                      <a:pt x="239" y="150"/>
                    </a:lnTo>
                    <a:lnTo>
                      <a:pt x="246" y="137"/>
                    </a:lnTo>
                    <a:lnTo>
                      <a:pt x="234" y="141"/>
                    </a:lnTo>
                    <a:lnTo>
                      <a:pt x="212" y="148"/>
                    </a:lnTo>
                    <a:lnTo>
                      <a:pt x="200" y="149"/>
                    </a:lnTo>
                    <a:lnTo>
                      <a:pt x="186" y="148"/>
                    </a:lnTo>
                    <a:lnTo>
                      <a:pt x="174" y="141"/>
                    </a:lnTo>
                    <a:lnTo>
                      <a:pt x="165" y="134"/>
                    </a:lnTo>
                    <a:lnTo>
                      <a:pt x="151" y="133"/>
                    </a:lnTo>
                    <a:lnTo>
                      <a:pt x="135" y="129"/>
                    </a:lnTo>
                    <a:lnTo>
                      <a:pt x="126" y="122"/>
                    </a:lnTo>
                    <a:lnTo>
                      <a:pt x="114" y="127"/>
                    </a:lnTo>
                    <a:lnTo>
                      <a:pt x="93" y="133"/>
                    </a:lnTo>
                    <a:lnTo>
                      <a:pt x="72" y="134"/>
                    </a:lnTo>
                    <a:lnTo>
                      <a:pt x="51" y="135"/>
                    </a:lnTo>
                    <a:lnTo>
                      <a:pt x="34" y="134"/>
                    </a:lnTo>
                    <a:lnTo>
                      <a:pt x="16" y="128"/>
                    </a:lnTo>
                    <a:lnTo>
                      <a:pt x="5" y="120"/>
                    </a:lnTo>
                    <a:lnTo>
                      <a:pt x="0" y="106"/>
                    </a:lnTo>
                  </a:path>
                </a:pathLst>
              </a:custGeom>
              <a:solidFill>
                <a:srgbClr val="A04000"/>
              </a:solidFill>
              <a:ln w="12700" cap="rnd" cmpd="sng">
                <a:solidFill>
                  <a:srgbClr val="183B97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grpSp>
            <p:nvGrpSpPr>
              <p:cNvPr id="29822" name="Group 10"/>
              <p:cNvGrpSpPr>
                <a:grpSpLocks/>
              </p:cNvGrpSpPr>
              <p:nvPr/>
            </p:nvGrpSpPr>
            <p:grpSpPr bwMode="auto">
              <a:xfrm>
                <a:off x="1327" y="1605"/>
                <a:ext cx="156" cy="228"/>
                <a:chOff x="1327" y="1605"/>
                <a:chExt cx="156" cy="228"/>
              </a:xfrm>
            </p:grpSpPr>
            <p:grpSp>
              <p:nvGrpSpPr>
                <p:cNvPr id="29823" name="Group 11"/>
                <p:cNvGrpSpPr>
                  <a:grpSpLocks/>
                </p:cNvGrpSpPr>
                <p:nvPr/>
              </p:nvGrpSpPr>
              <p:grpSpPr bwMode="auto">
                <a:xfrm>
                  <a:off x="1330" y="1614"/>
                  <a:ext cx="153" cy="219"/>
                  <a:chOff x="1330" y="1614"/>
                  <a:chExt cx="153" cy="219"/>
                </a:xfrm>
              </p:grpSpPr>
              <p:sp>
                <p:nvSpPr>
                  <p:cNvPr id="29825" name="Freeform 12"/>
                  <p:cNvSpPr>
                    <a:spLocks/>
                  </p:cNvSpPr>
                  <p:nvPr/>
                </p:nvSpPr>
                <p:spPr bwMode="auto">
                  <a:xfrm>
                    <a:off x="1428" y="1614"/>
                    <a:ext cx="55" cy="65"/>
                  </a:xfrm>
                  <a:custGeom>
                    <a:avLst/>
                    <a:gdLst>
                      <a:gd name="T0" fmla="*/ 0 w 55"/>
                      <a:gd name="T1" fmla="*/ 42 h 65"/>
                      <a:gd name="T2" fmla="*/ 20 w 55"/>
                      <a:gd name="T3" fmla="*/ 30 h 65"/>
                      <a:gd name="T4" fmla="*/ 28 w 55"/>
                      <a:gd name="T5" fmla="*/ 19 h 65"/>
                      <a:gd name="T6" fmla="*/ 26 w 55"/>
                      <a:gd name="T7" fmla="*/ 9 h 65"/>
                      <a:gd name="T8" fmla="*/ 21 w 55"/>
                      <a:gd name="T9" fmla="*/ 0 h 65"/>
                      <a:gd name="T10" fmla="*/ 32 w 55"/>
                      <a:gd name="T11" fmla="*/ 5 h 65"/>
                      <a:gd name="T12" fmla="*/ 35 w 55"/>
                      <a:gd name="T13" fmla="*/ 12 h 65"/>
                      <a:gd name="T14" fmla="*/ 33 w 55"/>
                      <a:gd name="T15" fmla="*/ 22 h 65"/>
                      <a:gd name="T16" fmla="*/ 29 w 55"/>
                      <a:gd name="T17" fmla="*/ 33 h 65"/>
                      <a:gd name="T18" fmla="*/ 43 w 55"/>
                      <a:gd name="T19" fmla="*/ 32 h 65"/>
                      <a:gd name="T20" fmla="*/ 54 w 55"/>
                      <a:gd name="T21" fmla="*/ 46 h 65"/>
                      <a:gd name="T22" fmla="*/ 47 w 55"/>
                      <a:gd name="T23" fmla="*/ 42 h 65"/>
                      <a:gd name="T24" fmla="*/ 42 w 55"/>
                      <a:gd name="T25" fmla="*/ 40 h 65"/>
                      <a:gd name="T26" fmla="*/ 34 w 55"/>
                      <a:gd name="T27" fmla="*/ 42 h 65"/>
                      <a:gd name="T28" fmla="*/ 36 w 55"/>
                      <a:gd name="T29" fmla="*/ 52 h 65"/>
                      <a:gd name="T30" fmla="*/ 32 w 55"/>
                      <a:gd name="T31" fmla="*/ 58 h 65"/>
                      <a:gd name="T32" fmla="*/ 24 w 55"/>
                      <a:gd name="T33" fmla="*/ 64 h 65"/>
                      <a:gd name="T34" fmla="*/ 32 w 55"/>
                      <a:gd name="T35" fmla="*/ 52 h 65"/>
                      <a:gd name="T36" fmla="*/ 30 w 55"/>
                      <a:gd name="T37" fmla="*/ 41 h 65"/>
                      <a:gd name="T38" fmla="*/ 24 w 55"/>
                      <a:gd name="T39" fmla="*/ 37 h 65"/>
                      <a:gd name="T40" fmla="*/ 19 w 55"/>
                      <a:gd name="T41" fmla="*/ 40 h 65"/>
                      <a:gd name="T42" fmla="*/ 7 w 55"/>
                      <a:gd name="T43" fmla="*/ 57 h 65"/>
                      <a:gd name="T44" fmla="*/ 13 w 55"/>
                      <a:gd name="T45" fmla="*/ 38 h 65"/>
                      <a:gd name="T46" fmla="*/ 0 w 55"/>
                      <a:gd name="T47" fmla="*/ 42 h 65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</a:gdLst>
                    <a:ahLst/>
                    <a:cxnLst>
                      <a:cxn ang="T48">
                        <a:pos x="T0" y="T1"/>
                      </a:cxn>
                      <a:cxn ang="T49">
                        <a:pos x="T2" y="T3"/>
                      </a:cxn>
                      <a:cxn ang="T50">
                        <a:pos x="T4" y="T5"/>
                      </a:cxn>
                      <a:cxn ang="T51">
                        <a:pos x="T6" y="T7"/>
                      </a:cxn>
                      <a:cxn ang="T52">
                        <a:pos x="T8" y="T9"/>
                      </a:cxn>
                      <a:cxn ang="T53">
                        <a:pos x="T10" y="T11"/>
                      </a:cxn>
                      <a:cxn ang="T54">
                        <a:pos x="T12" y="T13"/>
                      </a:cxn>
                      <a:cxn ang="T55">
                        <a:pos x="T14" y="T15"/>
                      </a:cxn>
                      <a:cxn ang="T56">
                        <a:pos x="T16" y="T17"/>
                      </a:cxn>
                      <a:cxn ang="T57">
                        <a:pos x="T18" y="T19"/>
                      </a:cxn>
                      <a:cxn ang="T58">
                        <a:pos x="T20" y="T21"/>
                      </a:cxn>
                      <a:cxn ang="T59">
                        <a:pos x="T22" y="T23"/>
                      </a:cxn>
                      <a:cxn ang="T60">
                        <a:pos x="T24" y="T25"/>
                      </a:cxn>
                      <a:cxn ang="T61">
                        <a:pos x="T26" y="T27"/>
                      </a:cxn>
                      <a:cxn ang="T62">
                        <a:pos x="T28" y="T29"/>
                      </a:cxn>
                      <a:cxn ang="T63">
                        <a:pos x="T30" y="T31"/>
                      </a:cxn>
                      <a:cxn ang="T64">
                        <a:pos x="T32" y="T33"/>
                      </a:cxn>
                      <a:cxn ang="T65">
                        <a:pos x="T34" y="T35"/>
                      </a:cxn>
                      <a:cxn ang="T66">
                        <a:pos x="T36" y="T37"/>
                      </a:cxn>
                      <a:cxn ang="T67">
                        <a:pos x="T38" y="T39"/>
                      </a:cxn>
                      <a:cxn ang="T68">
                        <a:pos x="T40" y="T41"/>
                      </a:cxn>
                      <a:cxn ang="T69">
                        <a:pos x="T42" y="T43"/>
                      </a:cxn>
                      <a:cxn ang="T70">
                        <a:pos x="T44" y="T45"/>
                      </a:cxn>
                      <a:cxn ang="T71">
                        <a:pos x="T46" y="T47"/>
                      </a:cxn>
                    </a:cxnLst>
                    <a:rect l="0" t="0" r="r" b="b"/>
                    <a:pathLst>
                      <a:path w="55" h="65">
                        <a:moveTo>
                          <a:pt x="0" y="42"/>
                        </a:moveTo>
                        <a:lnTo>
                          <a:pt x="20" y="30"/>
                        </a:lnTo>
                        <a:lnTo>
                          <a:pt x="28" y="19"/>
                        </a:lnTo>
                        <a:lnTo>
                          <a:pt x="26" y="9"/>
                        </a:lnTo>
                        <a:lnTo>
                          <a:pt x="21" y="0"/>
                        </a:lnTo>
                        <a:lnTo>
                          <a:pt x="32" y="5"/>
                        </a:lnTo>
                        <a:lnTo>
                          <a:pt x="35" y="12"/>
                        </a:lnTo>
                        <a:lnTo>
                          <a:pt x="33" y="22"/>
                        </a:lnTo>
                        <a:lnTo>
                          <a:pt x="29" y="33"/>
                        </a:lnTo>
                        <a:lnTo>
                          <a:pt x="43" y="32"/>
                        </a:lnTo>
                        <a:lnTo>
                          <a:pt x="54" y="46"/>
                        </a:lnTo>
                        <a:lnTo>
                          <a:pt x="47" y="42"/>
                        </a:lnTo>
                        <a:lnTo>
                          <a:pt x="42" y="40"/>
                        </a:lnTo>
                        <a:lnTo>
                          <a:pt x="34" y="42"/>
                        </a:lnTo>
                        <a:lnTo>
                          <a:pt x="36" y="52"/>
                        </a:lnTo>
                        <a:lnTo>
                          <a:pt x="32" y="58"/>
                        </a:lnTo>
                        <a:lnTo>
                          <a:pt x="24" y="64"/>
                        </a:lnTo>
                        <a:lnTo>
                          <a:pt x="32" y="52"/>
                        </a:lnTo>
                        <a:lnTo>
                          <a:pt x="30" y="41"/>
                        </a:lnTo>
                        <a:lnTo>
                          <a:pt x="24" y="37"/>
                        </a:lnTo>
                        <a:lnTo>
                          <a:pt x="19" y="40"/>
                        </a:lnTo>
                        <a:lnTo>
                          <a:pt x="7" y="57"/>
                        </a:lnTo>
                        <a:lnTo>
                          <a:pt x="13" y="38"/>
                        </a:lnTo>
                        <a:lnTo>
                          <a:pt x="0" y="42"/>
                        </a:lnTo>
                      </a:path>
                    </a:pathLst>
                  </a:custGeom>
                  <a:solidFill>
                    <a:srgbClr val="604020"/>
                  </a:solidFill>
                  <a:ln w="9525" cap="rnd">
                    <a:solidFill>
                      <a:srgbClr val="183B97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29826" name="Freeform 13"/>
                  <p:cNvSpPr>
                    <a:spLocks/>
                  </p:cNvSpPr>
                  <p:nvPr/>
                </p:nvSpPr>
                <p:spPr bwMode="auto">
                  <a:xfrm>
                    <a:off x="1454" y="1771"/>
                    <a:ext cx="26" cy="62"/>
                  </a:xfrm>
                  <a:custGeom>
                    <a:avLst/>
                    <a:gdLst>
                      <a:gd name="T0" fmla="*/ 0 w 26"/>
                      <a:gd name="T1" fmla="*/ 30 h 62"/>
                      <a:gd name="T2" fmla="*/ 9 w 26"/>
                      <a:gd name="T3" fmla="*/ 30 h 62"/>
                      <a:gd name="T4" fmla="*/ 16 w 26"/>
                      <a:gd name="T5" fmla="*/ 24 h 62"/>
                      <a:gd name="T6" fmla="*/ 21 w 26"/>
                      <a:gd name="T7" fmla="*/ 12 h 62"/>
                      <a:gd name="T8" fmla="*/ 25 w 26"/>
                      <a:gd name="T9" fmla="*/ 0 h 62"/>
                      <a:gd name="T10" fmla="*/ 24 w 26"/>
                      <a:gd name="T11" fmla="*/ 14 h 62"/>
                      <a:gd name="T12" fmla="*/ 21 w 26"/>
                      <a:gd name="T13" fmla="*/ 27 h 62"/>
                      <a:gd name="T14" fmla="*/ 16 w 26"/>
                      <a:gd name="T15" fmla="*/ 34 h 62"/>
                      <a:gd name="T16" fmla="*/ 11 w 26"/>
                      <a:gd name="T17" fmla="*/ 39 h 62"/>
                      <a:gd name="T18" fmla="*/ 10 w 26"/>
                      <a:gd name="T19" fmla="*/ 48 h 62"/>
                      <a:gd name="T20" fmla="*/ 10 w 26"/>
                      <a:gd name="T21" fmla="*/ 55 h 62"/>
                      <a:gd name="T22" fmla="*/ 24 w 26"/>
                      <a:gd name="T23" fmla="*/ 54 h 62"/>
                      <a:gd name="T24" fmla="*/ 7 w 26"/>
                      <a:gd name="T25" fmla="*/ 61 h 62"/>
                      <a:gd name="T26" fmla="*/ 4 w 26"/>
                      <a:gd name="T27" fmla="*/ 49 h 62"/>
                      <a:gd name="T28" fmla="*/ 0 w 26"/>
                      <a:gd name="T29" fmla="*/ 30 h 62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</a:gdLst>
                    <a:ahLst/>
                    <a:cxnLst>
                      <a:cxn ang="T30">
                        <a:pos x="T0" y="T1"/>
                      </a:cxn>
                      <a:cxn ang="T31">
                        <a:pos x="T2" y="T3"/>
                      </a:cxn>
                      <a:cxn ang="T32">
                        <a:pos x="T4" y="T5"/>
                      </a:cxn>
                      <a:cxn ang="T33">
                        <a:pos x="T6" y="T7"/>
                      </a:cxn>
                      <a:cxn ang="T34">
                        <a:pos x="T8" y="T9"/>
                      </a:cxn>
                      <a:cxn ang="T35">
                        <a:pos x="T10" y="T11"/>
                      </a:cxn>
                      <a:cxn ang="T36">
                        <a:pos x="T12" y="T13"/>
                      </a:cxn>
                      <a:cxn ang="T37">
                        <a:pos x="T14" y="T15"/>
                      </a:cxn>
                      <a:cxn ang="T38">
                        <a:pos x="T16" y="T17"/>
                      </a:cxn>
                      <a:cxn ang="T39">
                        <a:pos x="T18" y="T19"/>
                      </a:cxn>
                      <a:cxn ang="T40">
                        <a:pos x="T20" y="T21"/>
                      </a:cxn>
                      <a:cxn ang="T41">
                        <a:pos x="T22" y="T23"/>
                      </a:cxn>
                      <a:cxn ang="T42">
                        <a:pos x="T24" y="T25"/>
                      </a:cxn>
                      <a:cxn ang="T43">
                        <a:pos x="T26" y="T27"/>
                      </a:cxn>
                      <a:cxn ang="T44">
                        <a:pos x="T28" y="T29"/>
                      </a:cxn>
                    </a:cxnLst>
                    <a:rect l="0" t="0" r="r" b="b"/>
                    <a:pathLst>
                      <a:path w="26" h="62">
                        <a:moveTo>
                          <a:pt x="0" y="30"/>
                        </a:moveTo>
                        <a:lnTo>
                          <a:pt x="9" y="30"/>
                        </a:lnTo>
                        <a:lnTo>
                          <a:pt x="16" y="24"/>
                        </a:lnTo>
                        <a:lnTo>
                          <a:pt x="21" y="12"/>
                        </a:lnTo>
                        <a:lnTo>
                          <a:pt x="25" y="0"/>
                        </a:lnTo>
                        <a:lnTo>
                          <a:pt x="24" y="14"/>
                        </a:lnTo>
                        <a:lnTo>
                          <a:pt x="21" y="27"/>
                        </a:lnTo>
                        <a:lnTo>
                          <a:pt x="16" y="34"/>
                        </a:lnTo>
                        <a:lnTo>
                          <a:pt x="11" y="39"/>
                        </a:lnTo>
                        <a:lnTo>
                          <a:pt x="10" y="48"/>
                        </a:lnTo>
                        <a:lnTo>
                          <a:pt x="10" y="55"/>
                        </a:lnTo>
                        <a:lnTo>
                          <a:pt x="24" y="54"/>
                        </a:lnTo>
                        <a:lnTo>
                          <a:pt x="7" y="61"/>
                        </a:lnTo>
                        <a:lnTo>
                          <a:pt x="4" y="49"/>
                        </a:lnTo>
                        <a:lnTo>
                          <a:pt x="0" y="30"/>
                        </a:lnTo>
                      </a:path>
                    </a:pathLst>
                  </a:custGeom>
                  <a:solidFill>
                    <a:srgbClr val="604020"/>
                  </a:solidFill>
                  <a:ln w="9525" cap="rnd">
                    <a:solidFill>
                      <a:srgbClr val="183B97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29827" name="Freeform 14"/>
                  <p:cNvSpPr>
                    <a:spLocks/>
                  </p:cNvSpPr>
                  <p:nvPr/>
                </p:nvSpPr>
                <p:spPr bwMode="auto">
                  <a:xfrm>
                    <a:off x="1330" y="1634"/>
                    <a:ext cx="40" cy="17"/>
                  </a:xfrm>
                  <a:custGeom>
                    <a:avLst/>
                    <a:gdLst>
                      <a:gd name="T0" fmla="*/ 13 w 40"/>
                      <a:gd name="T1" fmla="*/ 8 h 17"/>
                      <a:gd name="T2" fmla="*/ 21 w 40"/>
                      <a:gd name="T3" fmla="*/ 8 h 17"/>
                      <a:gd name="T4" fmla="*/ 39 w 40"/>
                      <a:gd name="T5" fmla="*/ 0 h 17"/>
                      <a:gd name="T6" fmla="*/ 26 w 40"/>
                      <a:gd name="T7" fmla="*/ 13 h 17"/>
                      <a:gd name="T8" fmla="*/ 16 w 40"/>
                      <a:gd name="T9" fmla="*/ 16 h 17"/>
                      <a:gd name="T10" fmla="*/ 7 w 40"/>
                      <a:gd name="T11" fmla="*/ 13 h 17"/>
                      <a:gd name="T12" fmla="*/ 0 w 40"/>
                      <a:gd name="T13" fmla="*/ 5 h 17"/>
                      <a:gd name="T14" fmla="*/ 13 w 40"/>
                      <a:gd name="T15" fmla="*/ 8 h 17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40" h="17">
                        <a:moveTo>
                          <a:pt x="13" y="8"/>
                        </a:moveTo>
                        <a:lnTo>
                          <a:pt x="21" y="8"/>
                        </a:lnTo>
                        <a:lnTo>
                          <a:pt x="39" y="0"/>
                        </a:lnTo>
                        <a:lnTo>
                          <a:pt x="26" y="13"/>
                        </a:lnTo>
                        <a:lnTo>
                          <a:pt x="16" y="16"/>
                        </a:lnTo>
                        <a:lnTo>
                          <a:pt x="7" y="13"/>
                        </a:lnTo>
                        <a:lnTo>
                          <a:pt x="0" y="5"/>
                        </a:lnTo>
                        <a:lnTo>
                          <a:pt x="13" y="8"/>
                        </a:lnTo>
                      </a:path>
                    </a:pathLst>
                  </a:custGeom>
                  <a:solidFill>
                    <a:srgbClr val="604020"/>
                  </a:solidFill>
                  <a:ln w="9525" cap="rnd">
                    <a:solidFill>
                      <a:srgbClr val="183B97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sp>
              <p:nvSpPr>
                <p:cNvPr id="29824" name="Freeform 15"/>
                <p:cNvSpPr>
                  <a:spLocks/>
                </p:cNvSpPr>
                <p:nvPr/>
              </p:nvSpPr>
              <p:spPr bwMode="auto">
                <a:xfrm>
                  <a:off x="1327" y="1605"/>
                  <a:ext cx="27" cy="29"/>
                </a:xfrm>
                <a:custGeom>
                  <a:avLst/>
                  <a:gdLst>
                    <a:gd name="T0" fmla="*/ 0 w 27"/>
                    <a:gd name="T1" fmla="*/ 28 h 29"/>
                    <a:gd name="T2" fmla="*/ 8 w 27"/>
                    <a:gd name="T3" fmla="*/ 28 h 29"/>
                    <a:gd name="T4" fmla="*/ 15 w 27"/>
                    <a:gd name="T5" fmla="*/ 24 h 29"/>
                    <a:gd name="T6" fmla="*/ 20 w 27"/>
                    <a:gd name="T7" fmla="*/ 14 h 29"/>
                    <a:gd name="T8" fmla="*/ 26 w 27"/>
                    <a:gd name="T9" fmla="*/ 0 h 29"/>
                    <a:gd name="T10" fmla="*/ 11 w 27"/>
                    <a:gd name="T11" fmla="*/ 22 h 29"/>
                    <a:gd name="T12" fmla="*/ 0 w 27"/>
                    <a:gd name="T13" fmla="*/ 28 h 29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27" h="29">
                      <a:moveTo>
                        <a:pt x="0" y="28"/>
                      </a:moveTo>
                      <a:lnTo>
                        <a:pt x="8" y="28"/>
                      </a:lnTo>
                      <a:lnTo>
                        <a:pt x="15" y="24"/>
                      </a:lnTo>
                      <a:lnTo>
                        <a:pt x="20" y="14"/>
                      </a:lnTo>
                      <a:lnTo>
                        <a:pt x="26" y="0"/>
                      </a:lnTo>
                      <a:lnTo>
                        <a:pt x="11" y="22"/>
                      </a:lnTo>
                      <a:lnTo>
                        <a:pt x="0" y="28"/>
                      </a:lnTo>
                    </a:path>
                  </a:pathLst>
                </a:custGeom>
                <a:solidFill>
                  <a:srgbClr val="604020"/>
                </a:solidFill>
                <a:ln w="9525" cap="rnd">
                  <a:solidFill>
                    <a:srgbClr val="183B97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</p:grpSp>
        </p:grpSp>
      </p:grpSp>
      <p:sp>
        <p:nvSpPr>
          <p:cNvPr id="29701" name="Freeform 16"/>
          <p:cNvSpPr>
            <a:spLocks/>
          </p:cNvSpPr>
          <p:nvPr/>
        </p:nvSpPr>
        <p:spPr bwMode="auto">
          <a:xfrm>
            <a:off x="2397125" y="3646488"/>
            <a:ext cx="252413" cy="273050"/>
          </a:xfrm>
          <a:custGeom>
            <a:avLst/>
            <a:gdLst>
              <a:gd name="T0" fmla="*/ 0 w 159"/>
              <a:gd name="T1" fmla="*/ 2147483647 h 172"/>
              <a:gd name="T2" fmla="*/ 2147483647 w 159"/>
              <a:gd name="T3" fmla="*/ 2147483647 h 172"/>
              <a:gd name="T4" fmla="*/ 2147483647 w 159"/>
              <a:gd name="T5" fmla="*/ 2147483647 h 172"/>
              <a:gd name="T6" fmla="*/ 2147483647 w 159"/>
              <a:gd name="T7" fmla="*/ 2147483647 h 172"/>
              <a:gd name="T8" fmla="*/ 2147483647 w 159"/>
              <a:gd name="T9" fmla="*/ 0 h 172"/>
              <a:gd name="T10" fmla="*/ 2147483647 w 159"/>
              <a:gd name="T11" fmla="*/ 2147483647 h 172"/>
              <a:gd name="T12" fmla="*/ 2147483647 w 159"/>
              <a:gd name="T13" fmla="*/ 2147483647 h 172"/>
              <a:gd name="T14" fmla="*/ 2147483647 w 159"/>
              <a:gd name="T15" fmla="*/ 2147483647 h 172"/>
              <a:gd name="T16" fmla="*/ 2147483647 w 159"/>
              <a:gd name="T17" fmla="*/ 2147483647 h 172"/>
              <a:gd name="T18" fmla="*/ 2147483647 w 159"/>
              <a:gd name="T19" fmla="*/ 2147483647 h 172"/>
              <a:gd name="T20" fmla="*/ 2147483647 w 159"/>
              <a:gd name="T21" fmla="*/ 2147483647 h 172"/>
              <a:gd name="T22" fmla="*/ 2147483647 w 159"/>
              <a:gd name="T23" fmla="*/ 2147483647 h 172"/>
              <a:gd name="T24" fmla="*/ 2147483647 w 159"/>
              <a:gd name="T25" fmla="*/ 2147483647 h 172"/>
              <a:gd name="T26" fmla="*/ 0 w 159"/>
              <a:gd name="T27" fmla="*/ 2147483647 h 172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159" h="172">
                <a:moveTo>
                  <a:pt x="0" y="102"/>
                </a:moveTo>
                <a:lnTo>
                  <a:pt x="10" y="63"/>
                </a:lnTo>
                <a:lnTo>
                  <a:pt x="21" y="39"/>
                </a:lnTo>
                <a:lnTo>
                  <a:pt x="35" y="1"/>
                </a:lnTo>
                <a:lnTo>
                  <a:pt x="64" y="0"/>
                </a:lnTo>
                <a:lnTo>
                  <a:pt x="81" y="23"/>
                </a:lnTo>
                <a:lnTo>
                  <a:pt x="97" y="18"/>
                </a:lnTo>
                <a:lnTo>
                  <a:pt x="142" y="51"/>
                </a:lnTo>
                <a:lnTo>
                  <a:pt x="146" y="117"/>
                </a:lnTo>
                <a:lnTo>
                  <a:pt x="158" y="68"/>
                </a:lnTo>
                <a:lnTo>
                  <a:pt x="147" y="149"/>
                </a:lnTo>
                <a:lnTo>
                  <a:pt x="130" y="171"/>
                </a:lnTo>
                <a:lnTo>
                  <a:pt x="81" y="153"/>
                </a:lnTo>
                <a:lnTo>
                  <a:pt x="0" y="102"/>
                </a:lnTo>
              </a:path>
            </a:pathLst>
          </a:custGeom>
          <a:solidFill>
            <a:srgbClr val="E0E0FF"/>
          </a:solidFill>
          <a:ln w="12700" cap="rnd" cmpd="sng">
            <a:solidFill>
              <a:srgbClr val="183B97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29702" name="Rectangle 17"/>
          <p:cNvSpPr>
            <a:spLocks noChangeArrowheads="1"/>
          </p:cNvSpPr>
          <p:nvPr/>
        </p:nvSpPr>
        <p:spPr bwMode="auto">
          <a:xfrm>
            <a:off x="1308100" y="5507038"/>
            <a:ext cx="7083425" cy="147637"/>
          </a:xfrm>
          <a:prstGeom prst="rect">
            <a:avLst/>
          </a:prstGeom>
          <a:solidFill>
            <a:schemeClr val="accent1"/>
          </a:solidFill>
          <a:ln w="12700">
            <a:solidFill>
              <a:srgbClr val="183B97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9703" name="Line 18"/>
          <p:cNvSpPr>
            <a:spLocks noChangeShapeType="1"/>
          </p:cNvSpPr>
          <p:nvPr/>
        </p:nvSpPr>
        <p:spPr bwMode="auto">
          <a:xfrm>
            <a:off x="768350" y="3497263"/>
            <a:ext cx="7407275" cy="0"/>
          </a:xfrm>
          <a:prstGeom prst="line">
            <a:avLst/>
          </a:prstGeom>
          <a:noFill/>
          <a:ln w="50800">
            <a:solidFill>
              <a:srgbClr val="183B97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9704" name="Line 19"/>
          <p:cNvSpPr>
            <a:spLocks noChangeShapeType="1"/>
          </p:cNvSpPr>
          <p:nvPr/>
        </p:nvSpPr>
        <p:spPr bwMode="auto">
          <a:xfrm flipV="1">
            <a:off x="833438" y="3771900"/>
            <a:ext cx="7334250" cy="6350"/>
          </a:xfrm>
          <a:prstGeom prst="line">
            <a:avLst/>
          </a:prstGeom>
          <a:noFill/>
          <a:ln w="50800">
            <a:solidFill>
              <a:srgbClr val="183B97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9705" name="Rectangle 20"/>
          <p:cNvSpPr>
            <a:spLocks noChangeArrowheads="1"/>
          </p:cNvSpPr>
          <p:nvPr/>
        </p:nvSpPr>
        <p:spPr bwMode="auto">
          <a:xfrm>
            <a:off x="685800" y="3027363"/>
            <a:ext cx="552450" cy="420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183B97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2550" tIns="42862" rIns="82550" bIns="42862">
            <a:spAutoFit/>
          </a:bodyPr>
          <a:lstStyle/>
          <a:p>
            <a:pPr algn="l" defTabSz="833438" eaLnBrk="0" hangingPunct="0"/>
            <a:r>
              <a:rPr lang="fr-FR" sz="2200" b="1" i="1">
                <a:solidFill>
                  <a:srgbClr val="183B97"/>
                </a:solidFill>
                <a:latin typeface="Arial" charset="0"/>
              </a:rPr>
              <a:t>PH</a:t>
            </a:r>
          </a:p>
        </p:txBody>
      </p:sp>
      <p:sp>
        <p:nvSpPr>
          <p:cNvPr id="29706" name="Rectangle 21"/>
          <p:cNvSpPr>
            <a:spLocks noChangeArrowheads="1"/>
          </p:cNvSpPr>
          <p:nvPr/>
        </p:nvSpPr>
        <p:spPr bwMode="auto">
          <a:xfrm>
            <a:off x="784225" y="3935413"/>
            <a:ext cx="366713" cy="420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183B97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2550" tIns="42862" rIns="82550" bIns="42862">
            <a:spAutoFit/>
          </a:bodyPr>
          <a:lstStyle/>
          <a:p>
            <a:pPr algn="l" defTabSz="833438" eaLnBrk="0" hangingPunct="0"/>
            <a:r>
              <a:rPr lang="fr-FR" sz="2200" b="1" i="1">
                <a:solidFill>
                  <a:srgbClr val="183B97"/>
                </a:solidFill>
                <a:latin typeface="Arial" charset="0"/>
              </a:rPr>
              <a:t>N</a:t>
            </a:r>
          </a:p>
        </p:txBody>
      </p:sp>
      <p:sp>
        <p:nvSpPr>
          <p:cNvPr id="29707" name="Line 22"/>
          <p:cNvSpPr>
            <a:spLocks noChangeShapeType="1"/>
          </p:cNvSpPr>
          <p:nvPr/>
        </p:nvSpPr>
        <p:spPr bwMode="auto">
          <a:xfrm>
            <a:off x="3346450" y="5661025"/>
            <a:ext cx="0" cy="239713"/>
          </a:xfrm>
          <a:prstGeom prst="line">
            <a:avLst/>
          </a:prstGeom>
          <a:noFill/>
          <a:ln w="50800">
            <a:solidFill>
              <a:srgbClr val="183B97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9708" name="Line 23"/>
          <p:cNvSpPr>
            <a:spLocks noChangeShapeType="1"/>
          </p:cNvSpPr>
          <p:nvPr/>
        </p:nvSpPr>
        <p:spPr bwMode="auto">
          <a:xfrm>
            <a:off x="3159125" y="5889625"/>
            <a:ext cx="368300" cy="0"/>
          </a:xfrm>
          <a:prstGeom prst="line">
            <a:avLst/>
          </a:prstGeom>
          <a:noFill/>
          <a:ln w="50800">
            <a:solidFill>
              <a:srgbClr val="183B97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9709" name="Line 24"/>
          <p:cNvSpPr>
            <a:spLocks noChangeShapeType="1"/>
          </p:cNvSpPr>
          <p:nvPr/>
        </p:nvSpPr>
        <p:spPr bwMode="auto">
          <a:xfrm>
            <a:off x="3206750" y="5964238"/>
            <a:ext cx="295275" cy="0"/>
          </a:xfrm>
          <a:prstGeom prst="line">
            <a:avLst/>
          </a:prstGeom>
          <a:noFill/>
          <a:ln w="50800">
            <a:solidFill>
              <a:srgbClr val="183B97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9710" name="Line 25"/>
          <p:cNvSpPr>
            <a:spLocks noChangeShapeType="1"/>
          </p:cNvSpPr>
          <p:nvPr/>
        </p:nvSpPr>
        <p:spPr bwMode="auto">
          <a:xfrm>
            <a:off x="3282950" y="6016625"/>
            <a:ext cx="138113" cy="0"/>
          </a:xfrm>
          <a:prstGeom prst="line">
            <a:avLst/>
          </a:prstGeom>
          <a:noFill/>
          <a:ln w="50800">
            <a:solidFill>
              <a:srgbClr val="183B97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9711" name="Freeform 26"/>
          <p:cNvSpPr>
            <a:spLocks/>
          </p:cNvSpPr>
          <p:nvPr/>
        </p:nvSpPr>
        <p:spPr bwMode="auto">
          <a:xfrm>
            <a:off x="1566863" y="3876675"/>
            <a:ext cx="219075" cy="220663"/>
          </a:xfrm>
          <a:custGeom>
            <a:avLst/>
            <a:gdLst>
              <a:gd name="T0" fmla="*/ 0 w 138"/>
              <a:gd name="T1" fmla="*/ 2147483647 h 139"/>
              <a:gd name="T2" fmla="*/ 2147483647 w 138"/>
              <a:gd name="T3" fmla="*/ 2147483647 h 139"/>
              <a:gd name="T4" fmla="*/ 2147483647 w 138"/>
              <a:gd name="T5" fmla="*/ 2147483647 h 139"/>
              <a:gd name="T6" fmla="*/ 2147483647 w 138"/>
              <a:gd name="T7" fmla="*/ 2147483647 h 139"/>
              <a:gd name="T8" fmla="*/ 2147483647 w 138"/>
              <a:gd name="T9" fmla="*/ 2147483647 h 139"/>
              <a:gd name="T10" fmla="*/ 2147483647 w 138"/>
              <a:gd name="T11" fmla="*/ 2147483647 h 139"/>
              <a:gd name="T12" fmla="*/ 2147483647 w 138"/>
              <a:gd name="T13" fmla="*/ 0 h 139"/>
              <a:gd name="T14" fmla="*/ 2147483647 w 138"/>
              <a:gd name="T15" fmla="*/ 2147483647 h 139"/>
              <a:gd name="T16" fmla="*/ 0 w 138"/>
              <a:gd name="T17" fmla="*/ 2147483647 h 139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138" h="139">
                <a:moveTo>
                  <a:pt x="0" y="85"/>
                </a:moveTo>
                <a:lnTo>
                  <a:pt x="37" y="138"/>
                </a:lnTo>
                <a:lnTo>
                  <a:pt x="71" y="130"/>
                </a:lnTo>
                <a:lnTo>
                  <a:pt x="101" y="109"/>
                </a:lnTo>
                <a:lnTo>
                  <a:pt x="132" y="85"/>
                </a:lnTo>
                <a:lnTo>
                  <a:pt x="137" y="54"/>
                </a:lnTo>
                <a:lnTo>
                  <a:pt x="76" y="0"/>
                </a:lnTo>
                <a:lnTo>
                  <a:pt x="42" y="39"/>
                </a:lnTo>
                <a:lnTo>
                  <a:pt x="0" y="85"/>
                </a:lnTo>
              </a:path>
            </a:pathLst>
          </a:custGeom>
          <a:solidFill>
            <a:srgbClr val="E0E0FF"/>
          </a:solidFill>
          <a:ln w="12700" cap="rnd" cmpd="sng">
            <a:solidFill>
              <a:srgbClr val="183B97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29712" name="Line 27"/>
          <p:cNvSpPr>
            <a:spLocks noChangeShapeType="1"/>
          </p:cNvSpPr>
          <p:nvPr/>
        </p:nvSpPr>
        <p:spPr bwMode="auto">
          <a:xfrm flipV="1">
            <a:off x="2182813" y="4365625"/>
            <a:ext cx="206375" cy="44450"/>
          </a:xfrm>
          <a:prstGeom prst="line">
            <a:avLst/>
          </a:prstGeom>
          <a:noFill/>
          <a:ln w="12700">
            <a:solidFill>
              <a:srgbClr val="183B97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grpSp>
        <p:nvGrpSpPr>
          <p:cNvPr id="29713" name="Group 28"/>
          <p:cNvGrpSpPr>
            <a:grpSpLocks/>
          </p:cNvGrpSpPr>
          <p:nvPr/>
        </p:nvGrpSpPr>
        <p:grpSpPr bwMode="auto">
          <a:xfrm>
            <a:off x="1916113" y="3775075"/>
            <a:ext cx="285750" cy="354013"/>
            <a:chOff x="1223" y="2402"/>
            <a:chExt cx="180" cy="223"/>
          </a:xfrm>
        </p:grpSpPr>
        <p:sp>
          <p:nvSpPr>
            <p:cNvPr id="29816" name="Freeform 29"/>
            <p:cNvSpPr>
              <a:spLocks/>
            </p:cNvSpPr>
            <p:nvPr/>
          </p:nvSpPr>
          <p:spPr bwMode="auto">
            <a:xfrm>
              <a:off x="1223" y="2402"/>
              <a:ext cx="180" cy="223"/>
            </a:xfrm>
            <a:custGeom>
              <a:avLst/>
              <a:gdLst>
                <a:gd name="T0" fmla="*/ 50 w 180"/>
                <a:gd name="T1" fmla="*/ 18 h 223"/>
                <a:gd name="T2" fmla="*/ 0 w 180"/>
                <a:gd name="T3" fmla="*/ 53 h 223"/>
                <a:gd name="T4" fmla="*/ 22 w 180"/>
                <a:gd name="T5" fmla="*/ 131 h 223"/>
                <a:gd name="T6" fmla="*/ 87 w 180"/>
                <a:gd name="T7" fmla="*/ 222 h 223"/>
                <a:gd name="T8" fmla="*/ 111 w 180"/>
                <a:gd name="T9" fmla="*/ 190 h 223"/>
                <a:gd name="T10" fmla="*/ 179 w 180"/>
                <a:gd name="T11" fmla="*/ 39 h 223"/>
                <a:gd name="T12" fmla="*/ 147 w 180"/>
                <a:gd name="T13" fmla="*/ 0 h 223"/>
                <a:gd name="T14" fmla="*/ 96 w 180"/>
                <a:gd name="T15" fmla="*/ 39 h 223"/>
                <a:gd name="T16" fmla="*/ 50 w 180"/>
                <a:gd name="T17" fmla="*/ 18 h 22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80" h="223">
                  <a:moveTo>
                    <a:pt x="50" y="18"/>
                  </a:moveTo>
                  <a:lnTo>
                    <a:pt x="0" y="53"/>
                  </a:lnTo>
                  <a:lnTo>
                    <a:pt x="22" y="131"/>
                  </a:lnTo>
                  <a:lnTo>
                    <a:pt x="87" y="222"/>
                  </a:lnTo>
                  <a:lnTo>
                    <a:pt x="111" y="190"/>
                  </a:lnTo>
                  <a:lnTo>
                    <a:pt x="179" y="39"/>
                  </a:lnTo>
                  <a:lnTo>
                    <a:pt x="147" y="0"/>
                  </a:lnTo>
                  <a:lnTo>
                    <a:pt x="96" y="39"/>
                  </a:lnTo>
                  <a:lnTo>
                    <a:pt x="50" y="18"/>
                  </a:lnTo>
                </a:path>
              </a:pathLst>
            </a:custGeom>
            <a:solidFill>
              <a:srgbClr val="E0E0FF"/>
            </a:solidFill>
            <a:ln w="12700" cap="rnd" cmpd="sng">
              <a:solidFill>
                <a:srgbClr val="183B97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9817" name="Freeform 30"/>
            <p:cNvSpPr>
              <a:spLocks/>
            </p:cNvSpPr>
            <p:nvPr/>
          </p:nvSpPr>
          <p:spPr bwMode="auto">
            <a:xfrm>
              <a:off x="1317" y="2488"/>
              <a:ext cx="51" cy="26"/>
            </a:xfrm>
            <a:custGeom>
              <a:avLst/>
              <a:gdLst>
                <a:gd name="T0" fmla="*/ 0 w 51"/>
                <a:gd name="T1" fmla="*/ 0 h 26"/>
                <a:gd name="T2" fmla="*/ 50 w 51"/>
                <a:gd name="T3" fmla="*/ 25 h 26"/>
                <a:gd name="T4" fmla="*/ 23 w 51"/>
                <a:gd name="T5" fmla="*/ 21 h 26"/>
                <a:gd name="T6" fmla="*/ 0 w 51"/>
                <a:gd name="T7" fmla="*/ 0 h 26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1" h="26">
                  <a:moveTo>
                    <a:pt x="0" y="0"/>
                  </a:moveTo>
                  <a:lnTo>
                    <a:pt x="50" y="25"/>
                  </a:lnTo>
                  <a:lnTo>
                    <a:pt x="23" y="21"/>
                  </a:lnTo>
                  <a:lnTo>
                    <a:pt x="0" y="0"/>
                  </a:lnTo>
                </a:path>
              </a:pathLst>
            </a:custGeom>
            <a:solidFill>
              <a:srgbClr val="C0C0E0"/>
            </a:solidFill>
            <a:ln w="12700" cap="rnd" cmpd="sng">
              <a:solidFill>
                <a:srgbClr val="183B97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9818" name="Freeform 31"/>
            <p:cNvSpPr>
              <a:spLocks/>
            </p:cNvSpPr>
            <p:nvPr/>
          </p:nvSpPr>
          <p:spPr bwMode="auto">
            <a:xfrm>
              <a:off x="1236" y="2498"/>
              <a:ext cx="21" cy="17"/>
            </a:xfrm>
            <a:custGeom>
              <a:avLst/>
              <a:gdLst>
                <a:gd name="T0" fmla="*/ 20 w 21"/>
                <a:gd name="T1" fmla="*/ 0 h 17"/>
                <a:gd name="T2" fmla="*/ 0 w 21"/>
                <a:gd name="T3" fmla="*/ 16 h 17"/>
                <a:gd name="T4" fmla="*/ 13 w 21"/>
                <a:gd name="T5" fmla="*/ 11 h 17"/>
                <a:gd name="T6" fmla="*/ 20 w 21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" h="17">
                  <a:moveTo>
                    <a:pt x="20" y="0"/>
                  </a:moveTo>
                  <a:lnTo>
                    <a:pt x="0" y="16"/>
                  </a:lnTo>
                  <a:lnTo>
                    <a:pt x="13" y="11"/>
                  </a:lnTo>
                  <a:lnTo>
                    <a:pt x="20" y="0"/>
                  </a:lnTo>
                </a:path>
              </a:pathLst>
            </a:custGeom>
            <a:solidFill>
              <a:srgbClr val="C0C0E0"/>
            </a:solidFill>
            <a:ln w="12700" cap="rnd" cmpd="sng">
              <a:solidFill>
                <a:srgbClr val="183B97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29714" name="Group 32"/>
          <p:cNvGrpSpPr>
            <a:grpSpLocks/>
          </p:cNvGrpSpPr>
          <p:nvPr/>
        </p:nvGrpSpPr>
        <p:grpSpPr bwMode="auto">
          <a:xfrm>
            <a:off x="1974850" y="3875088"/>
            <a:ext cx="131763" cy="358775"/>
            <a:chOff x="1260" y="2465"/>
            <a:chExt cx="83" cy="226"/>
          </a:xfrm>
        </p:grpSpPr>
        <p:sp>
          <p:nvSpPr>
            <p:cNvPr id="29814" name="Freeform 33"/>
            <p:cNvSpPr>
              <a:spLocks/>
            </p:cNvSpPr>
            <p:nvPr/>
          </p:nvSpPr>
          <p:spPr bwMode="auto">
            <a:xfrm>
              <a:off x="1260" y="2465"/>
              <a:ext cx="83" cy="226"/>
            </a:xfrm>
            <a:custGeom>
              <a:avLst/>
              <a:gdLst>
                <a:gd name="T0" fmla="*/ 21 w 83"/>
                <a:gd name="T1" fmla="*/ 0 h 226"/>
                <a:gd name="T2" fmla="*/ 52 w 83"/>
                <a:gd name="T3" fmla="*/ 25 h 226"/>
                <a:gd name="T4" fmla="*/ 45 w 83"/>
                <a:gd name="T5" fmla="*/ 68 h 226"/>
                <a:gd name="T6" fmla="*/ 82 w 83"/>
                <a:gd name="T7" fmla="*/ 136 h 226"/>
                <a:gd name="T8" fmla="*/ 45 w 83"/>
                <a:gd name="T9" fmla="*/ 225 h 226"/>
                <a:gd name="T10" fmla="*/ 0 w 83"/>
                <a:gd name="T11" fmla="*/ 157 h 226"/>
                <a:gd name="T12" fmla="*/ 17 w 83"/>
                <a:gd name="T13" fmla="*/ 68 h 226"/>
                <a:gd name="T14" fmla="*/ 3 w 83"/>
                <a:gd name="T15" fmla="*/ 35 h 226"/>
                <a:gd name="T16" fmla="*/ 21 w 83"/>
                <a:gd name="T17" fmla="*/ 0 h 22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83" h="226">
                  <a:moveTo>
                    <a:pt x="21" y="0"/>
                  </a:moveTo>
                  <a:lnTo>
                    <a:pt x="52" y="25"/>
                  </a:lnTo>
                  <a:lnTo>
                    <a:pt x="45" y="68"/>
                  </a:lnTo>
                  <a:lnTo>
                    <a:pt x="82" y="136"/>
                  </a:lnTo>
                  <a:lnTo>
                    <a:pt x="45" y="225"/>
                  </a:lnTo>
                  <a:lnTo>
                    <a:pt x="0" y="157"/>
                  </a:lnTo>
                  <a:lnTo>
                    <a:pt x="17" y="68"/>
                  </a:lnTo>
                  <a:lnTo>
                    <a:pt x="3" y="35"/>
                  </a:lnTo>
                  <a:lnTo>
                    <a:pt x="21" y="0"/>
                  </a:lnTo>
                </a:path>
              </a:pathLst>
            </a:custGeom>
            <a:solidFill>
              <a:srgbClr val="FF00A0"/>
            </a:solidFill>
            <a:ln w="12700" cap="rnd" cmpd="sng">
              <a:solidFill>
                <a:srgbClr val="183B97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9815" name="Freeform 34"/>
            <p:cNvSpPr>
              <a:spLocks/>
            </p:cNvSpPr>
            <p:nvPr/>
          </p:nvSpPr>
          <p:spPr bwMode="auto">
            <a:xfrm>
              <a:off x="1278" y="2530"/>
              <a:ext cx="26" cy="17"/>
            </a:xfrm>
            <a:custGeom>
              <a:avLst/>
              <a:gdLst>
                <a:gd name="T0" fmla="*/ 0 w 26"/>
                <a:gd name="T1" fmla="*/ 5 h 17"/>
                <a:gd name="T2" fmla="*/ 14 w 26"/>
                <a:gd name="T3" fmla="*/ 10 h 17"/>
                <a:gd name="T4" fmla="*/ 25 w 26"/>
                <a:gd name="T5" fmla="*/ 0 h 17"/>
                <a:gd name="T6" fmla="*/ 15 w 26"/>
                <a:gd name="T7" fmla="*/ 16 h 17"/>
                <a:gd name="T8" fmla="*/ 0 w 26"/>
                <a:gd name="T9" fmla="*/ 5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6" h="17">
                  <a:moveTo>
                    <a:pt x="0" y="5"/>
                  </a:moveTo>
                  <a:lnTo>
                    <a:pt x="14" y="10"/>
                  </a:lnTo>
                  <a:lnTo>
                    <a:pt x="25" y="0"/>
                  </a:lnTo>
                  <a:lnTo>
                    <a:pt x="15" y="16"/>
                  </a:lnTo>
                  <a:lnTo>
                    <a:pt x="0" y="5"/>
                  </a:lnTo>
                </a:path>
              </a:pathLst>
            </a:custGeom>
            <a:solidFill>
              <a:srgbClr val="E040A0"/>
            </a:solidFill>
            <a:ln w="12700" cap="rnd" cmpd="sng">
              <a:solidFill>
                <a:srgbClr val="183B97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29715" name="Freeform 35"/>
          <p:cNvSpPr>
            <a:spLocks/>
          </p:cNvSpPr>
          <p:nvPr/>
        </p:nvSpPr>
        <p:spPr bwMode="auto">
          <a:xfrm>
            <a:off x="1819275" y="3952875"/>
            <a:ext cx="117475" cy="144463"/>
          </a:xfrm>
          <a:custGeom>
            <a:avLst/>
            <a:gdLst>
              <a:gd name="T0" fmla="*/ 0 w 74"/>
              <a:gd name="T1" fmla="*/ 2147483647 h 91"/>
              <a:gd name="T2" fmla="*/ 2147483647 w 74"/>
              <a:gd name="T3" fmla="*/ 2147483647 h 91"/>
              <a:gd name="T4" fmla="*/ 2147483647 w 74"/>
              <a:gd name="T5" fmla="*/ 2147483647 h 91"/>
              <a:gd name="T6" fmla="*/ 2147483647 w 74"/>
              <a:gd name="T7" fmla="*/ 2147483647 h 91"/>
              <a:gd name="T8" fmla="*/ 2147483647 w 74"/>
              <a:gd name="T9" fmla="*/ 2147483647 h 91"/>
              <a:gd name="T10" fmla="*/ 2147483647 w 74"/>
              <a:gd name="T11" fmla="*/ 2147483647 h 91"/>
              <a:gd name="T12" fmla="*/ 2147483647 w 74"/>
              <a:gd name="T13" fmla="*/ 2147483647 h 91"/>
              <a:gd name="T14" fmla="*/ 2147483647 w 74"/>
              <a:gd name="T15" fmla="*/ 2147483647 h 91"/>
              <a:gd name="T16" fmla="*/ 2147483647 w 74"/>
              <a:gd name="T17" fmla="*/ 2147483647 h 91"/>
              <a:gd name="T18" fmla="*/ 2147483647 w 74"/>
              <a:gd name="T19" fmla="*/ 2147483647 h 91"/>
              <a:gd name="T20" fmla="*/ 2147483647 w 74"/>
              <a:gd name="T21" fmla="*/ 2147483647 h 91"/>
              <a:gd name="T22" fmla="*/ 2147483647 w 74"/>
              <a:gd name="T23" fmla="*/ 2147483647 h 91"/>
              <a:gd name="T24" fmla="*/ 2147483647 w 74"/>
              <a:gd name="T25" fmla="*/ 2147483647 h 91"/>
              <a:gd name="T26" fmla="*/ 2147483647 w 74"/>
              <a:gd name="T27" fmla="*/ 2147483647 h 91"/>
              <a:gd name="T28" fmla="*/ 2147483647 w 74"/>
              <a:gd name="T29" fmla="*/ 2147483647 h 91"/>
              <a:gd name="T30" fmla="*/ 2147483647 w 74"/>
              <a:gd name="T31" fmla="*/ 2147483647 h 91"/>
              <a:gd name="T32" fmla="*/ 2147483647 w 74"/>
              <a:gd name="T33" fmla="*/ 2147483647 h 91"/>
              <a:gd name="T34" fmla="*/ 2147483647 w 74"/>
              <a:gd name="T35" fmla="*/ 0 h 91"/>
              <a:gd name="T36" fmla="*/ 2147483647 w 74"/>
              <a:gd name="T37" fmla="*/ 2147483647 h 91"/>
              <a:gd name="T38" fmla="*/ 0 w 74"/>
              <a:gd name="T39" fmla="*/ 2147483647 h 91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0" t="0" r="r" b="b"/>
            <a:pathLst>
              <a:path w="74" h="91">
                <a:moveTo>
                  <a:pt x="0" y="22"/>
                </a:moveTo>
                <a:lnTo>
                  <a:pt x="12" y="36"/>
                </a:lnTo>
                <a:lnTo>
                  <a:pt x="14" y="45"/>
                </a:lnTo>
                <a:lnTo>
                  <a:pt x="22" y="54"/>
                </a:lnTo>
                <a:lnTo>
                  <a:pt x="31" y="60"/>
                </a:lnTo>
                <a:lnTo>
                  <a:pt x="39" y="69"/>
                </a:lnTo>
                <a:lnTo>
                  <a:pt x="46" y="80"/>
                </a:lnTo>
                <a:lnTo>
                  <a:pt x="62" y="85"/>
                </a:lnTo>
                <a:lnTo>
                  <a:pt x="73" y="90"/>
                </a:lnTo>
                <a:lnTo>
                  <a:pt x="53" y="75"/>
                </a:lnTo>
                <a:lnTo>
                  <a:pt x="43" y="63"/>
                </a:lnTo>
                <a:lnTo>
                  <a:pt x="36" y="54"/>
                </a:lnTo>
                <a:lnTo>
                  <a:pt x="35" y="38"/>
                </a:lnTo>
                <a:lnTo>
                  <a:pt x="28" y="41"/>
                </a:lnTo>
                <a:lnTo>
                  <a:pt x="22" y="36"/>
                </a:lnTo>
                <a:lnTo>
                  <a:pt x="15" y="23"/>
                </a:lnTo>
                <a:lnTo>
                  <a:pt x="12" y="13"/>
                </a:lnTo>
                <a:lnTo>
                  <a:pt x="13" y="0"/>
                </a:lnTo>
                <a:lnTo>
                  <a:pt x="6" y="8"/>
                </a:lnTo>
                <a:lnTo>
                  <a:pt x="0" y="22"/>
                </a:lnTo>
              </a:path>
            </a:pathLst>
          </a:custGeom>
          <a:solidFill>
            <a:srgbClr val="8080A0"/>
          </a:solidFill>
          <a:ln w="12700" cap="rnd" cmpd="sng">
            <a:solidFill>
              <a:srgbClr val="183B97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29716" name="Freeform 36"/>
          <p:cNvSpPr>
            <a:spLocks/>
          </p:cNvSpPr>
          <p:nvPr/>
        </p:nvSpPr>
        <p:spPr bwMode="auto">
          <a:xfrm>
            <a:off x="1901825" y="4324350"/>
            <a:ext cx="125413" cy="119063"/>
          </a:xfrm>
          <a:custGeom>
            <a:avLst/>
            <a:gdLst>
              <a:gd name="T0" fmla="*/ 0 w 79"/>
              <a:gd name="T1" fmla="*/ 0 h 75"/>
              <a:gd name="T2" fmla="*/ 2147483647 w 79"/>
              <a:gd name="T3" fmla="*/ 2147483647 h 75"/>
              <a:gd name="T4" fmla="*/ 2147483647 w 79"/>
              <a:gd name="T5" fmla="*/ 2147483647 h 75"/>
              <a:gd name="T6" fmla="*/ 2147483647 w 79"/>
              <a:gd name="T7" fmla="*/ 2147483647 h 75"/>
              <a:gd name="T8" fmla="*/ 2147483647 w 79"/>
              <a:gd name="T9" fmla="*/ 2147483647 h 75"/>
              <a:gd name="T10" fmla="*/ 2147483647 w 79"/>
              <a:gd name="T11" fmla="*/ 2147483647 h 75"/>
              <a:gd name="T12" fmla="*/ 2147483647 w 79"/>
              <a:gd name="T13" fmla="*/ 2147483647 h 75"/>
              <a:gd name="T14" fmla="*/ 2147483647 w 79"/>
              <a:gd name="T15" fmla="*/ 2147483647 h 75"/>
              <a:gd name="T16" fmla="*/ 2147483647 w 79"/>
              <a:gd name="T17" fmla="*/ 2147483647 h 75"/>
              <a:gd name="T18" fmla="*/ 2147483647 w 79"/>
              <a:gd name="T19" fmla="*/ 2147483647 h 75"/>
              <a:gd name="T20" fmla="*/ 2147483647 w 79"/>
              <a:gd name="T21" fmla="*/ 2147483647 h 75"/>
              <a:gd name="T22" fmla="*/ 2147483647 w 79"/>
              <a:gd name="T23" fmla="*/ 2147483647 h 75"/>
              <a:gd name="T24" fmla="*/ 2147483647 w 79"/>
              <a:gd name="T25" fmla="*/ 2147483647 h 75"/>
              <a:gd name="T26" fmla="*/ 2147483647 w 79"/>
              <a:gd name="T27" fmla="*/ 2147483647 h 75"/>
              <a:gd name="T28" fmla="*/ 2147483647 w 79"/>
              <a:gd name="T29" fmla="*/ 2147483647 h 75"/>
              <a:gd name="T30" fmla="*/ 2147483647 w 79"/>
              <a:gd name="T31" fmla="*/ 2147483647 h 75"/>
              <a:gd name="T32" fmla="*/ 2147483647 w 79"/>
              <a:gd name="T33" fmla="*/ 2147483647 h 75"/>
              <a:gd name="T34" fmla="*/ 0 w 79"/>
              <a:gd name="T35" fmla="*/ 0 h 75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0" t="0" r="r" b="b"/>
            <a:pathLst>
              <a:path w="79" h="75">
                <a:moveTo>
                  <a:pt x="0" y="0"/>
                </a:moveTo>
                <a:lnTo>
                  <a:pt x="9" y="11"/>
                </a:lnTo>
                <a:lnTo>
                  <a:pt x="16" y="19"/>
                </a:lnTo>
                <a:lnTo>
                  <a:pt x="26" y="28"/>
                </a:lnTo>
                <a:lnTo>
                  <a:pt x="34" y="38"/>
                </a:lnTo>
                <a:lnTo>
                  <a:pt x="45" y="48"/>
                </a:lnTo>
                <a:lnTo>
                  <a:pt x="52" y="74"/>
                </a:lnTo>
                <a:lnTo>
                  <a:pt x="51" y="50"/>
                </a:lnTo>
                <a:lnTo>
                  <a:pt x="47" y="38"/>
                </a:lnTo>
                <a:lnTo>
                  <a:pt x="37" y="31"/>
                </a:lnTo>
                <a:lnTo>
                  <a:pt x="34" y="25"/>
                </a:lnTo>
                <a:lnTo>
                  <a:pt x="44" y="28"/>
                </a:lnTo>
                <a:lnTo>
                  <a:pt x="62" y="29"/>
                </a:lnTo>
                <a:lnTo>
                  <a:pt x="78" y="25"/>
                </a:lnTo>
                <a:lnTo>
                  <a:pt x="59" y="23"/>
                </a:lnTo>
                <a:lnTo>
                  <a:pt x="35" y="20"/>
                </a:lnTo>
                <a:lnTo>
                  <a:pt x="19" y="13"/>
                </a:lnTo>
                <a:lnTo>
                  <a:pt x="0" y="0"/>
                </a:lnTo>
              </a:path>
            </a:pathLst>
          </a:custGeom>
          <a:solidFill>
            <a:srgbClr val="8080A0"/>
          </a:solidFill>
          <a:ln w="12700" cap="rnd" cmpd="sng">
            <a:solidFill>
              <a:srgbClr val="183B97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grpSp>
        <p:nvGrpSpPr>
          <p:cNvPr id="29717" name="Group 37"/>
          <p:cNvGrpSpPr>
            <a:grpSpLocks/>
          </p:cNvGrpSpPr>
          <p:nvPr/>
        </p:nvGrpSpPr>
        <p:grpSpPr bwMode="auto">
          <a:xfrm>
            <a:off x="1709738" y="4449763"/>
            <a:ext cx="649287" cy="1119187"/>
            <a:chOff x="1093" y="2827"/>
            <a:chExt cx="409" cy="705"/>
          </a:xfrm>
        </p:grpSpPr>
        <p:grpSp>
          <p:nvGrpSpPr>
            <p:cNvPr id="29810" name="Group 38"/>
            <p:cNvGrpSpPr>
              <a:grpSpLocks/>
            </p:cNvGrpSpPr>
            <p:nvPr/>
          </p:nvGrpSpPr>
          <p:grpSpPr bwMode="auto">
            <a:xfrm>
              <a:off x="1093" y="3366"/>
              <a:ext cx="366" cy="166"/>
              <a:chOff x="1093" y="3366"/>
              <a:chExt cx="366" cy="166"/>
            </a:xfrm>
          </p:grpSpPr>
          <p:sp>
            <p:nvSpPr>
              <p:cNvPr id="29812" name="Freeform 39"/>
              <p:cNvSpPr>
                <a:spLocks/>
              </p:cNvSpPr>
              <p:nvPr/>
            </p:nvSpPr>
            <p:spPr bwMode="auto">
              <a:xfrm>
                <a:off x="1250" y="3395"/>
                <a:ext cx="209" cy="137"/>
              </a:xfrm>
              <a:custGeom>
                <a:avLst/>
                <a:gdLst>
                  <a:gd name="T0" fmla="*/ 121 w 209"/>
                  <a:gd name="T1" fmla="*/ 22 h 137"/>
                  <a:gd name="T2" fmla="*/ 114 w 209"/>
                  <a:gd name="T3" fmla="*/ 34 h 137"/>
                  <a:gd name="T4" fmla="*/ 102 w 209"/>
                  <a:gd name="T5" fmla="*/ 42 h 137"/>
                  <a:gd name="T6" fmla="*/ 84 w 209"/>
                  <a:gd name="T7" fmla="*/ 48 h 137"/>
                  <a:gd name="T8" fmla="*/ 64 w 209"/>
                  <a:gd name="T9" fmla="*/ 57 h 137"/>
                  <a:gd name="T10" fmla="*/ 51 w 209"/>
                  <a:gd name="T11" fmla="*/ 74 h 137"/>
                  <a:gd name="T12" fmla="*/ 33 w 209"/>
                  <a:gd name="T13" fmla="*/ 89 h 137"/>
                  <a:gd name="T14" fmla="*/ 17 w 209"/>
                  <a:gd name="T15" fmla="*/ 102 h 137"/>
                  <a:gd name="T16" fmla="*/ 7 w 209"/>
                  <a:gd name="T17" fmla="*/ 115 h 137"/>
                  <a:gd name="T18" fmla="*/ 0 w 209"/>
                  <a:gd name="T19" fmla="*/ 126 h 137"/>
                  <a:gd name="T20" fmla="*/ 3 w 209"/>
                  <a:gd name="T21" fmla="*/ 134 h 137"/>
                  <a:gd name="T22" fmla="*/ 10 w 209"/>
                  <a:gd name="T23" fmla="*/ 136 h 137"/>
                  <a:gd name="T24" fmla="*/ 43 w 209"/>
                  <a:gd name="T25" fmla="*/ 127 h 137"/>
                  <a:gd name="T26" fmla="*/ 83 w 209"/>
                  <a:gd name="T27" fmla="*/ 111 h 137"/>
                  <a:gd name="T28" fmla="*/ 119 w 209"/>
                  <a:gd name="T29" fmla="*/ 92 h 137"/>
                  <a:gd name="T30" fmla="*/ 149 w 209"/>
                  <a:gd name="T31" fmla="*/ 71 h 137"/>
                  <a:gd name="T32" fmla="*/ 164 w 209"/>
                  <a:gd name="T33" fmla="*/ 56 h 137"/>
                  <a:gd name="T34" fmla="*/ 167 w 209"/>
                  <a:gd name="T35" fmla="*/ 65 h 137"/>
                  <a:gd name="T36" fmla="*/ 189 w 209"/>
                  <a:gd name="T37" fmla="*/ 55 h 137"/>
                  <a:gd name="T38" fmla="*/ 206 w 209"/>
                  <a:gd name="T39" fmla="*/ 51 h 137"/>
                  <a:gd name="T40" fmla="*/ 208 w 209"/>
                  <a:gd name="T41" fmla="*/ 41 h 137"/>
                  <a:gd name="T42" fmla="*/ 207 w 209"/>
                  <a:gd name="T43" fmla="*/ 30 h 137"/>
                  <a:gd name="T44" fmla="*/ 204 w 209"/>
                  <a:gd name="T45" fmla="*/ 20 h 137"/>
                  <a:gd name="T46" fmla="*/ 200 w 209"/>
                  <a:gd name="T47" fmla="*/ 11 h 137"/>
                  <a:gd name="T48" fmla="*/ 194 w 209"/>
                  <a:gd name="T49" fmla="*/ 0 h 137"/>
                  <a:gd name="T50" fmla="*/ 184 w 209"/>
                  <a:gd name="T51" fmla="*/ 10 h 137"/>
                  <a:gd name="T52" fmla="*/ 167 w 209"/>
                  <a:gd name="T53" fmla="*/ 15 h 137"/>
                  <a:gd name="T54" fmla="*/ 147 w 209"/>
                  <a:gd name="T55" fmla="*/ 17 h 137"/>
                  <a:gd name="T56" fmla="*/ 121 w 209"/>
                  <a:gd name="T57" fmla="*/ 22 h 137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209" h="137">
                    <a:moveTo>
                      <a:pt x="121" y="22"/>
                    </a:moveTo>
                    <a:lnTo>
                      <a:pt x="114" y="34"/>
                    </a:lnTo>
                    <a:lnTo>
                      <a:pt x="102" y="42"/>
                    </a:lnTo>
                    <a:lnTo>
                      <a:pt x="84" y="48"/>
                    </a:lnTo>
                    <a:lnTo>
                      <a:pt x="64" y="57"/>
                    </a:lnTo>
                    <a:lnTo>
                      <a:pt x="51" y="74"/>
                    </a:lnTo>
                    <a:lnTo>
                      <a:pt x="33" y="89"/>
                    </a:lnTo>
                    <a:lnTo>
                      <a:pt x="17" y="102"/>
                    </a:lnTo>
                    <a:lnTo>
                      <a:pt x="7" y="115"/>
                    </a:lnTo>
                    <a:lnTo>
                      <a:pt x="0" y="126"/>
                    </a:lnTo>
                    <a:lnTo>
                      <a:pt x="3" y="134"/>
                    </a:lnTo>
                    <a:lnTo>
                      <a:pt x="10" y="136"/>
                    </a:lnTo>
                    <a:lnTo>
                      <a:pt x="43" y="127"/>
                    </a:lnTo>
                    <a:lnTo>
                      <a:pt x="83" y="111"/>
                    </a:lnTo>
                    <a:lnTo>
                      <a:pt x="119" y="92"/>
                    </a:lnTo>
                    <a:lnTo>
                      <a:pt x="149" y="71"/>
                    </a:lnTo>
                    <a:lnTo>
                      <a:pt x="164" y="56"/>
                    </a:lnTo>
                    <a:lnTo>
                      <a:pt x="167" y="65"/>
                    </a:lnTo>
                    <a:lnTo>
                      <a:pt x="189" y="55"/>
                    </a:lnTo>
                    <a:lnTo>
                      <a:pt x="206" y="51"/>
                    </a:lnTo>
                    <a:lnTo>
                      <a:pt x="208" y="41"/>
                    </a:lnTo>
                    <a:lnTo>
                      <a:pt x="207" y="30"/>
                    </a:lnTo>
                    <a:lnTo>
                      <a:pt x="204" y="20"/>
                    </a:lnTo>
                    <a:lnTo>
                      <a:pt x="200" y="11"/>
                    </a:lnTo>
                    <a:lnTo>
                      <a:pt x="194" y="0"/>
                    </a:lnTo>
                    <a:lnTo>
                      <a:pt x="184" y="10"/>
                    </a:lnTo>
                    <a:lnTo>
                      <a:pt x="167" y="15"/>
                    </a:lnTo>
                    <a:lnTo>
                      <a:pt x="147" y="17"/>
                    </a:lnTo>
                    <a:lnTo>
                      <a:pt x="121" y="22"/>
                    </a:lnTo>
                  </a:path>
                </a:pathLst>
              </a:custGeom>
              <a:solidFill>
                <a:srgbClr val="606080"/>
              </a:solidFill>
              <a:ln w="12700" cap="rnd" cmpd="sng">
                <a:solidFill>
                  <a:srgbClr val="183B97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9813" name="Freeform 40"/>
              <p:cNvSpPr>
                <a:spLocks/>
              </p:cNvSpPr>
              <p:nvPr/>
            </p:nvSpPr>
            <p:spPr bwMode="auto">
              <a:xfrm>
                <a:off x="1093" y="3366"/>
                <a:ext cx="208" cy="141"/>
              </a:xfrm>
              <a:custGeom>
                <a:avLst/>
                <a:gdLst>
                  <a:gd name="T0" fmla="*/ 121 w 208"/>
                  <a:gd name="T1" fmla="*/ 23 h 141"/>
                  <a:gd name="T2" fmla="*/ 113 w 208"/>
                  <a:gd name="T3" fmla="*/ 35 h 141"/>
                  <a:gd name="T4" fmla="*/ 102 w 208"/>
                  <a:gd name="T5" fmla="*/ 43 h 141"/>
                  <a:gd name="T6" fmla="*/ 84 w 208"/>
                  <a:gd name="T7" fmla="*/ 48 h 141"/>
                  <a:gd name="T8" fmla="*/ 64 w 208"/>
                  <a:gd name="T9" fmla="*/ 58 h 141"/>
                  <a:gd name="T10" fmla="*/ 50 w 208"/>
                  <a:gd name="T11" fmla="*/ 74 h 141"/>
                  <a:gd name="T12" fmla="*/ 33 w 208"/>
                  <a:gd name="T13" fmla="*/ 91 h 141"/>
                  <a:gd name="T14" fmla="*/ 17 w 208"/>
                  <a:gd name="T15" fmla="*/ 104 h 141"/>
                  <a:gd name="T16" fmla="*/ 6 w 208"/>
                  <a:gd name="T17" fmla="*/ 117 h 141"/>
                  <a:gd name="T18" fmla="*/ 0 w 208"/>
                  <a:gd name="T19" fmla="*/ 129 h 141"/>
                  <a:gd name="T20" fmla="*/ 2 w 208"/>
                  <a:gd name="T21" fmla="*/ 137 h 141"/>
                  <a:gd name="T22" fmla="*/ 10 w 208"/>
                  <a:gd name="T23" fmla="*/ 140 h 141"/>
                  <a:gd name="T24" fmla="*/ 43 w 208"/>
                  <a:gd name="T25" fmla="*/ 129 h 141"/>
                  <a:gd name="T26" fmla="*/ 84 w 208"/>
                  <a:gd name="T27" fmla="*/ 112 h 141"/>
                  <a:gd name="T28" fmla="*/ 119 w 208"/>
                  <a:gd name="T29" fmla="*/ 93 h 141"/>
                  <a:gd name="T30" fmla="*/ 148 w 208"/>
                  <a:gd name="T31" fmla="*/ 71 h 141"/>
                  <a:gd name="T32" fmla="*/ 162 w 208"/>
                  <a:gd name="T33" fmla="*/ 56 h 141"/>
                  <a:gd name="T34" fmla="*/ 166 w 208"/>
                  <a:gd name="T35" fmla="*/ 67 h 141"/>
                  <a:gd name="T36" fmla="*/ 187 w 208"/>
                  <a:gd name="T37" fmla="*/ 55 h 141"/>
                  <a:gd name="T38" fmla="*/ 206 w 208"/>
                  <a:gd name="T39" fmla="*/ 52 h 141"/>
                  <a:gd name="T40" fmla="*/ 207 w 208"/>
                  <a:gd name="T41" fmla="*/ 42 h 141"/>
                  <a:gd name="T42" fmla="*/ 206 w 208"/>
                  <a:gd name="T43" fmla="*/ 31 h 141"/>
                  <a:gd name="T44" fmla="*/ 204 w 208"/>
                  <a:gd name="T45" fmla="*/ 20 h 141"/>
                  <a:gd name="T46" fmla="*/ 200 w 208"/>
                  <a:gd name="T47" fmla="*/ 11 h 141"/>
                  <a:gd name="T48" fmla="*/ 194 w 208"/>
                  <a:gd name="T49" fmla="*/ 0 h 141"/>
                  <a:gd name="T50" fmla="*/ 182 w 208"/>
                  <a:gd name="T51" fmla="*/ 10 h 141"/>
                  <a:gd name="T52" fmla="*/ 165 w 208"/>
                  <a:gd name="T53" fmla="*/ 15 h 141"/>
                  <a:gd name="T54" fmla="*/ 147 w 208"/>
                  <a:gd name="T55" fmla="*/ 18 h 141"/>
                  <a:gd name="T56" fmla="*/ 121 w 208"/>
                  <a:gd name="T57" fmla="*/ 23 h 141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208" h="141">
                    <a:moveTo>
                      <a:pt x="121" y="23"/>
                    </a:moveTo>
                    <a:lnTo>
                      <a:pt x="113" y="35"/>
                    </a:lnTo>
                    <a:lnTo>
                      <a:pt x="102" y="43"/>
                    </a:lnTo>
                    <a:lnTo>
                      <a:pt x="84" y="48"/>
                    </a:lnTo>
                    <a:lnTo>
                      <a:pt x="64" y="58"/>
                    </a:lnTo>
                    <a:lnTo>
                      <a:pt x="50" y="74"/>
                    </a:lnTo>
                    <a:lnTo>
                      <a:pt x="33" y="91"/>
                    </a:lnTo>
                    <a:lnTo>
                      <a:pt x="17" y="104"/>
                    </a:lnTo>
                    <a:lnTo>
                      <a:pt x="6" y="117"/>
                    </a:lnTo>
                    <a:lnTo>
                      <a:pt x="0" y="129"/>
                    </a:lnTo>
                    <a:lnTo>
                      <a:pt x="2" y="137"/>
                    </a:lnTo>
                    <a:lnTo>
                      <a:pt x="10" y="140"/>
                    </a:lnTo>
                    <a:lnTo>
                      <a:pt x="43" y="129"/>
                    </a:lnTo>
                    <a:lnTo>
                      <a:pt x="84" y="112"/>
                    </a:lnTo>
                    <a:lnTo>
                      <a:pt x="119" y="93"/>
                    </a:lnTo>
                    <a:lnTo>
                      <a:pt x="148" y="71"/>
                    </a:lnTo>
                    <a:lnTo>
                      <a:pt x="162" y="56"/>
                    </a:lnTo>
                    <a:lnTo>
                      <a:pt x="166" y="67"/>
                    </a:lnTo>
                    <a:lnTo>
                      <a:pt x="187" y="55"/>
                    </a:lnTo>
                    <a:lnTo>
                      <a:pt x="206" y="52"/>
                    </a:lnTo>
                    <a:lnTo>
                      <a:pt x="207" y="42"/>
                    </a:lnTo>
                    <a:lnTo>
                      <a:pt x="206" y="31"/>
                    </a:lnTo>
                    <a:lnTo>
                      <a:pt x="204" y="20"/>
                    </a:lnTo>
                    <a:lnTo>
                      <a:pt x="200" y="11"/>
                    </a:lnTo>
                    <a:lnTo>
                      <a:pt x="194" y="0"/>
                    </a:lnTo>
                    <a:lnTo>
                      <a:pt x="182" y="10"/>
                    </a:lnTo>
                    <a:lnTo>
                      <a:pt x="165" y="15"/>
                    </a:lnTo>
                    <a:lnTo>
                      <a:pt x="147" y="18"/>
                    </a:lnTo>
                    <a:lnTo>
                      <a:pt x="121" y="23"/>
                    </a:lnTo>
                  </a:path>
                </a:pathLst>
              </a:custGeom>
              <a:solidFill>
                <a:srgbClr val="606080"/>
              </a:solidFill>
              <a:ln w="12700" cap="rnd" cmpd="sng">
                <a:solidFill>
                  <a:srgbClr val="183B97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29811" name="Freeform 41"/>
            <p:cNvSpPr>
              <a:spLocks/>
            </p:cNvSpPr>
            <p:nvPr/>
          </p:nvSpPr>
          <p:spPr bwMode="auto">
            <a:xfrm>
              <a:off x="1146" y="2827"/>
              <a:ext cx="356" cy="636"/>
            </a:xfrm>
            <a:custGeom>
              <a:avLst/>
              <a:gdLst>
                <a:gd name="T0" fmla="*/ 122 w 356"/>
                <a:gd name="T1" fmla="*/ 16 h 636"/>
                <a:gd name="T2" fmla="*/ 84 w 356"/>
                <a:gd name="T3" fmla="*/ 80 h 636"/>
                <a:gd name="T4" fmla="*/ 69 w 356"/>
                <a:gd name="T5" fmla="*/ 140 h 636"/>
                <a:gd name="T6" fmla="*/ 60 w 356"/>
                <a:gd name="T7" fmla="*/ 198 h 636"/>
                <a:gd name="T8" fmla="*/ 51 w 356"/>
                <a:gd name="T9" fmla="*/ 246 h 636"/>
                <a:gd name="T10" fmla="*/ 30 w 356"/>
                <a:gd name="T11" fmla="*/ 285 h 636"/>
                <a:gd name="T12" fmla="*/ 24 w 356"/>
                <a:gd name="T13" fmla="*/ 319 h 636"/>
                <a:gd name="T14" fmla="*/ 30 w 356"/>
                <a:gd name="T15" fmla="*/ 354 h 636"/>
                <a:gd name="T16" fmla="*/ 44 w 356"/>
                <a:gd name="T17" fmla="*/ 408 h 636"/>
                <a:gd name="T18" fmla="*/ 46 w 356"/>
                <a:gd name="T19" fmla="*/ 453 h 636"/>
                <a:gd name="T20" fmla="*/ 37 w 356"/>
                <a:gd name="T21" fmla="*/ 492 h 636"/>
                <a:gd name="T22" fmla="*/ 24 w 356"/>
                <a:gd name="T23" fmla="*/ 537 h 636"/>
                <a:gd name="T24" fmla="*/ 9 w 356"/>
                <a:gd name="T25" fmla="*/ 580 h 636"/>
                <a:gd name="T26" fmla="*/ 0 w 356"/>
                <a:gd name="T27" fmla="*/ 613 h 636"/>
                <a:gd name="T28" fmla="*/ 31 w 356"/>
                <a:gd name="T29" fmla="*/ 600 h 636"/>
                <a:gd name="T30" fmla="*/ 70 w 356"/>
                <a:gd name="T31" fmla="*/ 577 h 636"/>
                <a:gd name="T32" fmla="*/ 115 w 356"/>
                <a:gd name="T33" fmla="*/ 567 h 636"/>
                <a:gd name="T34" fmla="*/ 144 w 356"/>
                <a:gd name="T35" fmla="*/ 556 h 636"/>
                <a:gd name="T36" fmla="*/ 149 w 356"/>
                <a:gd name="T37" fmla="*/ 528 h 636"/>
                <a:gd name="T38" fmla="*/ 143 w 356"/>
                <a:gd name="T39" fmla="*/ 496 h 636"/>
                <a:gd name="T40" fmla="*/ 149 w 356"/>
                <a:gd name="T41" fmla="*/ 452 h 636"/>
                <a:gd name="T42" fmla="*/ 156 w 356"/>
                <a:gd name="T43" fmla="*/ 403 h 636"/>
                <a:gd name="T44" fmla="*/ 148 w 356"/>
                <a:gd name="T45" fmla="*/ 365 h 636"/>
                <a:gd name="T46" fmla="*/ 136 w 356"/>
                <a:gd name="T47" fmla="*/ 332 h 636"/>
                <a:gd name="T48" fmla="*/ 139 w 356"/>
                <a:gd name="T49" fmla="*/ 310 h 636"/>
                <a:gd name="T50" fmla="*/ 148 w 356"/>
                <a:gd name="T51" fmla="*/ 277 h 636"/>
                <a:gd name="T52" fmla="*/ 163 w 356"/>
                <a:gd name="T53" fmla="*/ 242 h 636"/>
                <a:gd name="T54" fmla="*/ 183 w 356"/>
                <a:gd name="T55" fmla="*/ 203 h 636"/>
                <a:gd name="T56" fmla="*/ 197 w 356"/>
                <a:gd name="T57" fmla="*/ 149 h 636"/>
                <a:gd name="T58" fmla="*/ 212 w 356"/>
                <a:gd name="T59" fmla="*/ 91 h 636"/>
                <a:gd name="T60" fmla="*/ 208 w 356"/>
                <a:gd name="T61" fmla="*/ 149 h 636"/>
                <a:gd name="T62" fmla="*/ 212 w 356"/>
                <a:gd name="T63" fmla="*/ 214 h 636"/>
                <a:gd name="T64" fmla="*/ 215 w 356"/>
                <a:gd name="T65" fmla="*/ 243 h 636"/>
                <a:gd name="T66" fmla="*/ 212 w 356"/>
                <a:gd name="T67" fmla="*/ 287 h 636"/>
                <a:gd name="T68" fmla="*/ 203 w 356"/>
                <a:gd name="T69" fmla="*/ 332 h 636"/>
                <a:gd name="T70" fmla="*/ 205 w 356"/>
                <a:gd name="T71" fmla="*/ 381 h 636"/>
                <a:gd name="T72" fmla="*/ 208 w 356"/>
                <a:gd name="T73" fmla="*/ 429 h 636"/>
                <a:gd name="T74" fmla="*/ 205 w 356"/>
                <a:gd name="T75" fmla="*/ 494 h 636"/>
                <a:gd name="T76" fmla="*/ 195 w 356"/>
                <a:gd name="T77" fmla="*/ 541 h 636"/>
                <a:gd name="T78" fmla="*/ 183 w 356"/>
                <a:gd name="T79" fmla="*/ 586 h 636"/>
                <a:gd name="T80" fmla="*/ 161 w 356"/>
                <a:gd name="T81" fmla="*/ 635 h 636"/>
                <a:gd name="T82" fmla="*/ 200 w 356"/>
                <a:gd name="T83" fmla="*/ 616 h 636"/>
                <a:gd name="T84" fmla="*/ 232 w 356"/>
                <a:gd name="T85" fmla="*/ 598 h 636"/>
                <a:gd name="T86" fmla="*/ 269 w 356"/>
                <a:gd name="T87" fmla="*/ 590 h 636"/>
                <a:gd name="T88" fmla="*/ 299 w 356"/>
                <a:gd name="T89" fmla="*/ 583 h 636"/>
                <a:gd name="T90" fmla="*/ 302 w 356"/>
                <a:gd name="T91" fmla="*/ 560 h 636"/>
                <a:gd name="T92" fmla="*/ 305 w 356"/>
                <a:gd name="T93" fmla="*/ 532 h 636"/>
                <a:gd name="T94" fmla="*/ 301 w 356"/>
                <a:gd name="T95" fmla="*/ 501 h 636"/>
                <a:gd name="T96" fmla="*/ 297 w 356"/>
                <a:gd name="T97" fmla="*/ 468 h 636"/>
                <a:gd name="T98" fmla="*/ 308 w 356"/>
                <a:gd name="T99" fmla="*/ 428 h 636"/>
                <a:gd name="T100" fmla="*/ 317 w 356"/>
                <a:gd name="T101" fmla="*/ 392 h 636"/>
                <a:gd name="T102" fmla="*/ 324 w 356"/>
                <a:gd name="T103" fmla="*/ 348 h 636"/>
                <a:gd name="T104" fmla="*/ 331 w 356"/>
                <a:gd name="T105" fmla="*/ 309 h 636"/>
                <a:gd name="T106" fmla="*/ 335 w 356"/>
                <a:gd name="T107" fmla="*/ 276 h 636"/>
                <a:gd name="T108" fmla="*/ 332 w 356"/>
                <a:gd name="T109" fmla="*/ 243 h 636"/>
                <a:gd name="T110" fmla="*/ 327 w 356"/>
                <a:gd name="T111" fmla="*/ 214 h 636"/>
                <a:gd name="T112" fmla="*/ 331 w 356"/>
                <a:gd name="T113" fmla="*/ 172 h 636"/>
                <a:gd name="T114" fmla="*/ 340 w 356"/>
                <a:gd name="T115" fmla="*/ 137 h 636"/>
                <a:gd name="T116" fmla="*/ 352 w 356"/>
                <a:gd name="T117" fmla="*/ 91 h 636"/>
                <a:gd name="T118" fmla="*/ 355 w 356"/>
                <a:gd name="T119" fmla="*/ 0 h 636"/>
                <a:gd name="T120" fmla="*/ 149 w 356"/>
                <a:gd name="T121" fmla="*/ 29 h 636"/>
                <a:gd name="T122" fmla="*/ 122 w 356"/>
                <a:gd name="T123" fmla="*/ 16 h 6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356" h="636">
                  <a:moveTo>
                    <a:pt x="122" y="16"/>
                  </a:moveTo>
                  <a:lnTo>
                    <a:pt x="84" y="80"/>
                  </a:lnTo>
                  <a:lnTo>
                    <a:pt x="69" y="140"/>
                  </a:lnTo>
                  <a:lnTo>
                    <a:pt x="60" y="198"/>
                  </a:lnTo>
                  <a:lnTo>
                    <a:pt x="51" y="246"/>
                  </a:lnTo>
                  <a:lnTo>
                    <a:pt x="30" y="285"/>
                  </a:lnTo>
                  <a:lnTo>
                    <a:pt x="24" y="319"/>
                  </a:lnTo>
                  <a:lnTo>
                    <a:pt x="30" y="354"/>
                  </a:lnTo>
                  <a:lnTo>
                    <a:pt x="44" y="408"/>
                  </a:lnTo>
                  <a:lnTo>
                    <a:pt x="46" y="453"/>
                  </a:lnTo>
                  <a:lnTo>
                    <a:pt x="37" y="492"/>
                  </a:lnTo>
                  <a:lnTo>
                    <a:pt x="24" y="537"/>
                  </a:lnTo>
                  <a:lnTo>
                    <a:pt x="9" y="580"/>
                  </a:lnTo>
                  <a:lnTo>
                    <a:pt x="0" y="613"/>
                  </a:lnTo>
                  <a:lnTo>
                    <a:pt x="31" y="600"/>
                  </a:lnTo>
                  <a:lnTo>
                    <a:pt x="70" y="577"/>
                  </a:lnTo>
                  <a:lnTo>
                    <a:pt x="115" y="567"/>
                  </a:lnTo>
                  <a:lnTo>
                    <a:pt x="144" y="556"/>
                  </a:lnTo>
                  <a:lnTo>
                    <a:pt x="149" y="528"/>
                  </a:lnTo>
                  <a:lnTo>
                    <a:pt x="143" y="496"/>
                  </a:lnTo>
                  <a:lnTo>
                    <a:pt x="149" y="452"/>
                  </a:lnTo>
                  <a:lnTo>
                    <a:pt x="156" y="403"/>
                  </a:lnTo>
                  <a:lnTo>
                    <a:pt x="148" y="365"/>
                  </a:lnTo>
                  <a:lnTo>
                    <a:pt x="136" y="332"/>
                  </a:lnTo>
                  <a:lnTo>
                    <a:pt x="139" y="310"/>
                  </a:lnTo>
                  <a:lnTo>
                    <a:pt x="148" y="277"/>
                  </a:lnTo>
                  <a:lnTo>
                    <a:pt x="163" y="242"/>
                  </a:lnTo>
                  <a:lnTo>
                    <a:pt x="183" y="203"/>
                  </a:lnTo>
                  <a:lnTo>
                    <a:pt x="197" y="149"/>
                  </a:lnTo>
                  <a:lnTo>
                    <a:pt x="212" y="91"/>
                  </a:lnTo>
                  <a:lnTo>
                    <a:pt x="208" y="149"/>
                  </a:lnTo>
                  <a:lnTo>
                    <a:pt x="212" y="214"/>
                  </a:lnTo>
                  <a:lnTo>
                    <a:pt x="215" y="243"/>
                  </a:lnTo>
                  <a:lnTo>
                    <a:pt x="212" y="287"/>
                  </a:lnTo>
                  <a:lnTo>
                    <a:pt x="203" y="332"/>
                  </a:lnTo>
                  <a:lnTo>
                    <a:pt x="205" y="381"/>
                  </a:lnTo>
                  <a:lnTo>
                    <a:pt x="208" y="429"/>
                  </a:lnTo>
                  <a:lnTo>
                    <a:pt x="205" y="494"/>
                  </a:lnTo>
                  <a:lnTo>
                    <a:pt x="195" y="541"/>
                  </a:lnTo>
                  <a:lnTo>
                    <a:pt x="183" y="586"/>
                  </a:lnTo>
                  <a:lnTo>
                    <a:pt x="161" y="635"/>
                  </a:lnTo>
                  <a:lnTo>
                    <a:pt x="200" y="616"/>
                  </a:lnTo>
                  <a:lnTo>
                    <a:pt x="232" y="598"/>
                  </a:lnTo>
                  <a:lnTo>
                    <a:pt x="269" y="590"/>
                  </a:lnTo>
                  <a:lnTo>
                    <a:pt x="299" y="583"/>
                  </a:lnTo>
                  <a:lnTo>
                    <a:pt x="302" y="560"/>
                  </a:lnTo>
                  <a:lnTo>
                    <a:pt x="305" y="532"/>
                  </a:lnTo>
                  <a:lnTo>
                    <a:pt x="301" y="501"/>
                  </a:lnTo>
                  <a:lnTo>
                    <a:pt x="297" y="468"/>
                  </a:lnTo>
                  <a:lnTo>
                    <a:pt x="308" y="428"/>
                  </a:lnTo>
                  <a:lnTo>
                    <a:pt x="317" y="392"/>
                  </a:lnTo>
                  <a:lnTo>
                    <a:pt x="324" y="348"/>
                  </a:lnTo>
                  <a:lnTo>
                    <a:pt x="331" y="309"/>
                  </a:lnTo>
                  <a:lnTo>
                    <a:pt x="335" y="276"/>
                  </a:lnTo>
                  <a:lnTo>
                    <a:pt x="332" y="243"/>
                  </a:lnTo>
                  <a:lnTo>
                    <a:pt x="327" y="214"/>
                  </a:lnTo>
                  <a:lnTo>
                    <a:pt x="331" y="172"/>
                  </a:lnTo>
                  <a:lnTo>
                    <a:pt x="340" y="137"/>
                  </a:lnTo>
                  <a:lnTo>
                    <a:pt x="352" y="91"/>
                  </a:lnTo>
                  <a:lnTo>
                    <a:pt x="355" y="0"/>
                  </a:lnTo>
                  <a:lnTo>
                    <a:pt x="149" y="29"/>
                  </a:lnTo>
                  <a:lnTo>
                    <a:pt x="122" y="16"/>
                  </a:lnTo>
                </a:path>
              </a:pathLst>
            </a:custGeom>
            <a:solidFill>
              <a:srgbClr val="8080A0"/>
            </a:solidFill>
            <a:ln w="12700" cap="rnd" cmpd="sng">
              <a:solidFill>
                <a:srgbClr val="183B97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29718" name="Freeform 42"/>
          <p:cNvSpPr>
            <a:spLocks/>
          </p:cNvSpPr>
          <p:nvPr/>
        </p:nvSpPr>
        <p:spPr bwMode="auto">
          <a:xfrm>
            <a:off x="2295525" y="3892550"/>
            <a:ext cx="90488" cy="184150"/>
          </a:xfrm>
          <a:custGeom>
            <a:avLst/>
            <a:gdLst>
              <a:gd name="T0" fmla="*/ 2147483647 w 57"/>
              <a:gd name="T1" fmla="*/ 0 h 116"/>
              <a:gd name="T2" fmla="*/ 2147483647 w 57"/>
              <a:gd name="T3" fmla="*/ 2147483647 h 116"/>
              <a:gd name="T4" fmla="*/ 2147483647 w 57"/>
              <a:gd name="T5" fmla="*/ 2147483647 h 116"/>
              <a:gd name="T6" fmla="*/ 2147483647 w 57"/>
              <a:gd name="T7" fmla="*/ 2147483647 h 116"/>
              <a:gd name="T8" fmla="*/ 2147483647 w 57"/>
              <a:gd name="T9" fmla="*/ 2147483647 h 116"/>
              <a:gd name="T10" fmla="*/ 2147483647 w 57"/>
              <a:gd name="T11" fmla="*/ 2147483647 h 116"/>
              <a:gd name="T12" fmla="*/ 2147483647 w 57"/>
              <a:gd name="T13" fmla="*/ 2147483647 h 116"/>
              <a:gd name="T14" fmla="*/ 2147483647 w 57"/>
              <a:gd name="T15" fmla="*/ 2147483647 h 116"/>
              <a:gd name="T16" fmla="*/ 2147483647 w 57"/>
              <a:gd name="T17" fmla="*/ 2147483647 h 116"/>
              <a:gd name="T18" fmla="*/ 2147483647 w 57"/>
              <a:gd name="T19" fmla="*/ 2147483647 h 116"/>
              <a:gd name="T20" fmla="*/ 2147483647 w 57"/>
              <a:gd name="T21" fmla="*/ 2147483647 h 116"/>
              <a:gd name="T22" fmla="*/ 2147483647 w 57"/>
              <a:gd name="T23" fmla="*/ 2147483647 h 116"/>
              <a:gd name="T24" fmla="*/ 2147483647 w 57"/>
              <a:gd name="T25" fmla="*/ 2147483647 h 116"/>
              <a:gd name="T26" fmla="*/ 2147483647 w 57"/>
              <a:gd name="T27" fmla="*/ 2147483647 h 116"/>
              <a:gd name="T28" fmla="*/ 2147483647 w 57"/>
              <a:gd name="T29" fmla="*/ 2147483647 h 116"/>
              <a:gd name="T30" fmla="*/ 2147483647 w 57"/>
              <a:gd name="T31" fmla="*/ 2147483647 h 116"/>
              <a:gd name="T32" fmla="*/ 2147483647 w 57"/>
              <a:gd name="T33" fmla="*/ 2147483647 h 116"/>
              <a:gd name="T34" fmla="*/ 2147483647 w 57"/>
              <a:gd name="T35" fmla="*/ 2147483647 h 116"/>
              <a:gd name="T36" fmla="*/ 2147483647 w 57"/>
              <a:gd name="T37" fmla="*/ 2147483647 h 116"/>
              <a:gd name="T38" fmla="*/ 2147483647 w 57"/>
              <a:gd name="T39" fmla="*/ 2147483647 h 116"/>
              <a:gd name="T40" fmla="*/ 2147483647 w 57"/>
              <a:gd name="T41" fmla="*/ 2147483647 h 116"/>
              <a:gd name="T42" fmla="*/ 2147483647 w 57"/>
              <a:gd name="T43" fmla="*/ 2147483647 h 116"/>
              <a:gd name="T44" fmla="*/ 2147483647 w 57"/>
              <a:gd name="T45" fmla="*/ 2147483647 h 116"/>
              <a:gd name="T46" fmla="*/ 2147483647 w 57"/>
              <a:gd name="T47" fmla="*/ 2147483647 h 116"/>
              <a:gd name="T48" fmla="*/ 2147483647 w 57"/>
              <a:gd name="T49" fmla="*/ 2147483647 h 116"/>
              <a:gd name="T50" fmla="*/ 2147483647 w 57"/>
              <a:gd name="T51" fmla="*/ 2147483647 h 116"/>
              <a:gd name="T52" fmla="*/ 2147483647 w 57"/>
              <a:gd name="T53" fmla="*/ 2147483647 h 116"/>
              <a:gd name="T54" fmla="*/ 2147483647 w 57"/>
              <a:gd name="T55" fmla="*/ 2147483647 h 116"/>
              <a:gd name="T56" fmla="*/ 2147483647 w 57"/>
              <a:gd name="T57" fmla="*/ 2147483647 h 116"/>
              <a:gd name="T58" fmla="*/ 2147483647 w 57"/>
              <a:gd name="T59" fmla="*/ 2147483647 h 116"/>
              <a:gd name="T60" fmla="*/ 2147483647 w 57"/>
              <a:gd name="T61" fmla="*/ 2147483647 h 116"/>
              <a:gd name="T62" fmla="*/ 2147483647 w 57"/>
              <a:gd name="T63" fmla="*/ 2147483647 h 116"/>
              <a:gd name="T64" fmla="*/ 0 w 57"/>
              <a:gd name="T65" fmla="*/ 2147483647 h 116"/>
              <a:gd name="T66" fmla="*/ 2147483647 w 57"/>
              <a:gd name="T67" fmla="*/ 2147483647 h 116"/>
              <a:gd name="T68" fmla="*/ 2147483647 w 57"/>
              <a:gd name="T69" fmla="*/ 2147483647 h 116"/>
              <a:gd name="T70" fmla="*/ 2147483647 w 57"/>
              <a:gd name="T71" fmla="*/ 2147483647 h 116"/>
              <a:gd name="T72" fmla="*/ 2147483647 w 57"/>
              <a:gd name="T73" fmla="*/ 2147483647 h 116"/>
              <a:gd name="T74" fmla="*/ 2147483647 w 57"/>
              <a:gd name="T75" fmla="*/ 2147483647 h 116"/>
              <a:gd name="T76" fmla="*/ 2147483647 w 57"/>
              <a:gd name="T77" fmla="*/ 0 h 11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0" t="0" r="r" b="b"/>
            <a:pathLst>
              <a:path w="57" h="116">
                <a:moveTo>
                  <a:pt x="30" y="0"/>
                </a:moveTo>
                <a:lnTo>
                  <a:pt x="35" y="7"/>
                </a:lnTo>
                <a:lnTo>
                  <a:pt x="38" y="15"/>
                </a:lnTo>
                <a:lnTo>
                  <a:pt x="45" y="14"/>
                </a:lnTo>
                <a:lnTo>
                  <a:pt x="51" y="14"/>
                </a:lnTo>
                <a:lnTo>
                  <a:pt x="56" y="16"/>
                </a:lnTo>
                <a:lnTo>
                  <a:pt x="47" y="20"/>
                </a:lnTo>
                <a:lnTo>
                  <a:pt x="39" y="28"/>
                </a:lnTo>
                <a:lnTo>
                  <a:pt x="35" y="37"/>
                </a:lnTo>
                <a:lnTo>
                  <a:pt x="35" y="44"/>
                </a:lnTo>
                <a:lnTo>
                  <a:pt x="36" y="54"/>
                </a:lnTo>
                <a:lnTo>
                  <a:pt x="35" y="64"/>
                </a:lnTo>
                <a:lnTo>
                  <a:pt x="27" y="75"/>
                </a:lnTo>
                <a:lnTo>
                  <a:pt x="14" y="81"/>
                </a:lnTo>
                <a:lnTo>
                  <a:pt x="19" y="76"/>
                </a:lnTo>
                <a:lnTo>
                  <a:pt x="25" y="71"/>
                </a:lnTo>
                <a:lnTo>
                  <a:pt x="31" y="54"/>
                </a:lnTo>
                <a:lnTo>
                  <a:pt x="32" y="48"/>
                </a:lnTo>
                <a:lnTo>
                  <a:pt x="23" y="54"/>
                </a:lnTo>
                <a:lnTo>
                  <a:pt x="14" y="65"/>
                </a:lnTo>
                <a:lnTo>
                  <a:pt x="9" y="78"/>
                </a:lnTo>
                <a:lnTo>
                  <a:pt x="8" y="90"/>
                </a:lnTo>
                <a:lnTo>
                  <a:pt x="12" y="106"/>
                </a:lnTo>
                <a:lnTo>
                  <a:pt x="17" y="115"/>
                </a:lnTo>
                <a:lnTo>
                  <a:pt x="7" y="104"/>
                </a:lnTo>
                <a:lnTo>
                  <a:pt x="4" y="90"/>
                </a:lnTo>
                <a:lnTo>
                  <a:pt x="4" y="78"/>
                </a:lnTo>
                <a:lnTo>
                  <a:pt x="7" y="65"/>
                </a:lnTo>
                <a:lnTo>
                  <a:pt x="13" y="57"/>
                </a:lnTo>
                <a:lnTo>
                  <a:pt x="21" y="44"/>
                </a:lnTo>
                <a:lnTo>
                  <a:pt x="25" y="33"/>
                </a:lnTo>
                <a:lnTo>
                  <a:pt x="13" y="41"/>
                </a:lnTo>
                <a:lnTo>
                  <a:pt x="0" y="41"/>
                </a:lnTo>
                <a:lnTo>
                  <a:pt x="11" y="38"/>
                </a:lnTo>
                <a:lnTo>
                  <a:pt x="16" y="33"/>
                </a:lnTo>
                <a:lnTo>
                  <a:pt x="23" y="29"/>
                </a:lnTo>
                <a:lnTo>
                  <a:pt x="28" y="19"/>
                </a:lnTo>
                <a:lnTo>
                  <a:pt x="31" y="11"/>
                </a:lnTo>
                <a:lnTo>
                  <a:pt x="30" y="0"/>
                </a:lnTo>
              </a:path>
            </a:pathLst>
          </a:custGeom>
          <a:solidFill>
            <a:srgbClr val="8080A0"/>
          </a:solidFill>
          <a:ln w="12700" cap="rnd" cmpd="sng">
            <a:solidFill>
              <a:srgbClr val="183B97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29719" name="Freeform 43"/>
          <p:cNvSpPr>
            <a:spLocks/>
          </p:cNvSpPr>
          <p:nvPr/>
        </p:nvSpPr>
        <p:spPr bwMode="auto">
          <a:xfrm>
            <a:off x="2308225" y="4143375"/>
            <a:ext cx="92075" cy="166688"/>
          </a:xfrm>
          <a:custGeom>
            <a:avLst/>
            <a:gdLst>
              <a:gd name="T0" fmla="*/ 2147483647 w 58"/>
              <a:gd name="T1" fmla="*/ 2147483647 h 105"/>
              <a:gd name="T2" fmla="*/ 2147483647 w 58"/>
              <a:gd name="T3" fmla="*/ 2147483647 h 105"/>
              <a:gd name="T4" fmla="*/ 2147483647 w 58"/>
              <a:gd name="T5" fmla="*/ 2147483647 h 105"/>
              <a:gd name="T6" fmla="*/ 2147483647 w 58"/>
              <a:gd name="T7" fmla="*/ 2147483647 h 105"/>
              <a:gd name="T8" fmla="*/ 2147483647 w 58"/>
              <a:gd name="T9" fmla="*/ 2147483647 h 105"/>
              <a:gd name="T10" fmla="*/ 2147483647 w 58"/>
              <a:gd name="T11" fmla="*/ 0 h 105"/>
              <a:gd name="T12" fmla="*/ 2147483647 w 58"/>
              <a:gd name="T13" fmla="*/ 2147483647 h 105"/>
              <a:gd name="T14" fmla="*/ 2147483647 w 58"/>
              <a:gd name="T15" fmla="*/ 2147483647 h 105"/>
              <a:gd name="T16" fmla="*/ 2147483647 w 58"/>
              <a:gd name="T17" fmla="*/ 2147483647 h 105"/>
              <a:gd name="T18" fmla="*/ 2147483647 w 58"/>
              <a:gd name="T19" fmla="*/ 2147483647 h 105"/>
              <a:gd name="T20" fmla="*/ 2147483647 w 58"/>
              <a:gd name="T21" fmla="*/ 2147483647 h 105"/>
              <a:gd name="T22" fmla="*/ 2147483647 w 58"/>
              <a:gd name="T23" fmla="*/ 2147483647 h 105"/>
              <a:gd name="T24" fmla="*/ 0 w 58"/>
              <a:gd name="T25" fmla="*/ 2147483647 h 105"/>
              <a:gd name="T26" fmla="*/ 2147483647 w 58"/>
              <a:gd name="T27" fmla="*/ 2147483647 h 105"/>
              <a:gd name="T28" fmla="*/ 2147483647 w 58"/>
              <a:gd name="T29" fmla="*/ 2147483647 h 105"/>
              <a:gd name="T30" fmla="*/ 2147483647 w 58"/>
              <a:gd name="T31" fmla="*/ 2147483647 h 105"/>
              <a:gd name="T32" fmla="*/ 2147483647 w 58"/>
              <a:gd name="T33" fmla="*/ 2147483647 h 105"/>
              <a:gd name="T34" fmla="*/ 2147483647 w 58"/>
              <a:gd name="T35" fmla="*/ 2147483647 h 105"/>
              <a:gd name="T36" fmla="*/ 2147483647 w 58"/>
              <a:gd name="T37" fmla="*/ 2147483647 h 105"/>
              <a:gd name="T38" fmla="*/ 2147483647 w 58"/>
              <a:gd name="T39" fmla="*/ 2147483647 h 105"/>
              <a:gd name="T40" fmla="*/ 2147483647 w 58"/>
              <a:gd name="T41" fmla="*/ 2147483647 h 105"/>
              <a:gd name="T42" fmla="*/ 2147483647 w 58"/>
              <a:gd name="T43" fmla="*/ 2147483647 h 105"/>
              <a:gd name="T44" fmla="*/ 2147483647 w 58"/>
              <a:gd name="T45" fmla="*/ 2147483647 h 105"/>
              <a:gd name="T46" fmla="*/ 2147483647 w 58"/>
              <a:gd name="T47" fmla="*/ 2147483647 h 105"/>
              <a:gd name="T48" fmla="*/ 2147483647 w 58"/>
              <a:gd name="T49" fmla="*/ 2147483647 h 105"/>
              <a:gd name="T50" fmla="*/ 2147483647 w 58"/>
              <a:gd name="T51" fmla="*/ 2147483647 h 105"/>
              <a:gd name="T52" fmla="*/ 2147483647 w 58"/>
              <a:gd name="T53" fmla="*/ 2147483647 h 105"/>
              <a:gd name="T54" fmla="*/ 2147483647 w 58"/>
              <a:gd name="T55" fmla="*/ 2147483647 h 105"/>
              <a:gd name="T56" fmla="*/ 2147483647 w 58"/>
              <a:gd name="T57" fmla="*/ 2147483647 h 105"/>
              <a:gd name="T58" fmla="*/ 2147483647 w 58"/>
              <a:gd name="T59" fmla="*/ 2147483647 h 105"/>
              <a:gd name="T60" fmla="*/ 2147483647 w 58"/>
              <a:gd name="T61" fmla="*/ 2147483647 h 105"/>
              <a:gd name="T62" fmla="*/ 2147483647 w 58"/>
              <a:gd name="T63" fmla="*/ 2147483647 h 105"/>
              <a:gd name="T64" fmla="*/ 2147483647 w 58"/>
              <a:gd name="T65" fmla="*/ 2147483647 h 105"/>
              <a:gd name="T66" fmla="*/ 2147483647 w 58"/>
              <a:gd name="T67" fmla="*/ 2147483647 h 105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58" h="105">
                <a:moveTo>
                  <a:pt x="57" y="62"/>
                </a:moveTo>
                <a:lnTo>
                  <a:pt x="49" y="58"/>
                </a:lnTo>
                <a:lnTo>
                  <a:pt x="42" y="46"/>
                </a:lnTo>
                <a:lnTo>
                  <a:pt x="39" y="30"/>
                </a:lnTo>
                <a:lnTo>
                  <a:pt x="38" y="16"/>
                </a:lnTo>
                <a:lnTo>
                  <a:pt x="40" y="0"/>
                </a:lnTo>
                <a:lnTo>
                  <a:pt x="36" y="9"/>
                </a:lnTo>
                <a:lnTo>
                  <a:pt x="33" y="26"/>
                </a:lnTo>
                <a:lnTo>
                  <a:pt x="33" y="35"/>
                </a:lnTo>
                <a:lnTo>
                  <a:pt x="34" y="44"/>
                </a:lnTo>
                <a:lnTo>
                  <a:pt x="23" y="45"/>
                </a:lnTo>
                <a:lnTo>
                  <a:pt x="11" y="52"/>
                </a:lnTo>
                <a:lnTo>
                  <a:pt x="0" y="62"/>
                </a:lnTo>
                <a:lnTo>
                  <a:pt x="12" y="57"/>
                </a:lnTo>
                <a:lnTo>
                  <a:pt x="24" y="52"/>
                </a:lnTo>
                <a:lnTo>
                  <a:pt x="36" y="52"/>
                </a:lnTo>
                <a:lnTo>
                  <a:pt x="25" y="59"/>
                </a:lnTo>
                <a:lnTo>
                  <a:pt x="20" y="68"/>
                </a:lnTo>
                <a:lnTo>
                  <a:pt x="15" y="78"/>
                </a:lnTo>
                <a:lnTo>
                  <a:pt x="12" y="87"/>
                </a:lnTo>
                <a:lnTo>
                  <a:pt x="18" y="80"/>
                </a:lnTo>
                <a:lnTo>
                  <a:pt x="26" y="69"/>
                </a:lnTo>
                <a:lnTo>
                  <a:pt x="38" y="62"/>
                </a:lnTo>
                <a:lnTo>
                  <a:pt x="42" y="61"/>
                </a:lnTo>
                <a:lnTo>
                  <a:pt x="41" y="70"/>
                </a:lnTo>
                <a:lnTo>
                  <a:pt x="44" y="79"/>
                </a:lnTo>
                <a:lnTo>
                  <a:pt x="45" y="87"/>
                </a:lnTo>
                <a:lnTo>
                  <a:pt x="48" y="98"/>
                </a:lnTo>
                <a:lnTo>
                  <a:pt x="53" y="104"/>
                </a:lnTo>
                <a:lnTo>
                  <a:pt x="52" y="95"/>
                </a:lnTo>
                <a:lnTo>
                  <a:pt x="51" y="87"/>
                </a:lnTo>
                <a:lnTo>
                  <a:pt x="51" y="80"/>
                </a:lnTo>
                <a:lnTo>
                  <a:pt x="53" y="74"/>
                </a:lnTo>
                <a:lnTo>
                  <a:pt x="57" y="62"/>
                </a:lnTo>
              </a:path>
            </a:pathLst>
          </a:custGeom>
          <a:solidFill>
            <a:srgbClr val="8080A0"/>
          </a:solidFill>
          <a:ln w="12700" cap="rnd" cmpd="sng">
            <a:solidFill>
              <a:srgbClr val="183B97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grpSp>
        <p:nvGrpSpPr>
          <p:cNvPr id="29720" name="Group 44"/>
          <p:cNvGrpSpPr>
            <a:grpSpLocks/>
          </p:cNvGrpSpPr>
          <p:nvPr/>
        </p:nvGrpSpPr>
        <p:grpSpPr bwMode="auto">
          <a:xfrm>
            <a:off x="1922463" y="2714625"/>
            <a:ext cx="196850" cy="277813"/>
            <a:chOff x="1227" y="1734"/>
            <a:chExt cx="124" cy="175"/>
          </a:xfrm>
        </p:grpSpPr>
        <p:grpSp>
          <p:nvGrpSpPr>
            <p:cNvPr id="29804" name="Group 45"/>
            <p:cNvGrpSpPr>
              <a:grpSpLocks/>
            </p:cNvGrpSpPr>
            <p:nvPr/>
          </p:nvGrpSpPr>
          <p:grpSpPr bwMode="auto">
            <a:xfrm>
              <a:off x="1227" y="1734"/>
              <a:ext cx="124" cy="28"/>
              <a:chOff x="1227" y="1734"/>
              <a:chExt cx="124" cy="28"/>
            </a:xfrm>
          </p:grpSpPr>
          <p:sp>
            <p:nvSpPr>
              <p:cNvPr id="29808" name="Freeform 46"/>
              <p:cNvSpPr>
                <a:spLocks/>
              </p:cNvSpPr>
              <p:nvPr/>
            </p:nvSpPr>
            <p:spPr bwMode="auto">
              <a:xfrm>
                <a:off x="1294" y="1734"/>
                <a:ext cx="57" cy="28"/>
              </a:xfrm>
              <a:custGeom>
                <a:avLst/>
                <a:gdLst>
                  <a:gd name="T0" fmla="*/ 0 w 57"/>
                  <a:gd name="T1" fmla="*/ 5 h 28"/>
                  <a:gd name="T2" fmla="*/ 13 w 57"/>
                  <a:gd name="T3" fmla="*/ 0 h 28"/>
                  <a:gd name="T4" fmla="*/ 25 w 57"/>
                  <a:gd name="T5" fmla="*/ 1 h 28"/>
                  <a:gd name="T6" fmla="*/ 37 w 57"/>
                  <a:gd name="T7" fmla="*/ 6 h 28"/>
                  <a:gd name="T8" fmla="*/ 48 w 57"/>
                  <a:gd name="T9" fmla="*/ 14 h 28"/>
                  <a:gd name="T10" fmla="*/ 56 w 57"/>
                  <a:gd name="T11" fmla="*/ 27 h 2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7" h="28">
                    <a:moveTo>
                      <a:pt x="0" y="5"/>
                    </a:moveTo>
                    <a:lnTo>
                      <a:pt x="13" y="0"/>
                    </a:lnTo>
                    <a:lnTo>
                      <a:pt x="25" y="1"/>
                    </a:lnTo>
                    <a:lnTo>
                      <a:pt x="37" y="6"/>
                    </a:lnTo>
                    <a:lnTo>
                      <a:pt x="48" y="14"/>
                    </a:lnTo>
                    <a:lnTo>
                      <a:pt x="56" y="27"/>
                    </a:lnTo>
                  </a:path>
                </a:pathLst>
              </a:custGeom>
              <a:noFill/>
              <a:ln w="25400" cap="rnd" cmpd="sng">
                <a:solidFill>
                  <a:srgbClr val="183B97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9809" name="Freeform 47"/>
              <p:cNvSpPr>
                <a:spLocks/>
              </p:cNvSpPr>
              <p:nvPr/>
            </p:nvSpPr>
            <p:spPr bwMode="auto">
              <a:xfrm>
                <a:off x="1227" y="1734"/>
                <a:ext cx="45" cy="19"/>
              </a:xfrm>
              <a:custGeom>
                <a:avLst/>
                <a:gdLst>
                  <a:gd name="T0" fmla="*/ 0 w 45"/>
                  <a:gd name="T1" fmla="*/ 18 h 19"/>
                  <a:gd name="T2" fmla="*/ 7 w 45"/>
                  <a:gd name="T3" fmla="*/ 9 h 19"/>
                  <a:gd name="T4" fmla="*/ 18 w 45"/>
                  <a:gd name="T5" fmla="*/ 4 h 19"/>
                  <a:gd name="T6" fmla="*/ 32 w 45"/>
                  <a:gd name="T7" fmla="*/ 0 h 19"/>
                  <a:gd name="T8" fmla="*/ 44 w 45"/>
                  <a:gd name="T9" fmla="*/ 2 h 1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45" h="19">
                    <a:moveTo>
                      <a:pt x="0" y="18"/>
                    </a:moveTo>
                    <a:lnTo>
                      <a:pt x="7" y="9"/>
                    </a:lnTo>
                    <a:lnTo>
                      <a:pt x="18" y="4"/>
                    </a:lnTo>
                    <a:lnTo>
                      <a:pt x="32" y="0"/>
                    </a:lnTo>
                    <a:lnTo>
                      <a:pt x="44" y="2"/>
                    </a:lnTo>
                  </a:path>
                </a:pathLst>
              </a:custGeom>
              <a:noFill/>
              <a:ln w="25400" cap="rnd" cmpd="sng">
                <a:solidFill>
                  <a:srgbClr val="183B97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29805" name="Group 48"/>
            <p:cNvGrpSpPr>
              <a:grpSpLocks/>
            </p:cNvGrpSpPr>
            <p:nvPr/>
          </p:nvGrpSpPr>
          <p:grpSpPr bwMode="auto">
            <a:xfrm>
              <a:off x="1230" y="1756"/>
              <a:ext cx="105" cy="153"/>
              <a:chOff x="1230" y="1756"/>
              <a:chExt cx="105" cy="153"/>
            </a:xfrm>
          </p:grpSpPr>
          <p:sp>
            <p:nvSpPr>
              <p:cNvPr id="29806" name="Oval 49"/>
              <p:cNvSpPr>
                <a:spLocks noChangeArrowheads="1"/>
              </p:cNvSpPr>
              <p:nvPr/>
            </p:nvSpPr>
            <p:spPr bwMode="auto">
              <a:xfrm>
                <a:off x="1230" y="1756"/>
                <a:ext cx="33" cy="153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183B97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29807" name="Oval 50"/>
              <p:cNvSpPr>
                <a:spLocks noChangeArrowheads="1"/>
              </p:cNvSpPr>
              <p:nvPr/>
            </p:nvSpPr>
            <p:spPr bwMode="auto">
              <a:xfrm>
                <a:off x="1302" y="1756"/>
                <a:ext cx="33" cy="153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183B97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</p:grpSp>
      </p:grpSp>
      <p:grpSp>
        <p:nvGrpSpPr>
          <p:cNvPr id="29721" name="Group 51"/>
          <p:cNvGrpSpPr>
            <a:grpSpLocks/>
          </p:cNvGrpSpPr>
          <p:nvPr/>
        </p:nvGrpSpPr>
        <p:grpSpPr bwMode="auto">
          <a:xfrm>
            <a:off x="1916113" y="3341688"/>
            <a:ext cx="246062" cy="227012"/>
            <a:chOff x="1223" y="2129"/>
            <a:chExt cx="155" cy="143"/>
          </a:xfrm>
        </p:grpSpPr>
        <p:sp>
          <p:nvSpPr>
            <p:cNvPr id="29802" name="Freeform 52"/>
            <p:cNvSpPr>
              <a:spLocks/>
            </p:cNvSpPr>
            <p:nvPr/>
          </p:nvSpPr>
          <p:spPr bwMode="auto">
            <a:xfrm>
              <a:off x="1223" y="2236"/>
              <a:ext cx="155" cy="36"/>
            </a:xfrm>
            <a:custGeom>
              <a:avLst/>
              <a:gdLst>
                <a:gd name="T0" fmla="*/ 154 w 155"/>
                <a:gd name="T1" fmla="*/ 27 h 36"/>
                <a:gd name="T2" fmla="*/ 139 w 155"/>
                <a:gd name="T3" fmla="*/ 18 h 36"/>
                <a:gd name="T4" fmla="*/ 117 w 155"/>
                <a:gd name="T5" fmla="*/ 7 h 36"/>
                <a:gd name="T6" fmla="*/ 96 w 155"/>
                <a:gd name="T7" fmla="*/ 3 h 36"/>
                <a:gd name="T8" fmla="*/ 70 w 155"/>
                <a:gd name="T9" fmla="*/ 0 h 36"/>
                <a:gd name="T10" fmla="*/ 47 w 155"/>
                <a:gd name="T11" fmla="*/ 1 h 36"/>
                <a:gd name="T12" fmla="*/ 31 w 155"/>
                <a:gd name="T13" fmla="*/ 10 h 36"/>
                <a:gd name="T14" fmla="*/ 14 w 155"/>
                <a:gd name="T15" fmla="*/ 22 h 36"/>
                <a:gd name="T16" fmla="*/ 0 w 155"/>
                <a:gd name="T17" fmla="*/ 35 h 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55" h="36">
                  <a:moveTo>
                    <a:pt x="154" y="27"/>
                  </a:moveTo>
                  <a:lnTo>
                    <a:pt x="139" y="18"/>
                  </a:lnTo>
                  <a:lnTo>
                    <a:pt x="117" y="7"/>
                  </a:lnTo>
                  <a:lnTo>
                    <a:pt x="96" y="3"/>
                  </a:lnTo>
                  <a:lnTo>
                    <a:pt x="70" y="0"/>
                  </a:lnTo>
                  <a:lnTo>
                    <a:pt x="47" y="1"/>
                  </a:lnTo>
                  <a:lnTo>
                    <a:pt x="31" y="10"/>
                  </a:lnTo>
                  <a:lnTo>
                    <a:pt x="14" y="22"/>
                  </a:lnTo>
                  <a:lnTo>
                    <a:pt x="0" y="35"/>
                  </a:lnTo>
                </a:path>
              </a:pathLst>
            </a:custGeom>
            <a:noFill/>
            <a:ln w="12700" cap="rnd" cmpd="sng">
              <a:solidFill>
                <a:srgbClr val="183B97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9803" name="Freeform 53"/>
            <p:cNvSpPr>
              <a:spLocks/>
            </p:cNvSpPr>
            <p:nvPr/>
          </p:nvSpPr>
          <p:spPr bwMode="auto">
            <a:xfrm>
              <a:off x="1256" y="2129"/>
              <a:ext cx="67" cy="113"/>
            </a:xfrm>
            <a:custGeom>
              <a:avLst/>
              <a:gdLst>
                <a:gd name="T0" fmla="*/ 61 w 67"/>
                <a:gd name="T1" fmla="*/ 0 h 113"/>
                <a:gd name="T2" fmla="*/ 29 w 67"/>
                <a:gd name="T3" fmla="*/ 13 h 113"/>
                <a:gd name="T4" fmla="*/ 0 w 67"/>
                <a:gd name="T5" fmla="*/ 10 h 113"/>
                <a:gd name="T6" fmla="*/ 8 w 67"/>
                <a:gd name="T7" fmla="*/ 41 h 113"/>
                <a:gd name="T8" fmla="*/ 11 w 67"/>
                <a:gd name="T9" fmla="*/ 58 h 113"/>
                <a:gd name="T10" fmla="*/ 9 w 67"/>
                <a:gd name="T11" fmla="*/ 79 h 113"/>
                <a:gd name="T12" fmla="*/ 2 w 67"/>
                <a:gd name="T13" fmla="*/ 112 h 113"/>
                <a:gd name="T14" fmla="*/ 18 w 67"/>
                <a:gd name="T15" fmla="*/ 106 h 113"/>
                <a:gd name="T16" fmla="*/ 34 w 67"/>
                <a:gd name="T17" fmla="*/ 105 h 113"/>
                <a:gd name="T18" fmla="*/ 52 w 67"/>
                <a:gd name="T19" fmla="*/ 106 h 113"/>
                <a:gd name="T20" fmla="*/ 66 w 67"/>
                <a:gd name="T21" fmla="*/ 107 h 113"/>
                <a:gd name="T22" fmla="*/ 57 w 67"/>
                <a:gd name="T23" fmla="*/ 89 h 113"/>
                <a:gd name="T24" fmla="*/ 52 w 67"/>
                <a:gd name="T25" fmla="*/ 68 h 113"/>
                <a:gd name="T26" fmla="*/ 51 w 67"/>
                <a:gd name="T27" fmla="*/ 47 h 113"/>
                <a:gd name="T28" fmla="*/ 54 w 67"/>
                <a:gd name="T29" fmla="*/ 27 h 113"/>
                <a:gd name="T30" fmla="*/ 61 w 67"/>
                <a:gd name="T31" fmla="*/ 0 h 113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67" h="113">
                  <a:moveTo>
                    <a:pt x="61" y="0"/>
                  </a:moveTo>
                  <a:lnTo>
                    <a:pt x="29" y="13"/>
                  </a:lnTo>
                  <a:lnTo>
                    <a:pt x="0" y="10"/>
                  </a:lnTo>
                  <a:lnTo>
                    <a:pt x="8" y="41"/>
                  </a:lnTo>
                  <a:lnTo>
                    <a:pt x="11" y="58"/>
                  </a:lnTo>
                  <a:lnTo>
                    <a:pt x="9" y="79"/>
                  </a:lnTo>
                  <a:lnTo>
                    <a:pt x="2" y="112"/>
                  </a:lnTo>
                  <a:lnTo>
                    <a:pt x="18" y="106"/>
                  </a:lnTo>
                  <a:lnTo>
                    <a:pt x="34" y="105"/>
                  </a:lnTo>
                  <a:lnTo>
                    <a:pt x="52" y="106"/>
                  </a:lnTo>
                  <a:lnTo>
                    <a:pt x="66" y="107"/>
                  </a:lnTo>
                  <a:lnTo>
                    <a:pt x="57" y="89"/>
                  </a:lnTo>
                  <a:lnTo>
                    <a:pt x="52" y="68"/>
                  </a:lnTo>
                  <a:lnTo>
                    <a:pt x="51" y="47"/>
                  </a:lnTo>
                  <a:lnTo>
                    <a:pt x="54" y="27"/>
                  </a:lnTo>
                  <a:lnTo>
                    <a:pt x="61" y="0"/>
                  </a:lnTo>
                </a:path>
              </a:pathLst>
            </a:custGeom>
            <a:solidFill>
              <a:srgbClr val="000000"/>
            </a:solidFill>
            <a:ln w="12700" cap="rnd" cmpd="sng">
              <a:solidFill>
                <a:srgbClr val="183B97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29722" name="Group 54"/>
          <p:cNvGrpSpPr>
            <a:grpSpLocks/>
          </p:cNvGrpSpPr>
          <p:nvPr/>
        </p:nvGrpSpPr>
        <p:grpSpPr bwMode="auto">
          <a:xfrm>
            <a:off x="1450975" y="3670300"/>
            <a:ext cx="280988" cy="339725"/>
            <a:chOff x="930" y="2336"/>
            <a:chExt cx="177" cy="214"/>
          </a:xfrm>
        </p:grpSpPr>
        <p:sp>
          <p:nvSpPr>
            <p:cNvPr id="29800" name="Freeform 55"/>
            <p:cNvSpPr>
              <a:spLocks/>
            </p:cNvSpPr>
            <p:nvPr/>
          </p:nvSpPr>
          <p:spPr bwMode="auto">
            <a:xfrm>
              <a:off x="930" y="2336"/>
              <a:ext cx="177" cy="214"/>
            </a:xfrm>
            <a:custGeom>
              <a:avLst/>
              <a:gdLst>
                <a:gd name="T0" fmla="*/ 40 w 177"/>
                <a:gd name="T1" fmla="*/ 177 h 214"/>
                <a:gd name="T2" fmla="*/ 35 w 177"/>
                <a:gd name="T3" fmla="*/ 170 h 214"/>
                <a:gd name="T4" fmla="*/ 24 w 177"/>
                <a:gd name="T5" fmla="*/ 158 h 214"/>
                <a:gd name="T6" fmla="*/ 18 w 177"/>
                <a:gd name="T7" fmla="*/ 150 h 214"/>
                <a:gd name="T8" fmla="*/ 11 w 177"/>
                <a:gd name="T9" fmla="*/ 140 h 214"/>
                <a:gd name="T10" fmla="*/ 2 w 177"/>
                <a:gd name="T11" fmla="*/ 122 h 214"/>
                <a:gd name="T12" fmla="*/ 0 w 177"/>
                <a:gd name="T13" fmla="*/ 101 h 214"/>
                <a:gd name="T14" fmla="*/ 3 w 177"/>
                <a:gd name="T15" fmla="*/ 66 h 214"/>
                <a:gd name="T16" fmla="*/ 8 w 177"/>
                <a:gd name="T17" fmla="*/ 45 h 214"/>
                <a:gd name="T18" fmla="*/ 13 w 177"/>
                <a:gd name="T19" fmla="*/ 40 h 214"/>
                <a:gd name="T20" fmla="*/ 19 w 177"/>
                <a:gd name="T21" fmla="*/ 34 h 214"/>
                <a:gd name="T22" fmla="*/ 28 w 177"/>
                <a:gd name="T23" fmla="*/ 27 h 214"/>
                <a:gd name="T24" fmla="*/ 56 w 177"/>
                <a:gd name="T25" fmla="*/ 18 h 214"/>
                <a:gd name="T26" fmla="*/ 67 w 177"/>
                <a:gd name="T27" fmla="*/ 16 h 214"/>
                <a:gd name="T28" fmla="*/ 73 w 177"/>
                <a:gd name="T29" fmla="*/ 15 h 214"/>
                <a:gd name="T30" fmla="*/ 81 w 177"/>
                <a:gd name="T31" fmla="*/ 16 h 214"/>
                <a:gd name="T32" fmla="*/ 86 w 177"/>
                <a:gd name="T33" fmla="*/ 8 h 214"/>
                <a:gd name="T34" fmla="*/ 93 w 177"/>
                <a:gd name="T35" fmla="*/ 8 h 214"/>
                <a:gd name="T36" fmla="*/ 102 w 177"/>
                <a:gd name="T37" fmla="*/ 7 h 214"/>
                <a:gd name="T38" fmla="*/ 111 w 177"/>
                <a:gd name="T39" fmla="*/ 7 h 214"/>
                <a:gd name="T40" fmla="*/ 117 w 177"/>
                <a:gd name="T41" fmla="*/ 0 h 214"/>
                <a:gd name="T42" fmla="*/ 127 w 177"/>
                <a:gd name="T43" fmla="*/ 2 h 214"/>
                <a:gd name="T44" fmla="*/ 137 w 177"/>
                <a:gd name="T45" fmla="*/ 4 h 214"/>
                <a:gd name="T46" fmla="*/ 143 w 177"/>
                <a:gd name="T47" fmla="*/ 11 h 214"/>
                <a:gd name="T48" fmla="*/ 151 w 177"/>
                <a:gd name="T49" fmla="*/ 28 h 214"/>
                <a:gd name="T50" fmla="*/ 153 w 177"/>
                <a:gd name="T51" fmla="*/ 16 h 214"/>
                <a:gd name="T52" fmla="*/ 155 w 177"/>
                <a:gd name="T53" fmla="*/ 12 h 214"/>
                <a:gd name="T54" fmla="*/ 160 w 177"/>
                <a:gd name="T55" fmla="*/ 9 h 214"/>
                <a:gd name="T56" fmla="*/ 168 w 177"/>
                <a:gd name="T57" fmla="*/ 12 h 214"/>
                <a:gd name="T58" fmla="*/ 173 w 177"/>
                <a:gd name="T59" fmla="*/ 19 h 214"/>
                <a:gd name="T60" fmla="*/ 175 w 177"/>
                <a:gd name="T61" fmla="*/ 27 h 214"/>
                <a:gd name="T62" fmla="*/ 176 w 177"/>
                <a:gd name="T63" fmla="*/ 41 h 214"/>
                <a:gd name="T64" fmla="*/ 161 w 177"/>
                <a:gd name="T65" fmla="*/ 80 h 214"/>
                <a:gd name="T66" fmla="*/ 159 w 177"/>
                <a:gd name="T67" fmla="*/ 97 h 214"/>
                <a:gd name="T68" fmla="*/ 158 w 177"/>
                <a:gd name="T69" fmla="*/ 119 h 214"/>
                <a:gd name="T70" fmla="*/ 155 w 177"/>
                <a:gd name="T71" fmla="*/ 132 h 214"/>
                <a:gd name="T72" fmla="*/ 146 w 177"/>
                <a:gd name="T73" fmla="*/ 149 h 214"/>
                <a:gd name="T74" fmla="*/ 136 w 177"/>
                <a:gd name="T75" fmla="*/ 156 h 214"/>
                <a:gd name="T76" fmla="*/ 122 w 177"/>
                <a:gd name="T77" fmla="*/ 170 h 214"/>
                <a:gd name="T78" fmla="*/ 113 w 177"/>
                <a:gd name="T79" fmla="*/ 181 h 214"/>
                <a:gd name="T80" fmla="*/ 109 w 177"/>
                <a:gd name="T81" fmla="*/ 213 h 214"/>
                <a:gd name="T82" fmla="*/ 41 w 177"/>
                <a:gd name="T83" fmla="*/ 205 h 214"/>
                <a:gd name="T84" fmla="*/ 44 w 177"/>
                <a:gd name="T85" fmla="*/ 186 h 214"/>
                <a:gd name="T86" fmla="*/ 40 w 177"/>
                <a:gd name="T87" fmla="*/ 177 h 214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177" h="214">
                  <a:moveTo>
                    <a:pt x="40" y="177"/>
                  </a:moveTo>
                  <a:lnTo>
                    <a:pt x="35" y="170"/>
                  </a:lnTo>
                  <a:lnTo>
                    <a:pt x="24" y="158"/>
                  </a:lnTo>
                  <a:lnTo>
                    <a:pt x="18" y="150"/>
                  </a:lnTo>
                  <a:lnTo>
                    <a:pt x="11" y="140"/>
                  </a:lnTo>
                  <a:lnTo>
                    <a:pt x="2" y="122"/>
                  </a:lnTo>
                  <a:lnTo>
                    <a:pt x="0" y="101"/>
                  </a:lnTo>
                  <a:lnTo>
                    <a:pt x="3" y="66"/>
                  </a:lnTo>
                  <a:lnTo>
                    <a:pt x="8" y="45"/>
                  </a:lnTo>
                  <a:lnTo>
                    <a:pt x="13" y="40"/>
                  </a:lnTo>
                  <a:lnTo>
                    <a:pt x="19" y="34"/>
                  </a:lnTo>
                  <a:lnTo>
                    <a:pt x="28" y="27"/>
                  </a:lnTo>
                  <a:lnTo>
                    <a:pt x="56" y="18"/>
                  </a:lnTo>
                  <a:lnTo>
                    <a:pt x="67" y="16"/>
                  </a:lnTo>
                  <a:lnTo>
                    <a:pt x="73" y="15"/>
                  </a:lnTo>
                  <a:lnTo>
                    <a:pt x="81" y="16"/>
                  </a:lnTo>
                  <a:lnTo>
                    <a:pt x="86" y="8"/>
                  </a:lnTo>
                  <a:lnTo>
                    <a:pt x="93" y="8"/>
                  </a:lnTo>
                  <a:lnTo>
                    <a:pt x="102" y="7"/>
                  </a:lnTo>
                  <a:lnTo>
                    <a:pt x="111" y="7"/>
                  </a:lnTo>
                  <a:lnTo>
                    <a:pt x="117" y="0"/>
                  </a:lnTo>
                  <a:lnTo>
                    <a:pt x="127" y="2"/>
                  </a:lnTo>
                  <a:lnTo>
                    <a:pt x="137" y="4"/>
                  </a:lnTo>
                  <a:lnTo>
                    <a:pt x="143" y="11"/>
                  </a:lnTo>
                  <a:lnTo>
                    <a:pt x="151" y="28"/>
                  </a:lnTo>
                  <a:lnTo>
                    <a:pt x="153" y="16"/>
                  </a:lnTo>
                  <a:lnTo>
                    <a:pt x="155" y="12"/>
                  </a:lnTo>
                  <a:lnTo>
                    <a:pt x="160" y="9"/>
                  </a:lnTo>
                  <a:lnTo>
                    <a:pt x="168" y="12"/>
                  </a:lnTo>
                  <a:lnTo>
                    <a:pt x="173" y="19"/>
                  </a:lnTo>
                  <a:lnTo>
                    <a:pt x="175" y="27"/>
                  </a:lnTo>
                  <a:lnTo>
                    <a:pt x="176" y="41"/>
                  </a:lnTo>
                  <a:lnTo>
                    <a:pt x="161" y="80"/>
                  </a:lnTo>
                  <a:lnTo>
                    <a:pt x="159" y="97"/>
                  </a:lnTo>
                  <a:lnTo>
                    <a:pt x="158" y="119"/>
                  </a:lnTo>
                  <a:lnTo>
                    <a:pt x="155" y="132"/>
                  </a:lnTo>
                  <a:lnTo>
                    <a:pt x="146" y="149"/>
                  </a:lnTo>
                  <a:lnTo>
                    <a:pt x="136" y="156"/>
                  </a:lnTo>
                  <a:lnTo>
                    <a:pt x="122" y="170"/>
                  </a:lnTo>
                  <a:lnTo>
                    <a:pt x="113" y="181"/>
                  </a:lnTo>
                  <a:lnTo>
                    <a:pt x="109" y="213"/>
                  </a:lnTo>
                  <a:lnTo>
                    <a:pt x="41" y="205"/>
                  </a:lnTo>
                  <a:lnTo>
                    <a:pt x="44" y="186"/>
                  </a:lnTo>
                  <a:lnTo>
                    <a:pt x="40" y="177"/>
                  </a:lnTo>
                </a:path>
              </a:pathLst>
            </a:custGeom>
            <a:solidFill>
              <a:srgbClr val="FFE0C0"/>
            </a:solidFill>
            <a:ln w="12700" cap="rnd" cmpd="sng">
              <a:solidFill>
                <a:srgbClr val="183B97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9801" name="Freeform 56"/>
            <p:cNvSpPr>
              <a:spLocks/>
            </p:cNvSpPr>
            <p:nvPr/>
          </p:nvSpPr>
          <p:spPr bwMode="auto">
            <a:xfrm>
              <a:off x="1011" y="2432"/>
              <a:ext cx="45" cy="52"/>
            </a:xfrm>
            <a:custGeom>
              <a:avLst/>
              <a:gdLst>
                <a:gd name="T0" fmla="*/ 44 w 45"/>
                <a:gd name="T1" fmla="*/ 0 h 52"/>
                <a:gd name="T2" fmla="*/ 19 w 45"/>
                <a:gd name="T3" fmla="*/ 21 h 52"/>
                <a:gd name="T4" fmla="*/ 11 w 45"/>
                <a:gd name="T5" fmla="*/ 29 h 52"/>
                <a:gd name="T6" fmla="*/ 3 w 45"/>
                <a:gd name="T7" fmla="*/ 42 h 52"/>
                <a:gd name="T8" fmla="*/ 0 w 45"/>
                <a:gd name="T9" fmla="*/ 51 h 5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5" h="52">
                  <a:moveTo>
                    <a:pt x="44" y="0"/>
                  </a:moveTo>
                  <a:lnTo>
                    <a:pt x="19" y="21"/>
                  </a:lnTo>
                  <a:lnTo>
                    <a:pt x="11" y="29"/>
                  </a:lnTo>
                  <a:lnTo>
                    <a:pt x="3" y="42"/>
                  </a:lnTo>
                  <a:lnTo>
                    <a:pt x="0" y="51"/>
                  </a:lnTo>
                </a:path>
              </a:pathLst>
            </a:custGeom>
            <a:noFill/>
            <a:ln w="12700" cap="rnd" cmpd="sng">
              <a:solidFill>
                <a:srgbClr val="183B97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29723" name="Group 57"/>
          <p:cNvGrpSpPr>
            <a:grpSpLocks/>
          </p:cNvGrpSpPr>
          <p:nvPr/>
        </p:nvGrpSpPr>
        <p:grpSpPr bwMode="auto">
          <a:xfrm>
            <a:off x="1449388" y="3676650"/>
            <a:ext cx="242887" cy="169863"/>
            <a:chOff x="929" y="2340"/>
            <a:chExt cx="153" cy="107"/>
          </a:xfrm>
        </p:grpSpPr>
        <p:sp>
          <p:nvSpPr>
            <p:cNvPr id="29795" name="Freeform 58"/>
            <p:cNvSpPr>
              <a:spLocks/>
            </p:cNvSpPr>
            <p:nvPr/>
          </p:nvSpPr>
          <p:spPr bwMode="auto">
            <a:xfrm>
              <a:off x="929" y="2340"/>
              <a:ext cx="153" cy="107"/>
            </a:xfrm>
            <a:custGeom>
              <a:avLst/>
              <a:gdLst>
                <a:gd name="T0" fmla="*/ 17 w 153"/>
                <a:gd name="T1" fmla="*/ 105 h 107"/>
                <a:gd name="T2" fmla="*/ 11 w 153"/>
                <a:gd name="T3" fmla="*/ 104 h 107"/>
                <a:gd name="T4" fmla="*/ 5 w 153"/>
                <a:gd name="T5" fmla="*/ 100 h 107"/>
                <a:gd name="T6" fmla="*/ 2 w 153"/>
                <a:gd name="T7" fmla="*/ 93 h 107"/>
                <a:gd name="T8" fmla="*/ 0 w 153"/>
                <a:gd name="T9" fmla="*/ 81 h 107"/>
                <a:gd name="T10" fmla="*/ 3 w 153"/>
                <a:gd name="T11" fmla="*/ 46 h 107"/>
                <a:gd name="T12" fmla="*/ 11 w 153"/>
                <a:gd name="T13" fmla="*/ 30 h 107"/>
                <a:gd name="T14" fmla="*/ 15 w 153"/>
                <a:gd name="T15" fmla="*/ 22 h 107"/>
                <a:gd name="T16" fmla="*/ 21 w 153"/>
                <a:gd name="T17" fmla="*/ 18 h 107"/>
                <a:gd name="T18" fmla="*/ 29 w 153"/>
                <a:gd name="T19" fmla="*/ 14 h 107"/>
                <a:gd name="T20" fmla="*/ 59 w 153"/>
                <a:gd name="T21" fmla="*/ 8 h 107"/>
                <a:gd name="T22" fmla="*/ 70 w 153"/>
                <a:gd name="T23" fmla="*/ 7 h 107"/>
                <a:gd name="T24" fmla="*/ 77 w 153"/>
                <a:gd name="T25" fmla="*/ 8 h 107"/>
                <a:gd name="T26" fmla="*/ 84 w 153"/>
                <a:gd name="T27" fmla="*/ 8 h 107"/>
                <a:gd name="T28" fmla="*/ 90 w 153"/>
                <a:gd name="T29" fmla="*/ 4 h 107"/>
                <a:gd name="T30" fmla="*/ 98 w 153"/>
                <a:gd name="T31" fmla="*/ 3 h 107"/>
                <a:gd name="T32" fmla="*/ 106 w 153"/>
                <a:gd name="T33" fmla="*/ 2 h 107"/>
                <a:gd name="T34" fmla="*/ 116 w 153"/>
                <a:gd name="T35" fmla="*/ 4 h 107"/>
                <a:gd name="T36" fmla="*/ 122 w 153"/>
                <a:gd name="T37" fmla="*/ 0 h 107"/>
                <a:gd name="T38" fmla="*/ 130 w 153"/>
                <a:gd name="T39" fmla="*/ 1 h 107"/>
                <a:gd name="T40" fmla="*/ 140 w 153"/>
                <a:gd name="T41" fmla="*/ 6 h 107"/>
                <a:gd name="T42" fmla="*/ 146 w 153"/>
                <a:gd name="T43" fmla="*/ 11 h 107"/>
                <a:gd name="T44" fmla="*/ 152 w 153"/>
                <a:gd name="T45" fmla="*/ 30 h 107"/>
                <a:gd name="T46" fmla="*/ 152 w 153"/>
                <a:gd name="T47" fmla="*/ 57 h 107"/>
                <a:gd name="T48" fmla="*/ 150 w 153"/>
                <a:gd name="T49" fmla="*/ 68 h 107"/>
                <a:gd name="T50" fmla="*/ 147 w 153"/>
                <a:gd name="T51" fmla="*/ 79 h 107"/>
                <a:gd name="T52" fmla="*/ 144 w 153"/>
                <a:gd name="T53" fmla="*/ 84 h 107"/>
                <a:gd name="T54" fmla="*/ 141 w 153"/>
                <a:gd name="T55" fmla="*/ 90 h 107"/>
                <a:gd name="T56" fmla="*/ 136 w 153"/>
                <a:gd name="T57" fmla="*/ 97 h 107"/>
                <a:gd name="T58" fmla="*/ 129 w 153"/>
                <a:gd name="T59" fmla="*/ 99 h 107"/>
                <a:gd name="T60" fmla="*/ 120 w 153"/>
                <a:gd name="T61" fmla="*/ 98 h 107"/>
                <a:gd name="T62" fmla="*/ 113 w 153"/>
                <a:gd name="T63" fmla="*/ 92 h 107"/>
                <a:gd name="T64" fmla="*/ 109 w 153"/>
                <a:gd name="T65" fmla="*/ 83 h 107"/>
                <a:gd name="T66" fmla="*/ 106 w 153"/>
                <a:gd name="T67" fmla="*/ 91 h 107"/>
                <a:gd name="T68" fmla="*/ 103 w 153"/>
                <a:gd name="T69" fmla="*/ 98 h 107"/>
                <a:gd name="T70" fmla="*/ 98 w 153"/>
                <a:gd name="T71" fmla="*/ 102 h 107"/>
                <a:gd name="T72" fmla="*/ 92 w 153"/>
                <a:gd name="T73" fmla="*/ 106 h 107"/>
                <a:gd name="T74" fmla="*/ 87 w 153"/>
                <a:gd name="T75" fmla="*/ 106 h 107"/>
                <a:gd name="T76" fmla="*/ 83 w 153"/>
                <a:gd name="T77" fmla="*/ 105 h 107"/>
                <a:gd name="T78" fmla="*/ 76 w 153"/>
                <a:gd name="T79" fmla="*/ 100 h 107"/>
                <a:gd name="T80" fmla="*/ 73 w 153"/>
                <a:gd name="T81" fmla="*/ 95 h 107"/>
                <a:gd name="T82" fmla="*/ 69 w 153"/>
                <a:gd name="T83" fmla="*/ 86 h 107"/>
                <a:gd name="T84" fmla="*/ 68 w 153"/>
                <a:gd name="T85" fmla="*/ 97 h 107"/>
                <a:gd name="T86" fmla="*/ 60 w 153"/>
                <a:gd name="T87" fmla="*/ 103 h 107"/>
                <a:gd name="T88" fmla="*/ 52 w 153"/>
                <a:gd name="T89" fmla="*/ 106 h 107"/>
                <a:gd name="T90" fmla="*/ 45 w 153"/>
                <a:gd name="T91" fmla="*/ 104 h 107"/>
                <a:gd name="T92" fmla="*/ 38 w 153"/>
                <a:gd name="T93" fmla="*/ 100 h 107"/>
                <a:gd name="T94" fmla="*/ 33 w 153"/>
                <a:gd name="T95" fmla="*/ 89 h 107"/>
                <a:gd name="T96" fmla="*/ 30 w 153"/>
                <a:gd name="T97" fmla="*/ 97 h 107"/>
                <a:gd name="T98" fmla="*/ 26 w 153"/>
                <a:gd name="T99" fmla="*/ 102 h 107"/>
                <a:gd name="T100" fmla="*/ 17 w 153"/>
                <a:gd name="T101" fmla="*/ 105 h 107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153" h="107">
                  <a:moveTo>
                    <a:pt x="17" y="105"/>
                  </a:moveTo>
                  <a:lnTo>
                    <a:pt x="11" y="104"/>
                  </a:lnTo>
                  <a:lnTo>
                    <a:pt x="5" y="100"/>
                  </a:lnTo>
                  <a:lnTo>
                    <a:pt x="2" y="93"/>
                  </a:lnTo>
                  <a:lnTo>
                    <a:pt x="0" y="81"/>
                  </a:lnTo>
                  <a:lnTo>
                    <a:pt x="3" y="46"/>
                  </a:lnTo>
                  <a:lnTo>
                    <a:pt x="11" y="30"/>
                  </a:lnTo>
                  <a:lnTo>
                    <a:pt x="15" y="22"/>
                  </a:lnTo>
                  <a:lnTo>
                    <a:pt x="21" y="18"/>
                  </a:lnTo>
                  <a:lnTo>
                    <a:pt x="29" y="14"/>
                  </a:lnTo>
                  <a:lnTo>
                    <a:pt x="59" y="8"/>
                  </a:lnTo>
                  <a:lnTo>
                    <a:pt x="70" y="7"/>
                  </a:lnTo>
                  <a:lnTo>
                    <a:pt x="77" y="8"/>
                  </a:lnTo>
                  <a:lnTo>
                    <a:pt x="84" y="8"/>
                  </a:lnTo>
                  <a:lnTo>
                    <a:pt x="90" y="4"/>
                  </a:lnTo>
                  <a:lnTo>
                    <a:pt x="98" y="3"/>
                  </a:lnTo>
                  <a:lnTo>
                    <a:pt x="106" y="2"/>
                  </a:lnTo>
                  <a:lnTo>
                    <a:pt x="116" y="4"/>
                  </a:lnTo>
                  <a:lnTo>
                    <a:pt x="122" y="0"/>
                  </a:lnTo>
                  <a:lnTo>
                    <a:pt x="130" y="1"/>
                  </a:lnTo>
                  <a:lnTo>
                    <a:pt x="140" y="6"/>
                  </a:lnTo>
                  <a:lnTo>
                    <a:pt x="146" y="11"/>
                  </a:lnTo>
                  <a:lnTo>
                    <a:pt x="152" y="30"/>
                  </a:lnTo>
                  <a:lnTo>
                    <a:pt x="152" y="57"/>
                  </a:lnTo>
                  <a:lnTo>
                    <a:pt x="150" y="68"/>
                  </a:lnTo>
                  <a:lnTo>
                    <a:pt x="147" y="79"/>
                  </a:lnTo>
                  <a:lnTo>
                    <a:pt x="144" y="84"/>
                  </a:lnTo>
                  <a:lnTo>
                    <a:pt x="141" y="90"/>
                  </a:lnTo>
                  <a:lnTo>
                    <a:pt x="136" y="97"/>
                  </a:lnTo>
                  <a:lnTo>
                    <a:pt x="129" y="99"/>
                  </a:lnTo>
                  <a:lnTo>
                    <a:pt x="120" y="98"/>
                  </a:lnTo>
                  <a:lnTo>
                    <a:pt x="113" y="92"/>
                  </a:lnTo>
                  <a:lnTo>
                    <a:pt x="109" y="83"/>
                  </a:lnTo>
                  <a:lnTo>
                    <a:pt x="106" y="91"/>
                  </a:lnTo>
                  <a:lnTo>
                    <a:pt x="103" y="98"/>
                  </a:lnTo>
                  <a:lnTo>
                    <a:pt x="98" y="102"/>
                  </a:lnTo>
                  <a:lnTo>
                    <a:pt x="92" y="106"/>
                  </a:lnTo>
                  <a:lnTo>
                    <a:pt x="87" y="106"/>
                  </a:lnTo>
                  <a:lnTo>
                    <a:pt x="83" y="105"/>
                  </a:lnTo>
                  <a:lnTo>
                    <a:pt x="76" y="100"/>
                  </a:lnTo>
                  <a:lnTo>
                    <a:pt x="73" y="95"/>
                  </a:lnTo>
                  <a:lnTo>
                    <a:pt x="69" y="86"/>
                  </a:lnTo>
                  <a:lnTo>
                    <a:pt x="68" y="97"/>
                  </a:lnTo>
                  <a:lnTo>
                    <a:pt x="60" y="103"/>
                  </a:lnTo>
                  <a:lnTo>
                    <a:pt x="52" y="106"/>
                  </a:lnTo>
                  <a:lnTo>
                    <a:pt x="45" y="104"/>
                  </a:lnTo>
                  <a:lnTo>
                    <a:pt x="38" y="100"/>
                  </a:lnTo>
                  <a:lnTo>
                    <a:pt x="33" y="89"/>
                  </a:lnTo>
                  <a:lnTo>
                    <a:pt x="30" y="97"/>
                  </a:lnTo>
                  <a:lnTo>
                    <a:pt x="26" y="102"/>
                  </a:lnTo>
                  <a:lnTo>
                    <a:pt x="17" y="105"/>
                  </a:lnTo>
                </a:path>
              </a:pathLst>
            </a:custGeom>
            <a:solidFill>
              <a:srgbClr val="FFE0C0"/>
            </a:solidFill>
            <a:ln w="12700" cap="rnd" cmpd="sng">
              <a:solidFill>
                <a:srgbClr val="183B97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grpSp>
          <p:nvGrpSpPr>
            <p:cNvPr id="29796" name="Group 59"/>
            <p:cNvGrpSpPr>
              <a:grpSpLocks/>
            </p:cNvGrpSpPr>
            <p:nvPr/>
          </p:nvGrpSpPr>
          <p:grpSpPr bwMode="auto">
            <a:xfrm>
              <a:off x="964" y="2374"/>
              <a:ext cx="77" cy="63"/>
              <a:chOff x="964" y="2374"/>
              <a:chExt cx="77" cy="63"/>
            </a:xfrm>
          </p:grpSpPr>
          <p:sp>
            <p:nvSpPr>
              <p:cNvPr id="29797" name="Line 60"/>
              <p:cNvSpPr>
                <a:spLocks noChangeShapeType="1"/>
              </p:cNvSpPr>
              <p:nvPr/>
            </p:nvSpPr>
            <p:spPr bwMode="auto">
              <a:xfrm flipH="1">
                <a:off x="964" y="2381"/>
                <a:ext cx="2" cy="56"/>
              </a:xfrm>
              <a:prstGeom prst="line">
                <a:avLst/>
              </a:prstGeom>
              <a:noFill/>
              <a:ln w="12700">
                <a:solidFill>
                  <a:srgbClr val="183B97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29798" name="Line 61"/>
              <p:cNvSpPr>
                <a:spLocks noChangeShapeType="1"/>
              </p:cNvSpPr>
              <p:nvPr/>
            </p:nvSpPr>
            <p:spPr bwMode="auto">
              <a:xfrm flipH="1">
                <a:off x="999" y="2377"/>
                <a:ext cx="4" cy="57"/>
              </a:xfrm>
              <a:prstGeom prst="line">
                <a:avLst/>
              </a:prstGeom>
              <a:noFill/>
              <a:ln w="12700">
                <a:solidFill>
                  <a:srgbClr val="183B97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29799" name="Line 62"/>
              <p:cNvSpPr>
                <a:spLocks noChangeShapeType="1"/>
              </p:cNvSpPr>
              <p:nvPr/>
            </p:nvSpPr>
            <p:spPr bwMode="auto">
              <a:xfrm flipH="1">
                <a:off x="1038" y="2374"/>
                <a:ext cx="3" cy="57"/>
              </a:xfrm>
              <a:prstGeom prst="line">
                <a:avLst/>
              </a:prstGeom>
              <a:noFill/>
              <a:ln w="12700">
                <a:solidFill>
                  <a:srgbClr val="183B97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</p:grpSp>
      </p:grpSp>
      <p:sp>
        <p:nvSpPr>
          <p:cNvPr id="29724" name="Freeform 63"/>
          <p:cNvSpPr>
            <a:spLocks/>
          </p:cNvSpPr>
          <p:nvPr/>
        </p:nvSpPr>
        <p:spPr bwMode="auto">
          <a:xfrm>
            <a:off x="2460625" y="3424238"/>
            <a:ext cx="280988" cy="320675"/>
          </a:xfrm>
          <a:custGeom>
            <a:avLst/>
            <a:gdLst>
              <a:gd name="T0" fmla="*/ 2147483647 w 177"/>
              <a:gd name="T1" fmla="*/ 2147483647 h 202"/>
              <a:gd name="T2" fmla="*/ 2147483647 w 177"/>
              <a:gd name="T3" fmla="*/ 2147483647 h 202"/>
              <a:gd name="T4" fmla="*/ 2147483647 w 177"/>
              <a:gd name="T5" fmla="*/ 2147483647 h 202"/>
              <a:gd name="T6" fmla="*/ 2147483647 w 177"/>
              <a:gd name="T7" fmla="*/ 2147483647 h 202"/>
              <a:gd name="T8" fmla="*/ 2147483647 w 177"/>
              <a:gd name="T9" fmla="*/ 2147483647 h 202"/>
              <a:gd name="T10" fmla="*/ 0 w 177"/>
              <a:gd name="T11" fmla="*/ 2147483647 h 202"/>
              <a:gd name="T12" fmla="*/ 2147483647 w 177"/>
              <a:gd name="T13" fmla="*/ 2147483647 h 202"/>
              <a:gd name="T14" fmla="*/ 2147483647 w 177"/>
              <a:gd name="T15" fmla="*/ 2147483647 h 202"/>
              <a:gd name="T16" fmla="*/ 2147483647 w 177"/>
              <a:gd name="T17" fmla="*/ 2147483647 h 202"/>
              <a:gd name="T18" fmla="*/ 2147483647 w 177"/>
              <a:gd name="T19" fmla="*/ 2147483647 h 202"/>
              <a:gd name="T20" fmla="*/ 2147483647 w 177"/>
              <a:gd name="T21" fmla="*/ 2147483647 h 202"/>
              <a:gd name="T22" fmla="*/ 2147483647 w 177"/>
              <a:gd name="T23" fmla="*/ 2147483647 h 202"/>
              <a:gd name="T24" fmla="*/ 2147483647 w 177"/>
              <a:gd name="T25" fmla="*/ 0 h 202"/>
              <a:gd name="T26" fmla="*/ 2147483647 w 177"/>
              <a:gd name="T27" fmla="*/ 2147483647 h 202"/>
              <a:gd name="T28" fmla="*/ 2147483647 w 177"/>
              <a:gd name="T29" fmla="*/ 2147483647 h 202"/>
              <a:gd name="T30" fmla="*/ 2147483647 w 177"/>
              <a:gd name="T31" fmla="*/ 2147483647 h 202"/>
              <a:gd name="T32" fmla="*/ 2147483647 w 177"/>
              <a:gd name="T33" fmla="*/ 0 h 202"/>
              <a:gd name="T34" fmla="*/ 2147483647 w 177"/>
              <a:gd name="T35" fmla="*/ 2147483647 h 202"/>
              <a:gd name="T36" fmla="*/ 2147483647 w 177"/>
              <a:gd name="T37" fmla="*/ 2147483647 h 202"/>
              <a:gd name="T38" fmla="*/ 2147483647 w 177"/>
              <a:gd name="T39" fmla="*/ 2147483647 h 202"/>
              <a:gd name="T40" fmla="*/ 2147483647 w 177"/>
              <a:gd name="T41" fmla="*/ 2147483647 h 202"/>
              <a:gd name="T42" fmla="*/ 2147483647 w 177"/>
              <a:gd name="T43" fmla="*/ 2147483647 h 202"/>
              <a:gd name="T44" fmla="*/ 2147483647 w 177"/>
              <a:gd name="T45" fmla="*/ 2147483647 h 202"/>
              <a:gd name="T46" fmla="*/ 2147483647 w 177"/>
              <a:gd name="T47" fmla="*/ 2147483647 h 202"/>
              <a:gd name="T48" fmla="*/ 2147483647 w 177"/>
              <a:gd name="T49" fmla="*/ 2147483647 h 202"/>
              <a:gd name="T50" fmla="*/ 2147483647 w 177"/>
              <a:gd name="T51" fmla="*/ 2147483647 h 202"/>
              <a:gd name="T52" fmla="*/ 2147483647 w 177"/>
              <a:gd name="T53" fmla="*/ 2147483647 h 202"/>
              <a:gd name="T54" fmla="*/ 2147483647 w 177"/>
              <a:gd name="T55" fmla="*/ 2147483647 h 202"/>
              <a:gd name="T56" fmla="*/ 2147483647 w 177"/>
              <a:gd name="T57" fmla="*/ 2147483647 h 202"/>
              <a:gd name="T58" fmla="*/ 2147483647 w 177"/>
              <a:gd name="T59" fmla="*/ 2147483647 h 202"/>
              <a:gd name="T60" fmla="*/ 2147483647 w 177"/>
              <a:gd name="T61" fmla="*/ 2147483647 h 202"/>
              <a:gd name="T62" fmla="*/ 2147483647 w 177"/>
              <a:gd name="T63" fmla="*/ 2147483647 h 202"/>
              <a:gd name="T64" fmla="*/ 2147483647 w 177"/>
              <a:gd name="T65" fmla="*/ 2147483647 h 202"/>
              <a:gd name="T66" fmla="*/ 2147483647 w 177"/>
              <a:gd name="T67" fmla="*/ 2147483647 h 202"/>
              <a:gd name="T68" fmla="*/ 2147483647 w 177"/>
              <a:gd name="T69" fmla="*/ 2147483647 h 202"/>
              <a:gd name="T70" fmla="*/ 2147483647 w 177"/>
              <a:gd name="T71" fmla="*/ 2147483647 h 202"/>
              <a:gd name="T72" fmla="*/ 2147483647 w 177"/>
              <a:gd name="T73" fmla="*/ 2147483647 h 202"/>
              <a:gd name="T74" fmla="*/ 2147483647 w 177"/>
              <a:gd name="T75" fmla="*/ 2147483647 h 202"/>
              <a:gd name="T76" fmla="*/ 2147483647 w 177"/>
              <a:gd name="T77" fmla="*/ 2147483647 h 202"/>
              <a:gd name="T78" fmla="*/ 2147483647 w 177"/>
              <a:gd name="T79" fmla="*/ 2147483647 h 202"/>
              <a:gd name="T80" fmla="*/ 2147483647 w 177"/>
              <a:gd name="T81" fmla="*/ 2147483647 h 202"/>
              <a:gd name="T82" fmla="*/ 2147483647 w 177"/>
              <a:gd name="T83" fmla="*/ 2147483647 h 202"/>
              <a:gd name="T84" fmla="*/ 2147483647 w 177"/>
              <a:gd name="T85" fmla="*/ 2147483647 h 202"/>
              <a:gd name="T86" fmla="*/ 2147483647 w 177"/>
              <a:gd name="T87" fmla="*/ 2147483647 h 202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77" h="202">
                <a:moveTo>
                  <a:pt x="24" y="149"/>
                </a:moveTo>
                <a:lnTo>
                  <a:pt x="21" y="139"/>
                </a:lnTo>
                <a:lnTo>
                  <a:pt x="11" y="125"/>
                </a:lnTo>
                <a:lnTo>
                  <a:pt x="7" y="115"/>
                </a:lnTo>
                <a:lnTo>
                  <a:pt x="4" y="105"/>
                </a:lnTo>
                <a:lnTo>
                  <a:pt x="0" y="82"/>
                </a:lnTo>
                <a:lnTo>
                  <a:pt x="2" y="65"/>
                </a:lnTo>
                <a:lnTo>
                  <a:pt x="14" y="30"/>
                </a:lnTo>
                <a:lnTo>
                  <a:pt x="25" y="14"/>
                </a:lnTo>
                <a:lnTo>
                  <a:pt x="31" y="7"/>
                </a:lnTo>
                <a:lnTo>
                  <a:pt x="37" y="4"/>
                </a:lnTo>
                <a:lnTo>
                  <a:pt x="45" y="2"/>
                </a:lnTo>
                <a:lnTo>
                  <a:pt x="76" y="0"/>
                </a:lnTo>
                <a:lnTo>
                  <a:pt x="87" y="1"/>
                </a:lnTo>
                <a:lnTo>
                  <a:pt x="94" y="1"/>
                </a:lnTo>
                <a:lnTo>
                  <a:pt x="100" y="4"/>
                </a:lnTo>
                <a:lnTo>
                  <a:pt x="108" y="0"/>
                </a:lnTo>
                <a:lnTo>
                  <a:pt x="115" y="1"/>
                </a:lnTo>
                <a:lnTo>
                  <a:pt x="123" y="2"/>
                </a:lnTo>
                <a:lnTo>
                  <a:pt x="132" y="5"/>
                </a:lnTo>
                <a:lnTo>
                  <a:pt x="140" y="2"/>
                </a:lnTo>
                <a:lnTo>
                  <a:pt x="148" y="5"/>
                </a:lnTo>
                <a:lnTo>
                  <a:pt x="157" y="9"/>
                </a:lnTo>
                <a:lnTo>
                  <a:pt x="163" y="18"/>
                </a:lnTo>
                <a:lnTo>
                  <a:pt x="166" y="36"/>
                </a:lnTo>
                <a:lnTo>
                  <a:pt x="169" y="26"/>
                </a:lnTo>
                <a:lnTo>
                  <a:pt x="175" y="23"/>
                </a:lnTo>
                <a:lnTo>
                  <a:pt x="165" y="18"/>
                </a:lnTo>
                <a:lnTo>
                  <a:pt x="165" y="23"/>
                </a:lnTo>
                <a:lnTo>
                  <a:pt x="176" y="18"/>
                </a:lnTo>
                <a:lnTo>
                  <a:pt x="155" y="46"/>
                </a:lnTo>
                <a:lnTo>
                  <a:pt x="176" y="51"/>
                </a:lnTo>
                <a:lnTo>
                  <a:pt x="163" y="90"/>
                </a:lnTo>
                <a:lnTo>
                  <a:pt x="158" y="106"/>
                </a:lnTo>
                <a:lnTo>
                  <a:pt x="150" y="125"/>
                </a:lnTo>
                <a:lnTo>
                  <a:pt x="144" y="137"/>
                </a:lnTo>
                <a:lnTo>
                  <a:pt x="132" y="150"/>
                </a:lnTo>
                <a:lnTo>
                  <a:pt x="121" y="155"/>
                </a:lnTo>
                <a:lnTo>
                  <a:pt x="104" y="164"/>
                </a:lnTo>
                <a:lnTo>
                  <a:pt x="91" y="173"/>
                </a:lnTo>
                <a:lnTo>
                  <a:pt x="81" y="201"/>
                </a:lnTo>
                <a:lnTo>
                  <a:pt x="18" y="176"/>
                </a:lnTo>
                <a:lnTo>
                  <a:pt x="23" y="155"/>
                </a:lnTo>
                <a:lnTo>
                  <a:pt x="24" y="149"/>
                </a:lnTo>
              </a:path>
            </a:pathLst>
          </a:custGeom>
          <a:solidFill>
            <a:srgbClr val="FFE0C0"/>
          </a:solidFill>
          <a:ln w="12700" cap="rnd" cmpd="sng">
            <a:solidFill>
              <a:srgbClr val="183B97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29725" name="Freeform 64"/>
          <p:cNvSpPr>
            <a:spLocks/>
          </p:cNvSpPr>
          <p:nvPr/>
        </p:nvSpPr>
        <p:spPr bwMode="auto">
          <a:xfrm>
            <a:off x="2574925" y="3570288"/>
            <a:ext cx="85725" cy="65087"/>
          </a:xfrm>
          <a:custGeom>
            <a:avLst/>
            <a:gdLst>
              <a:gd name="T0" fmla="*/ 2147483647 w 54"/>
              <a:gd name="T1" fmla="*/ 0 h 41"/>
              <a:gd name="T2" fmla="*/ 2147483647 w 54"/>
              <a:gd name="T3" fmla="*/ 2147483647 h 41"/>
              <a:gd name="T4" fmla="*/ 2147483647 w 54"/>
              <a:gd name="T5" fmla="*/ 2147483647 h 41"/>
              <a:gd name="T6" fmla="*/ 2147483647 w 54"/>
              <a:gd name="T7" fmla="*/ 2147483647 h 41"/>
              <a:gd name="T8" fmla="*/ 0 w 54"/>
              <a:gd name="T9" fmla="*/ 2147483647 h 4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4" h="41">
                <a:moveTo>
                  <a:pt x="53" y="0"/>
                </a:moveTo>
                <a:lnTo>
                  <a:pt x="23" y="13"/>
                </a:lnTo>
                <a:lnTo>
                  <a:pt x="15" y="20"/>
                </a:lnTo>
                <a:lnTo>
                  <a:pt x="5" y="30"/>
                </a:lnTo>
                <a:lnTo>
                  <a:pt x="0" y="40"/>
                </a:lnTo>
              </a:path>
            </a:pathLst>
          </a:custGeom>
          <a:noFill/>
          <a:ln w="12700" cap="rnd" cmpd="sng">
            <a:solidFill>
              <a:srgbClr val="183B97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grpSp>
        <p:nvGrpSpPr>
          <p:cNvPr id="29726" name="Group 65"/>
          <p:cNvGrpSpPr>
            <a:grpSpLocks/>
          </p:cNvGrpSpPr>
          <p:nvPr/>
        </p:nvGrpSpPr>
        <p:grpSpPr bwMode="auto">
          <a:xfrm>
            <a:off x="2470150" y="3424238"/>
            <a:ext cx="254000" cy="163512"/>
            <a:chOff x="1572" y="2181"/>
            <a:chExt cx="160" cy="103"/>
          </a:xfrm>
        </p:grpSpPr>
        <p:sp>
          <p:nvSpPr>
            <p:cNvPr id="29790" name="Freeform 66"/>
            <p:cNvSpPr>
              <a:spLocks/>
            </p:cNvSpPr>
            <p:nvPr/>
          </p:nvSpPr>
          <p:spPr bwMode="auto">
            <a:xfrm>
              <a:off x="1572" y="2181"/>
              <a:ext cx="160" cy="103"/>
            </a:xfrm>
            <a:custGeom>
              <a:avLst/>
              <a:gdLst>
                <a:gd name="T0" fmla="*/ 15 w 160"/>
                <a:gd name="T1" fmla="*/ 90 h 103"/>
                <a:gd name="T2" fmla="*/ 7 w 160"/>
                <a:gd name="T3" fmla="*/ 87 h 103"/>
                <a:gd name="T4" fmla="*/ 2 w 160"/>
                <a:gd name="T5" fmla="*/ 82 h 103"/>
                <a:gd name="T6" fmla="*/ 1 w 160"/>
                <a:gd name="T7" fmla="*/ 76 h 103"/>
                <a:gd name="T8" fmla="*/ 0 w 160"/>
                <a:gd name="T9" fmla="*/ 64 h 103"/>
                <a:gd name="T10" fmla="*/ 7 w 160"/>
                <a:gd name="T11" fmla="*/ 30 h 103"/>
                <a:gd name="T12" fmla="*/ 18 w 160"/>
                <a:gd name="T13" fmla="*/ 14 h 103"/>
                <a:gd name="T14" fmla="*/ 24 w 160"/>
                <a:gd name="T15" fmla="*/ 7 h 103"/>
                <a:gd name="T16" fmla="*/ 30 w 160"/>
                <a:gd name="T17" fmla="*/ 4 h 103"/>
                <a:gd name="T18" fmla="*/ 38 w 160"/>
                <a:gd name="T19" fmla="*/ 2 h 103"/>
                <a:gd name="T20" fmla="*/ 69 w 160"/>
                <a:gd name="T21" fmla="*/ 0 h 103"/>
                <a:gd name="T22" fmla="*/ 79 w 160"/>
                <a:gd name="T23" fmla="*/ 1 h 103"/>
                <a:gd name="T24" fmla="*/ 87 w 160"/>
                <a:gd name="T25" fmla="*/ 1 h 103"/>
                <a:gd name="T26" fmla="*/ 93 w 160"/>
                <a:gd name="T27" fmla="*/ 4 h 103"/>
                <a:gd name="T28" fmla="*/ 101 w 160"/>
                <a:gd name="T29" fmla="*/ 0 h 103"/>
                <a:gd name="T30" fmla="*/ 108 w 160"/>
                <a:gd name="T31" fmla="*/ 1 h 103"/>
                <a:gd name="T32" fmla="*/ 116 w 160"/>
                <a:gd name="T33" fmla="*/ 2 h 103"/>
                <a:gd name="T34" fmla="*/ 124 w 160"/>
                <a:gd name="T35" fmla="*/ 5 h 103"/>
                <a:gd name="T36" fmla="*/ 133 w 160"/>
                <a:gd name="T37" fmla="*/ 2 h 103"/>
                <a:gd name="T38" fmla="*/ 140 w 160"/>
                <a:gd name="T39" fmla="*/ 5 h 103"/>
                <a:gd name="T40" fmla="*/ 149 w 160"/>
                <a:gd name="T41" fmla="*/ 9 h 103"/>
                <a:gd name="T42" fmla="*/ 155 w 160"/>
                <a:gd name="T43" fmla="*/ 18 h 103"/>
                <a:gd name="T44" fmla="*/ 159 w 160"/>
                <a:gd name="T45" fmla="*/ 36 h 103"/>
                <a:gd name="T46" fmla="*/ 154 w 160"/>
                <a:gd name="T47" fmla="*/ 63 h 103"/>
                <a:gd name="T48" fmla="*/ 151 w 160"/>
                <a:gd name="T49" fmla="*/ 75 h 103"/>
                <a:gd name="T50" fmla="*/ 148 w 160"/>
                <a:gd name="T51" fmla="*/ 84 h 103"/>
                <a:gd name="T52" fmla="*/ 143 w 160"/>
                <a:gd name="T53" fmla="*/ 90 h 103"/>
                <a:gd name="T54" fmla="*/ 140 w 160"/>
                <a:gd name="T55" fmla="*/ 95 h 103"/>
                <a:gd name="T56" fmla="*/ 134 w 160"/>
                <a:gd name="T57" fmla="*/ 100 h 103"/>
                <a:gd name="T58" fmla="*/ 128 w 160"/>
                <a:gd name="T59" fmla="*/ 101 h 103"/>
                <a:gd name="T60" fmla="*/ 118 w 160"/>
                <a:gd name="T61" fmla="*/ 97 h 103"/>
                <a:gd name="T62" fmla="*/ 111 w 160"/>
                <a:gd name="T63" fmla="*/ 94 h 103"/>
                <a:gd name="T64" fmla="*/ 109 w 160"/>
                <a:gd name="T65" fmla="*/ 83 h 103"/>
                <a:gd name="T66" fmla="*/ 105 w 160"/>
                <a:gd name="T67" fmla="*/ 91 h 103"/>
                <a:gd name="T68" fmla="*/ 101 w 160"/>
                <a:gd name="T69" fmla="*/ 95 h 103"/>
                <a:gd name="T70" fmla="*/ 96 w 160"/>
                <a:gd name="T71" fmla="*/ 100 h 103"/>
                <a:gd name="T72" fmla="*/ 88 w 160"/>
                <a:gd name="T73" fmla="*/ 102 h 103"/>
                <a:gd name="T74" fmla="*/ 85 w 160"/>
                <a:gd name="T75" fmla="*/ 102 h 103"/>
                <a:gd name="T76" fmla="*/ 79 w 160"/>
                <a:gd name="T77" fmla="*/ 99 h 103"/>
                <a:gd name="T78" fmla="*/ 73 w 160"/>
                <a:gd name="T79" fmla="*/ 94 h 103"/>
                <a:gd name="T80" fmla="*/ 72 w 160"/>
                <a:gd name="T81" fmla="*/ 88 h 103"/>
                <a:gd name="T82" fmla="*/ 68 w 160"/>
                <a:gd name="T83" fmla="*/ 79 h 103"/>
                <a:gd name="T84" fmla="*/ 65 w 160"/>
                <a:gd name="T85" fmla="*/ 90 h 103"/>
                <a:gd name="T86" fmla="*/ 57 w 160"/>
                <a:gd name="T87" fmla="*/ 95 h 103"/>
                <a:gd name="T88" fmla="*/ 49 w 160"/>
                <a:gd name="T89" fmla="*/ 96 h 103"/>
                <a:gd name="T90" fmla="*/ 42 w 160"/>
                <a:gd name="T91" fmla="*/ 94 h 103"/>
                <a:gd name="T92" fmla="*/ 35 w 160"/>
                <a:gd name="T93" fmla="*/ 87 h 103"/>
                <a:gd name="T94" fmla="*/ 31 w 160"/>
                <a:gd name="T95" fmla="*/ 77 h 103"/>
                <a:gd name="T96" fmla="*/ 28 w 160"/>
                <a:gd name="T97" fmla="*/ 83 h 103"/>
                <a:gd name="T98" fmla="*/ 24 w 160"/>
                <a:gd name="T99" fmla="*/ 89 h 103"/>
                <a:gd name="T100" fmla="*/ 15 w 160"/>
                <a:gd name="T101" fmla="*/ 90 h 103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160" h="103">
                  <a:moveTo>
                    <a:pt x="15" y="90"/>
                  </a:moveTo>
                  <a:lnTo>
                    <a:pt x="7" y="87"/>
                  </a:lnTo>
                  <a:lnTo>
                    <a:pt x="2" y="82"/>
                  </a:lnTo>
                  <a:lnTo>
                    <a:pt x="1" y="76"/>
                  </a:lnTo>
                  <a:lnTo>
                    <a:pt x="0" y="64"/>
                  </a:lnTo>
                  <a:lnTo>
                    <a:pt x="7" y="30"/>
                  </a:lnTo>
                  <a:lnTo>
                    <a:pt x="18" y="14"/>
                  </a:lnTo>
                  <a:lnTo>
                    <a:pt x="24" y="7"/>
                  </a:lnTo>
                  <a:lnTo>
                    <a:pt x="30" y="4"/>
                  </a:lnTo>
                  <a:lnTo>
                    <a:pt x="38" y="2"/>
                  </a:lnTo>
                  <a:lnTo>
                    <a:pt x="69" y="0"/>
                  </a:lnTo>
                  <a:lnTo>
                    <a:pt x="79" y="1"/>
                  </a:lnTo>
                  <a:lnTo>
                    <a:pt x="87" y="1"/>
                  </a:lnTo>
                  <a:lnTo>
                    <a:pt x="93" y="4"/>
                  </a:lnTo>
                  <a:lnTo>
                    <a:pt x="101" y="0"/>
                  </a:lnTo>
                  <a:lnTo>
                    <a:pt x="108" y="1"/>
                  </a:lnTo>
                  <a:lnTo>
                    <a:pt x="116" y="2"/>
                  </a:lnTo>
                  <a:lnTo>
                    <a:pt x="124" y="5"/>
                  </a:lnTo>
                  <a:lnTo>
                    <a:pt x="133" y="2"/>
                  </a:lnTo>
                  <a:lnTo>
                    <a:pt x="140" y="5"/>
                  </a:lnTo>
                  <a:lnTo>
                    <a:pt x="149" y="9"/>
                  </a:lnTo>
                  <a:lnTo>
                    <a:pt x="155" y="18"/>
                  </a:lnTo>
                  <a:lnTo>
                    <a:pt x="159" y="36"/>
                  </a:lnTo>
                  <a:lnTo>
                    <a:pt x="154" y="63"/>
                  </a:lnTo>
                  <a:lnTo>
                    <a:pt x="151" y="75"/>
                  </a:lnTo>
                  <a:lnTo>
                    <a:pt x="148" y="84"/>
                  </a:lnTo>
                  <a:lnTo>
                    <a:pt x="143" y="90"/>
                  </a:lnTo>
                  <a:lnTo>
                    <a:pt x="140" y="95"/>
                  </a:lnTo>
                  <a:lnTo>
                    <a:pt x="134" y="100"/>
                  </a:lnTo>
                  <a:lnTo>
                    <a:pt x="128" y="101"/>
                  </a:lnTo>
                  <a:lnTo>
                    <a:pt x="118" y="97"/>
                  </a:lnTo>
                  <a:lnTo>
                    <a:pt x="111" y="94"/>
                  </a:lnTo>
                  <a:lnTo>
                    <a:pt x="109" y="83"/>
                  </a:lnTo>
                  <a:lnTo>
                    <a:pt x="105" y="91"/>
                  </a:lnTo>
                  <a:lnTo>
                    <a:pt x="101" y="95"/>
                  </a:lnTo>
                  <a:lnTo>
                    <a:pt x="96" y="100"/>
                  </a:lnTo>
                  <a:lnTo>
                    <a:pt x="88" y="102"/>
                  </a:lnTo>
                  <a:lnTo>
                    <a:pt x="85" y="102"/>
                  </a:lnTo>
                  <a:lnTo>
                    <a:pt x="79" y="99"/>
                  </a:lnTo>
                  <a:lnTo>
                    <a:pt x="73" y="94"/>
                  </a:lnTo>
                  <a:lnTo>
                    <a:pt x="72" y="88"/>
                  </a:lnTo>
                  <a:lnTo>
                    <a:pt x="68" y="79"/>
                  </a:lnTo>
                  <a:lnTo>
                    <a:pt x="65" y="90"/>
                  </a:lnTo>
                  <a:lnTo>
                    <a:pt x="57" y="95"/>
                  </a:lnTo>
                  <a:lnTo>
                    <a:pt x="49" y="96"/>
                  </a:lnTo>
                  <a:lnTo>
                    <a:pt x="42" y="94"/>
                  </a:lnTo>
                  <a:lnTo>
                    <a:pt x="35" y="87"/>
                  </a:lnTo>
                  <a:lnTo>
                    <a:pt x="31" y="77"/>
                  </a:lnTo>
                  <a:lnTo>
                    <a:pt x="28" y="83"/>
                  </a:lnTo>
                  <a:lnTo>
                    <a:pt x="24" y="89"/>
                  </a:lnTo>
                  <a:lnTo>
                    <a:pt x="15" y="90"/>
                  </a:lnTo>
                </a:path>
              </a:pathLst>
            </a:custGeom>
            <a:solidFill>
              <a:srgbClr val="FFE0C0"/>
            </a:solidFill>
            <a:ln w="12700" cap="rnd" cmpd="sng">
              <a:solidFill>
                <a:srgbClr val="183B97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grpSp>
          <p:nvGrpSpPr>
            <p:cNvPr id="29791" name="Group 67"/>
            <p:cNvGrpSpPr>
              <a:grpSpLocks/>
            </p:cNvGrpSpPr>
            <p:nvPr/>
          </p:nvGrpSpPr>
          <p:grpSpPr bwMode="auto">
            <a:xfrm>
              <a:off x="1604" y="2211"/>
              <a:ext cx="88" cy="60"/>
              <a:chOff x="1604" y="2211"/>
              <a:chExt cx="88" cy="60"/>
            </a:xfrm>
          </p:grpSpPr>
          <p:sp>
            <p:nvSpPr>
              <p:cNvPr id="29792" name="Line 68"/>
              <p:cNvSpPr>
                <a:spLocks noChangeShapeType="1"/>
              </p:cNvSpPr>
              <p:nvPr/>
            </p:nvSpPr>
            <p:spPr bwMode="auto">
              <a:xfrm flipH="1">
                <a:off x="1604" y="2211"/>
                <a:ext cx="11" cy="54"/>
              </a:xfrm>
              <a:prstGeom prst="line">
                <a:avLst/>
              </a:prstGeom>
              <a:noFill/>
              <a:ln w="12700">
                <a:solidFill>
                  <a:srgbClr val="183B97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29793" name="Line 69"/>
              <p:cNvSpPr>
                <a:spLocks noChangeShapeType="1"/>
              </p:cNvSpPr>
              <p:nvPr/>
            </p:nvSpPr>
            <p:spPr bwMode="auto">
              <a:xfrm flipH="1">
                <a:off x="1641" y="2214"/>
                <a:ext cx="11" cy="53"/>
              </a:xfrm>
              <a:prstGeom prst="line">
                <a:avLst/>
              </a:prstGeom>
              <a:noFill/>
              <a:ln w="12700">
                <a:solidFill>
                  <a:srgbClr val="183B97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29794" name="Line 70"/>
              <p:cNvSpPr>
                <a:spLocks noChangeShapeType="1"/>
              </p:cNvSpPr>
              <p:nvPr/>
            </p:nvSpPr>
            <p:spPr bwMode="auto">
              <a:xfrm flipH="1">
                <a:off x="1683" y="2216"/>
                <a:ext cx="9" cy="55"/>
              </a:xfrm>
              <a:prstGeom prst="line">
                <a:avLst/>
              </a:prstGeom>
              <a:noFill/>
              <a:ln w="12700">
                <a:solidFill>
                  <a:srgbClr val="183B97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</p:grpSp>
      </p:grpSp>
      <p:sp>
        <p:nvSpPr>
          <p:cNvPr id="29727" name="Line 71"/>
          <p:cNvSpPr>
            <a:spLocks noChangeShapeType="1"/>
          </p:cNvSpPr>
          <p:nvPr/>
        </p:nvSpPr>
        <p:spPr bwMode="auto">
          <a:xfrm>
            <a:off x="1681163" y="3800475"/>
            <a:ext cx="123825" cy="0"/>
          </a:xfrm>
          <a:prstGeom prst="line">
            <a:avLst/>
          </a:prstGeom>
          <a:noFill/>
          <a:ln w="50800">
            <a:solidFill>
              <a:srgbClr val="183B97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9728" name="Arc 72"/>
          <p:cNvSpPr>
            <a:spLocks/>
          </p:cNvSpPr>
          <p:nvPr/>
        </p:nvSpPr>
        <p:spPr bwMode="auto">
          <a:xfrm>
            <a:off x="1273175" y="3578225"/>
            <a:ext cx="1493838" cy="1166813"/>
          </a:xfrm>
          <a:custGeom>
            <a:avLst/>
            <a:gdLst>
              <a:gd name="T0" fmla="*/ 2147483647 w 40328"/>
              <a:gd name="T1" fmla="*/ 0 h 21629"/>
              <a:gd name="T2" fmla="*/ 0 w 40328"/>
              <a:gd name="T3" fmla="*/ 2147483647 h 21629"/>
              <a:gd name="T4" fmla="*/ 2147483647 w 40328"/>
              <a:gd name="T5" fmla="*/ 2147483647 h 21629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0328" h="21629" fill="none" extrusionOk="0">
                <a:moveTo>
                  <a:pt x="40327" y="0"/>
                </a:moveTo>
                <a:cubicBezTo>
                  <a:pt x="40327" y="9"/>
                  <a:pt x="40328" y="19"/>
                  <a:pt x="40328" y="29"/>
                </a:cubicBezTo>
                <a:cubicBezTo>
                  <a:pt x="40328" y="11958"/>
                  <a:pt x="30657" y="21629"/>
                  <a:pt x="18728" y="21629"/>
                </a:cubicBezTo>
                <a:cubicBezTo>
                  <a:pt x="10995" y="21629"/>
                  <a:pt x="3853" y="17495"/>
                  <a:pt x="0" y="10791"/>
                </a:cubicBezTo>
              </a:path>
              <a:path w="40328" h="21629" stroke="0" extrusionOk="0">
                <a:moveTo>
                  <a:pt x="40327" y="0"/>
                </a:moveTo>
                <a:cubicBezTo>
                  <a:pt x="40327" y="9"/>
                  <a:pt x="40328" y="19"/>
                  <a:pt x="40328" y="29"/>
                </a:cubicBezTo>
                <a:cubicBezTo>
                  <a:pt x="40328" y="11958"/>
                  <a:pt x="30657" y="21629"/>
                  <a:pt x="18728" y="21629"/>
                </a:cubicBezTo>
                <a:cubicBezTo>
                  <a:pt x="10995" y="21629"/>
                  <a:pt x="3853" y="17495"/>
                  <a:pt x="0" y="10791"/>
                </a:cubicBezTo>
                <a:lnTo>
                  <a:pt x="18728" y="29"/>
                </a:lnTo>
                <a:lnTo>
                  <a:pt x="40327" y="0"/>
                </a:lnTo>
                <a:close/>
              </a:path>
            </a:pathLst>
          </a:custGeom>
          <a:noFill/>
          <a:ln w="12700" cap="rnd">
            <a:solidFill>
              <a:srgbClr val="183B97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9729" name="Freeform 73"/>
          <p:cNvSpPr>
            <a:spLocks/>
          </p:cNvSpPr>
          <p:nvPr/>
        </p:nvSpPr>
        <p:spPr bwMode="auto">
          <a:xfrm>
            <a:off x="1227138" y="3995738"/>
            <a:ext cx="92075" cy="234950"/>
          </a:xfrm>
          <a:custGeom>
            <a:avLst/>
            <a:gdLst>
              <a:gd name="T0" fmla="*/ 0 w 58"/>
              <a:gd name="T1" fmla="*/ 0 h 148"/>
              <a:gd name="T2" fmla="*/ 0 w 58"/>
              <a:gd name="T3" fmla="*/ 2147483647 h 148"/>
              <a:gd name="T4" fmla="*/ 2147483647 w 58"/>
              <a:gd name="T5" fmla="*/ 2147483647 h 148"/>
              <a:gd name="T6" fmla="*/ 0 w 58"/>
              <a:gd name="T7" fmla="*/ 0 h 148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58" h="148">
                <a:moveTo>
                  <a:pt x="0" y="0"/>
                </a:moveTo>
                <a:lnTo>
                  <a:pt x="0" y="147"/>
                </a:lnTo>
                <a:lnTo>
                  <a:pt x="57" y="107"/>
                </a:lnTo>
                <a:lnTo>
                  <a:pt x="0" y="0"/>
                </a:lnTo>
              </a:path>
            </a:pathLst>
          </a:custGeom>
          <a:solidFill>
            <a:schemeClr val="accent1"/>
          </a:solidFill>
          <a:ln w="12700" cap="rnd" cmpd="sng">
            <a:solidFill>
              <a:srgbClr val="183B97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grpSp>
        <p:nvGrpSpPr>
          <p:cNvPr id="29730" name="Group 74"/>
          <p:cNvGrpSpPr>
            <a:grpSpLocks/>
          </p:cNvGrpSpPr>
          <p:nvPr/>
        </p:nvGrpSpPr>
        <p:grpSpPr bwMode="auto">
          <a:xfrm>
            <a:off x="6210300" y="2492375"/>
            <a:ext cx="1543050" cy="2981325"/>
            <a:chOff x="3928" y="1594"/>
            <a:chExt cx="972" cy="1878"/>
          </a:xfrm>
        </p:grpSpPr>
        <p:grpSp>
          <p:nvGrpSpPr>
            <p:cNvPr id="29738" name="Group 75"/>
            <p:cNvGrpSpPr>
              <a:grpSpLocks/>
            </p:cNvGrpSpPr>
            <p:nvPr/>
          </p:nvGrpSpPr>
          <p:grpSpPr bwMode="auto">
            <a:xfrm>
              <a:off x="4163" y="1594"/>
              <a:ext cx="737" cy="875"/>
              <a:chOff x="4163" y="1594"/>
              <a:chExt cx="737" cy="875"/>
            </a:xfrm>
          </p:grpSpPr>
          <p:grpSp>
            <p:nvGrpSpPr>
              <p:cNvPr id="29772" name="Group 76"/>
              <p:cNvGrpSpPr>
                <a:grpSpLocks/>
              </p:cNvGrpSpPr>
              <p:nvPr/>
            </p:nvGrpSpPr>
            <p:grpSpPr bwMode="auto">
              <a:xfrm>
                <a:off x="4163" y="1594"/>
                <a:ext cx="737" cy="875"/>
                <a:chOff x="4163" y="1594"/>
                <a:chExt cx="737" cy="875"/>
              </a:xfrm>
            </p:grpSpPr>
            <p:grpSp>
              <p:nvGrpSpPr>
                <p:cNvPr id="29776" name="Group 77"/>
                <p:cNvGrpSpPr>
                  <a:grpSpLocks/>
                </p:cNvGrpSpPr>
                <p:nvPr/>
              </p:nvGrpSpPr>
              <p:grpSpPr bwMode="auto">
                <a:xfrm>
                  <a:off x="4163" y="1635"/>
                  <a:ext cx="673" cy="834"/>
                  <a:chOff x="4163" y="1635"/>
                  <a:chExt cx="673" cy="834"/>
                </a:xfrm>
              </p:grpSpPr>
              <p:sp>
                <p:nvSpPr>
                  <p:cNvPr id="29786" name="Freeform 78"/>
                  <p:cNvSpPr>
                    <a:spLocks/>
                  </p:cNvSpPr>
                  <p:nvPr/>
                </p:nvSpPr>
                <p:spPr bwMode="auto">
                  <a:xfrm>
                    <a:off x="4163" y="1635"/>
                    <a:ext cx="673" cy="834"/>
                  </a:xfrm>
                  <a:custGeom>
                    <a:avLst/>
                    <a:gdLst>
                      <a:gd name="T0" fmla="*/ 589 w 673"/>
                      <a:gd name="T1" fmla="*/ 407 h 834"/>
                      <a:gd name="T2" fmla="*/ 635 w 673"/>
                      <a:gd name="T3" fmla="*/ 325 h 834"/>
                      <a:gd name="T4" fmla="*/ 666 w 673"/>
                      <a:gd name="T5" fmla="*/ 217 h 834"/>
                      <a:gd name="T6" fmla="*/ 669 w 673"/>
                      <a:gd name="T7" fmla="*/ 123 h 834"/>
                      <a:gd name="T8" fmla="*/ 625 w 673"/>
                      <a:gd name="T9" fmla="*/ 43 h 834"/>
                      <a:gd name="T10" fmla="*/ 546 w 673"/>
                      <a:gd name="T11" fmla="*/ 4 h 834"/>
                      <a:gd name="T12" fmla="*/ 462 w 673"/>
                      <a:gd name="T13" fmla="*/ 7 h 834"/>
                      <a:gd name="T14" fmla="*/ 409 w 673"/>
                      <a:gd name="T15" fmla="*/ 36 h 834"/>
                      <a:gd name="T16" fmla="*/ 394 w 673"/>
                      <a:gd name="T17" fmla="*/ 68 h 834"/>
                      <a:gd name="T18" fmla="*/ 360 w 673"/>
                      <a:gd name="T19" fmla="*/ 124 h 834"/>
                      <a:gd name="T20" fmla="*/ 329 w 673"/>
                      <a:gd name="T21" fmla="*/ 172 h 834"/>
                      <a:gd name="T22" fmla="*/ 260 w 673"/>
                      <a:gd name="T23" fmla="*/ 180 h 834"/>
                      <a:gd name="T24" fmla="*/ 182 w 673"/>
                      <a:gd name="T25" fmla="*/ 161 h 834"/>
                      <a:gd name="T26" fmla="*/ 88 w 673"/>
                      <a:gd name="T27" fmla="*/ 150 h 834"/>
                      <a:gd name="T28" fmla="*/ 40 w 673"/>
                      <a:gd name="T29" fmla="*/ 161 h 834"/>
                      <a:gd name="T30" fmla="*/ 5 w 673"/>
                      <a:gd name="T31" fmla="*/ 200 h 834"/>
                      <a:gd name="T32" fmla="*/ 5 w 673"/>
                      <a:gd name="T33" fmla="*/ 259 h 834"/>
                      <a:gd name="T34" fmla="*/ 33 w 673"/>
                      <a:gd name="T35" fmla="*/ 292 h 834"/>
                      <a:gd name="T36" fmla="*/ 114 w 673"/>
                      <a:gd name="T37" fmla="*/ 317 h 834"/>
                      <a:gd name="T38" fmla="*/ 211 w 673"/>
                      <a:gd name="T39" fmla="*/ 334 h 834"/>
                      <a:gd name="T40" fmla="*/ 265 w 673"/>
                      <a:gd name="T41" fmla="*/ 334 h 834"/>
                      <a:gd name="T42" fmla="*/ 265 w 673"/>
                      <a:gd name="T43" fmla="*/ 381 h 834"/>
                      <a:gd name="T44" fmla="*/ 336 w 673"/>
                      <a:gd name="T45" fmla="*/ 387 h 834"/>
                      <a:gd name="T46" fmla="*/ 332 w 673"/>
                      <a:gd name="T47" fmla="*/ 420 h 834"/>
                      <a:gd name="T48" fmla="*/ 329 w 673"/>
                      <a:gd name="T49" fmla="*/ 450 h 834"/>
                      <a:gd name="T50" fmla="*/ 258 w 673"/>
                      <a:gd name="T51" fmla="*/ 444 h 834"/>
                      <a:gd name="T52" fmla="*/ 228 w 673"/>
                      <a:gd name="T53" fmla="*/ 541 h 834"/>
                      <a:gd name="T54" fmla="*/ 211 w 673"/>
                      <a:gd name="T55" fmla="*/ 651 h 834"/>
                      <a:gd name="T56" fmla="*/ 209 w 673"/>
                      <a:gd name="T57" fmla="*/ 746 h 834"/>
                      <a:gd name="T58" fmla="*/ 227 w 673"/>
                      <a:gd name="T59" fmla="*/ 813 h 834"/>
                      <a:gd name="T60" fmla="*/ 260 w 673"/>
                      <a:gd name="T61" fmla="*/ 833 h 834"/>
                      <a:gd name="T62" fmla="*/ 322 w 673"/>
                      <a:gd name="T63" fmla="*/ 825 h 834"/>
                      <a:gd name="T64" fmla="*/ 374 w 673"/>
                      <a:gd name="T65" fmla="*/ 799 h 834"/>
                      <a:gd name="T66" fmla="*/ 409 w 673"/>
                      <a:gd name="T67" fmla="*/ 749 h 834"/>
                      <a:gd name="T68" fmla="*/ 430 w 673"/>
                      <a:gd name="T69" fmla="*/ 698 h 834"/>
                      <a:gd name="T70" fmla="*/ 460 w 673"/>
                      <a:gd name="T71" fmla="*/ 639 h 834"/>
                      <a:gd name="T72" fmla="*/ 502 w 673"/>
                      <a:gd name="T73" fmla="*/ 592 h 834"/>
                      <a:gd name="T74" fmla="*/ 535 w 673"/>
                      <a:gd name="T75" fmla="*/ 542 h 834"/>
                      <a:gd name="T76" fmla="*/ 568 w 673"/>
                      <a:gd name="T77" fmla="*/ 467 h 834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</a:gdLst>
                    <a:ahLst/>
                    <a:cxnLst>
                      <a:cxn ang="T78">
                        <a:pos x="T0" y="T1"/>
                      </a:cxn>
                      <a:cxn ang="T79">
                        <a:pos x="T2" y="T3"/>
                      </a:cxn>
                      <a:cxn ang="T80">
                        <a:pos x="T4" y="T5"/>
                      </a:cxn>
                      <a:cxn ang="T81">
                        <a:pos x="T6" y="T7"/>
                      </a:cxn>
                      <a:cxn ang="T82">
                        <a:pos x="T8" y="T9"/>
                      </a:cxn>
                      <a:cxn ang="T83">
                        <a:pos x="T10" y="T11"/>
                      </a:cxn>
                      <a:cxn ang="T84">
                        <a:pos x="T12" y="T13"/>
                      </a:cxn>
                      <a:cxn ang="T85">
                        <a:pos x="T14" y="T15"/>
                      </a:cxn>
                      <a:cxn ang="T86">
                        <a:pos x="T16" y="T17"/>
                      </a:cxn>
                      <a:cxn ang="T87">
                        <a:pos x="T18" y="T19"/>
                      </a:cxn>
                      <a:cxn ang="T88">
                        <a:pos x="T20" y="T21"/>
                      </a:cxn>
                      <a:cxn ang="T89">
                        <a:pos x="T22" y="T23"/>
                      </a:cxn>
                      <a:cxn ang="T90">
                        <a:pos x="T24" y="T25"/>
                      </a:cxn>
                      <a:cxn ang="T91">
                        <a:pos x="T26" y="T27"/>
                      </a:cxn>
                      <a:cxn ang="T92">
                        <a:pos x="T28" y="T29"/>
                      </a:cxn>
                      <a:cxn ang="T93">
                        <a:pos x="T30" y="T31"/>
                      </a:cxn>
                      <a:cxn ang="T94">
                        <a:pos x="T32" y="T33"/>
                      </a:cxn>
                      <a:cxn ang="T95">
                        <a:pos x="T34" y="T35"/>
                      </a:cxn>
                      <a:cxn ang="T96">
                        <a:pos x="T36" y="T37"/>
                      </a:cxn>
                      <a:cxn ang="T97">
                        <a:pos x="T38" y="T39"/>
                      </a:cxn>
                      <a:cxn ang="T98">
                        <a:pos x="T40" y="T41"/>
                      </a:cxn>
                      <a:cxn ang="T99">
                        <a:pos x="T42" y="T43"/>
                      </a:cxn>
                      <a:cxn ang="T100">
                        <a:pos x="T44" y="T45"/>
                      </a:cxn>
                      <a:cxn ang="T101">
                        <a:pos x="T46" y="T47"/>
                      </a:cxn>
                      <a:cxn ang="T102">
                        <a:pos x="T48" y="T49"/>
                      </a:cxn>
                      <a:cxn ang="T103">
                        <a:pos x="T50" y="T51"/>
                      </a:cxn>
                      <a:cxn ang="T104">
                        <a:pos x="T52" y="T53"/>
                      </a:cxn>
                      <a:cxn ang="T105">
                        <a:pos x="T54" y="T55"/>
                      </a:cxn>
                      <a:cxn ang="T106">
                        <a:pos x="T56" y="T57"/>
                      </a:cxn>
                      <a:cxn ang="T107">
                        <a:pos x="T58" y="T59"/>
                      </a:cxn>
                      <a:cxn ang="T108">
                        <a:pos x="T60" y="T61"/>
                      </a:cxn>
                      <a:cxn ang="T109">
                        <a:pos x="T62" y="T63"/>
                      </a:cxn>
                      <a:cxn ang="T110">
                        <a:pos x="T64" y="T65"/>
                      </a:cxn>
                      <a:cxn ang="T111">
                        <a:pos x="T66" y="T67"/>
                      </a:cxn>
                      <a:cxn ang="T112">
                        <a:pos x="T68" y="T69"/>
                      </a:cxn>
                      <a:cxn ang="T113">
                        <a:pos x="T70" y="T71"/>
                      </a:cxn>
                      <a:cxn ang="T114">
                        <a:pos x="T72" y="T73"/>
                      </a:cxn>
                      <a:cxn ang="T115">
                        <a:pos x="T74" y="T75"/>
                      </a:cxn>
                      <a:cxn ang="T116">
                        <a:pos x="T76" y="T77"/>
                      </a:cxn>
                    </a:cxnLst>
                    <a:rect l="0" t="0" r="r" b="b"/>
                    <a:pathLst>
                      <a:path w="673" h="834">
                        <a:moveTo>
                          <a:pt x="568" y="467"/>
                        </a:moveTo>
                        <a:lnTo>
                          <a:pt x="589" y="407"/>
                        </a:lnTo>
                        <a:lnTo>
                          <a:pt x="617" y="365"/>
                        </a:lnTo>
                        <a:lnTo>
                          <a:pt x="635" y="325"/>
                        </a:lnTo>
                        <a:lnTo>
                          <a:pt x="653" y="280"/>
                        </a:lnTo>
                        <a:lnTo>
                          <a:pt x="666" y="217"/>
                        </a:lnTo>
                        <a:lnTo>
                          <a:pt x="672" y="173"/>
                        </a:lnTo>
                        <a:lnTo>
                          <a:pt x="669" y="123"/>
                        </a:lnTo>
                        <a:lnTo>
                          <a:pt x="648" y="77"/>
                        </a:lnTo>
                        <a:lnTo>
                          <a:pt x="625" y="43"/>
                        </a:lnTo>
                        <a:lnTo>
                          <a:pt x="594" y="18"/>
                        </a:lnTo>
                        <a:lnTo>
                          <a:pt x="546" y="4"/>
                        </a:lnTo>
                        <a:lnTo>
                          <a:pt x="504" y="0"/>
                        </a:lnTo>
                        <a:lnTo>
                          <a:pt x="462" y="7"/>
                        </a:lnTo>
                        <a:lnTo>
                          <a:pt x="431" y="20"/>
                        </a:lnTo>
                        <a:lnTo>
                          <a:pt x="409" y="36"/>
                        </a:lnTo>
                        <a:lnTo>
                          <a:pt x="406" y="54"/>
                        </a:lnTo>
                        <a:lnTo>
                          <a:pt x="394" y="68"/>
                        </a:lnTo>
                        <a:lnTo>
                          <a:pt x="373" y="96"/>
                        </a:lnTo>
                        <a:lnTo>
                          <a:pt x="360" y="124"/>
                        </a:lnTo>
                        <a:lnTo>
                          <a:pt x="345" y="155"/>
                        </a:lnTo>
                        <a:lnTo>
                          <a:pt x="329" y="172"/>
                        </a:lnTo>
                        <a:lnTo>
                          <a:pt x="295" y="183"/>
                        </a:lnTo>
                        <a:lnTo>
                          <a:pt x="260" y="180"/>
                        </a:lnTo>
                        <a:lnTo>
                          <a:pt x="221" y="169"/>
                        </a:lnTo>
                        <a:lnTo>
                          <a:pt x="182" y="161"/>
                        </a:lnTo>
                        <a:lnTo>
                          <a:pt x="131" y="152"/>
                        </a:lnTo>
                        <a:lnTo>
                          <a:pt x="88" y="150"/>
                        </a:lnTo>
                        <a:lnTo>
                          <a:pt x="63" y="153"/>
                        </a:lnTo>
                        <a:lnTo>
                          <a:pt x="40" y="161"/>
                        </a:lnTo>
                        <a:lnTo>
                          <a:pt x="18" y="179"/>
                        </a:lnTo>
                        <a:lnTo>
                          <a:pt x="5" y="200"/>
                        </a:lnTo>
                        <a:lnTo>
                          <a:pt x="0" y="230"/>
                        </a:lnTo>
                        <a:lnTo>
                          <a:pt x="5" y="259"/>
                        </a:lnTo>
                        <a:lnTo>
                          <a:pt x="18" y="279"/>
                        </a:lnTo>
                        <a:lnTo>
                          <a:pt x="33" y="292"/>
                        </a:lnTo>
                        <a:lnTo>
                          <a:pt x="61" y="305"/>
                        </a:lnTo>
                        <a:lnTo>
                          <a:pt x="114" y="317"/>
                        </a:lnTo>
                        <a:lnTo>
                          <a:pt x="157" y="325"/>
                        </a:lnTo>
                        <a:lnTo>
                          <a:pt x="211" y="334"/>
                        </a:lnTo>
                        <a:lnTo>
                          <a:pt x="250" y="337"/>
                        </a:lnTo>
                        <a:lnTo>
                          <a:pt x="265" y="334"/>
                        </a:lnTo>
                        <a:lnTo>
                          <a:pt x="271" y="357"/>
                        </a:lnTo>
                        <a:lnTo>
                          <a:pt x="265" y="381"/>
                        </a:lnTo>
                        <a:lnTo>
                          <a:pt x="300" y="393"/>
                        </a:lnTo>
                        <a:lnTo>
                          <a:pt x="336" y="387"/>
                        </a:lnTo>
                        <a:lnTo>
                          <a:pt x="335" y="404"/>
                        </a:lnTo>
                        <a:lnTo>
                          <a:pt x="332" y="420"/>
                        </a:lnTo>
                        <a:lnTo>
                          <a:pt x="330" y="437"/>
                        </a:lnTo>
                        <a:lnTo>
                          <a:pt x="329" y="450"/>
                        </a:lnTo>
                        <a:lnTo>
                          <a:pt x="291" y="455"/>
                        </a:lnTo>
                        <a:lnTo>
                          <a:pt x="258" y="444"/>
                        </a:lnTo>
                        <a:lnTo>
                          <a:pt x="242" y="485"/>
                        </a:lnTo>
                        <a:lnTo>
                          <a:pt x="228" y="541"/>
                        </a:lnTo>
                        <a:lnTo>
                          <a:pt x="219" y="588"/>
                        </a:lnTo>
                        <a:lnTo>
                          <a:pt x="211" y="651"/>
                        </a:lnTo>
                        <a:lnTo>
                          <a:pt x="207" y="699"/>
                        </a:lnTo>
                        <a:lnTo>
                          <a:pt x="209" y="746"/>
                        </a:lnTo>
                        <a:lnTo>
                          <a:pt x="214" y="781"/>
                        </a:lnTo>
                        <a:lnTo>
                          <a:pt x="227" y="813"/>
                        </a:lnTo>
                        <a:lnTo>
                          <a:pt x="240" y="830"/>
                        </a:lnTo>
                        <a:lnTo>
                          <a:pt x="260" y="833"/>
                        </a:lnTo>
                        <a:lnTo>
                          <a:pt x="291" y="827"/>
                        </a:lnTo>
                        <a:lnTo>
                          <a:pt x="322" y="825"/>
                        </a:lnTo>
                        <a:lnTo>
                          <a:pt x="349" y="814"/>
                        </a:lnTo>
                        <a:lnTo>
                          <a:pt x="374" y="799"/>
                        </a:lnTo>
                        <a:lnTo>
                          <a:pt x="394" y="775"/>
                        </a:lnTo>
                        <a:lnTo>
                          <a:pt x="409" y="749"/>
                        </a:lnTo>
                        <a:lnTo>
                          <a:pt x="421" y="724"/>
                        </a:lnTo>
                        <a:lnTo>
                          <a:pt x="430" y="698"/>
                        </a:lnTo>
                        <a:lnTo>
                          <a:pt x="442" y="665"/>
                        </a:lnTo>
                        <a:lnTo>
                          <a:pt x="460" y="639"/>
                        </a:lnTo>
                        <a:lnTo>
                          <a:pt x="480" y="617"/>
                        </a:lnTo>
                        <a:lnTo>
                          <a:pt x="502" y="592"/>
                        </a:lnTo>
                        <a:lnTo>
                          <a:pt x="518" y="570"/>
                        </a:lnTo>
                        <a:lnTo>
                          <a:pt x="535" y="542"/>
                        </a:lnTo>
                        <a:lnTo>
                          <a:pt x="550" y="509"/>
                        </a:lnTo>
                        <a:lnTo>
                          <a:pt x="568" y="467"/>
                        </a:lnTo>
                      </a:path>
                    </a:pathLst>
                  </a:custGeom>
                  <a:solidFill>
                    <a:srgbClr val="E0A080"/>
                  </a:solidFill>
                  <a:ln w="12700" cap="rnd" cmpd="sng">
                    <a:solidFill>
                      <a:srgbClr val="183B97"/>
                    </a:solidFill>
                    <a:prstDash val="solid"/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grpSp>
                <p:nvGrpSpPr>
                  <p:cNvPr id="29787" name="Group 79"/>
                  <p:cNvGrpSpPr>
                    <a:grpSpLocks/>
                  </p:cNvGrpSpPr>
                  <p:nvPr/>
                </p:nvGrpSpPr>
                <p:grpSpPr bwMode="auto">
                  <a:xfrm>
                    <a:off x="4425" y="1934"/>
                    <a:ext cx="111" cy="233"/>
                    <a:chOff x="4425" y="1934"/>
                    <a:chExt cx="111" cy="233"/>
                  </a:xfrm>
                </p:grpSpPr>
                <p:sp>
                  <p:nvSpPr>
                    <p:cNvPr id="29788" name="Freeform 80"/>
                    <p:cNvSpPr>
                      <a:spLocks/>
                    </p:cNvSpPr>
                    <p:nvPr/>
                  </p:nvSpPr>
                  <p:spPr bwMode="auto">
                    <a:xfrm>
                      <a:off x="4494" y="1941"/>
                      <a:ext cx="42" cy="226"/>
                    </a:xfrm>
                    <a:custGeom>
                      <a:avLst/>
                      <a:gdLst>
                        <a:gd name="T0" fmla="*/ 17 w 42"/>
                        <a:gd name="T1" fmla="*/ 225 h 226"/>
                        <a:gd name="T2" fmla="*/ 7 w 42"/>
                        <a:gd name="T3" fmla="*/ 194 h 226"/>
                        <a:gd name="T4" fmla="*/ 2 w 42"/>
                        <a:gd name="T5" fmla="*/ 163 h 226"/>
                        <a:gd name="T6" fmla="*/ 0 w 42"/>
                        <a:gd name="T7" fmla="*/ 132 h 226"/>
                        <a:gd name="T8" fmla="*/ 2 w 42"/>
                        <a:gd name="T9" fmla="*/ 92 h 226"/>
                        <a:gd name="T10" fmla="*/ 11 w 42"/>
                        <a:gd name="T11" fmla="*/ 56 h 226"/>
                        <a:gd name="T12" fmla="*/ 25 w 42"/>
                        <a:gd name="T13" fmla="*/ 25 h 226"/>
                        <a:gd name="T14" fmla="*/ 41 w 42"/>
                        <a:gd name="T15" fmla="*/ 0 h 226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42" h="226">
                          <a:moveTo>
                            <a:pt x="17" y="225"/>
                          </a:moveTo>
                          <a:lnTo>
                            <a:pt x="7" y="194"/>
                          </a:lnTo>
                          <a:lnTo>
                            <a:pt x="2" y="163"/>
                          </a:lnTo>
                          <a:lnTo>
                            <a:pt x="0" y="132"/>
                          </a:lnTo>
                          <a:lnTo>
                            <a:pt x="2" y="92"/>
                          </a:lnTo>
                          <a:lnTo>
                            <a:pt x="11" y="56"/>
                          </a:lnTo>
                          <a:lnTo>
                            <a:pt x="25" y="25"/>
                          </a:lnTo>
                          <a:lnTo>
                            <a:pt x="41" y="0"/>
                          </a:lnTo>
                        </a:path>
                      </a:pathLst>
                    </a:custGeom>
                    <a:noFill/>
                    <a:ln w="12700" cap="rnd" cmpd="sng">
                      <a:solidFill>
                        <a:srgbClr val="183B97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9789" name="Freeform 81"/>
                    <p:cNvSpPr>
                      <a:spLocks/>
                    </p:cNvSpPr>
                    <p:nvPr/>
                  </p:nvSpPr>
                  <p:spPr bwMode="auto">
                    <a:xfrm>
                      <a:off x="4425" y="1934"/>
                      <a:ext cx="53" cy="42"/>
                    </a:xfrm>
                    <a:custGeom>
                      <a:avLst/>
                      <a:gdLst>
                        <a:gd name="T0" fmla="*/ 0 w 53"/>
                        <a:gd name="T1" fmla="*/ 41 h 42"/>
                        <a:gd name="T2" fmla="*/ 24 w 53"/>
                        <a:gd name="T3" fmla="*/ 38 h 42"/>
                        <a:gd name="T4" fmla="*/ 47 w 53"/>
                        <a:gd name="T5" fmla="*/ 28 h 42"/>
                        <a:gd name="T6" fmla="*/ 52 w 53"/>
                        <a:gd name="T7" fmla="*/ 9 h 42"/>
                        <a:gd name="T8" fmla="*/ 39 w 53"/>
                        <a:gd name="T9" fmla="*/ 0 h 42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0" t="0" r="r" b="b"/>
                      <a:pathLst>
                        <a:path w="53" h="42">
                          <a:moveTo>
                            <a:pt x="0" y="41"/>
                          </a:moveTo>
                          <a:lnTo>
                            <a:pt x="24" y="38"/>
                          </a:lnTo>
                          <a:lnTo>
                            <a:pt x="47" y="28"/>
                          </a:lnTo>
                          <a:lnTo>
                            <a:pt x="52" y="9"/>
                          </a:lnTo>
                          <a:lnTo>
                            <a:pt x="39" y="0"/>
                          </a:lnTo>
                        </a:path>
                      </a:pathLst>
                    </a:custGeom>
                    <a:noFill/>
                    <a:ln w="12700" cap="rnd" cmpd="sng">
                      <a:solidFill>
                        <a:srgbClr val="183B97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29777" name="Group 82"/>
                <p:cNvGrpSpPr>
                  <a:grpSpLocks/>
                </p:cNvGrpSpPr>
                <p:nvPr/>
              </p:nvGrpSpPr>
              <p:grpSpPr bwMode="auto">
                <a:xfrm>
                  <a:off x="4544" y="1594"/>
                  <a:ext cx="356" cy="440"/>
                  <a:chOff x="4544" y="1594"/>
                  <a:chExt cx="356" cy="440"/>
                </a:xfrm>
              </p:grpSpPr>
              <p:sp>
                <p:nvSpPr>
                  <p:cNvPr id="29778" name="Freeform 83"/>
                  <p:cNvSpPr>
                    <a:spLocks/>
                  </p:cNvSpPr>
                  <p:nvPr/>
                </p:nvSpPr>
                <p:spPr bwMode="auto">
                  <a:xfrm>
                    <a:off x="4544" y="1594"/>
                    <a:ext cx="356" cy="440"/>
                  </a:xfrm>
                  <a:custGeom>
                    <a:avLst/>
                    <a:gdLst>
                      <a:gd name="T0" fmla="*/ 12 w 356"/>
                      <a:gd name="T1" fmla="*/ 49 h 440"/>
                      <a:gd name="T2" fmla="*/ 61 w 356"/>
                      <a:gd name="T3" fmla="*/ 34 h 440"/>
                      <a:gd name="T4" fmla="*/ 95 w 356"/>
                      <a:gd name="T5" fmla="*/ 9 h 440"/>
                      <a:gd name="T6" fmla="*/ 125 w 356"/>
                      <a:gd name="T7" fmla="*/ 0 h 440"/>
                      <a:gd name="T8" fmla="*/ 158 w 356"/>
                      <a:gd name="T9" fmla="*/ 13 h 440"/>
                      <a:gd name="T10" fmla="*/ 200 w 356"/>
                      <a:gd name="T11" fmla="*/ 27 h 440"/>
                      <a:gd name="T12" fmla="*/ 237 w 356"/>
                      <a:gd name="T13" fmla="*/ 21 h 440"/>
                      <a:gd name="T14" fmla="*/ 271 w 356"/>
                      <a:gd name="T15" fmla="*/ 34 h 440"/>
                      <a:gd name="T16" fmla="*/ 307 w 356"/>
                      <a:gd name="T17" fmla="*/ 54 h 440"/>
                      <a:gd name="T18" fmla="*/ 347 w 356"/>
                      <a:gd name="T19" fmla="*/ 94 h 440"/>
                      <a:gd name="T20" fmla="*/ 355 w 356"/>
                      <a:gd name="T21" fmla="*/ 174 h 440"/>
                      <a:gd name="T22" fmla="*/ 339 w 356"/>
                      <a:gd name="T23" fmla="*/ 261 h 440"/>
                      <a:gd name="T24" fmla="*/ 331 w 356"/>
                      <a:gd name="T25" fmla="*/ 309 h 440"/>
                      <a:gd name="T26" fmla="*/ 300 w 356"/>
                      <a:gd name="T27" fmla="*/ 322 h 440"/>
                      <a:gd name="T28" fmla="*/ 280 w 356"/>
                      <a:gd name="T29" fmla="*/ 352 h 440"/>
                      <a:gd name="T30" fmla="*/ 269 w 356"/>
                      <a:gd name="T31" fmla="*/ 400 h 440"/>
                      <a:gd name="T32" fmla="*/ 228 w 356"/>
                      <a:gd name="T33" fmla="*/ 429 h 440"/>
                      <a:gd name="T34" fmla="*/ 181 w 356"/>
                      <a:gd name="T35" fmla="*/ 439 h 440"/>
                      <a:gd name="T36" fmla="*/ 155 w 356"/>
                      <a:gd name="T37" fmla="*/ 431 h 440"/>
                      <a:gd name="T38" fmla="*/ 150 w 356"/>
                      <a:gd name="T39" fmla="*/ 401 h 440"/>
                      <a:gd name="T40" fmla="*/ 163 w 356"/>
                      <a:gd name="T41" fmla="*/ 370 h 440"/>
                      <a:gd name="T42" fmla="*/ 146 w 356"/>
                      <a:gd name="T43" fmla="*/ 343 h 440"/>
                      <a:gd name="T44" fmla="*/ 97 w 356"/>
                      <a:gd name="T45" fmla="*/ 350 h 440"/>
                      <a:gd name="T46" fmla="*/ 70 w 356"/>
                      <a:gd name="T47" fmla="*/ 334 h 440"/>
                      <a:gd name="T48" fmla="*/ 106 w 356"/>
                      <a:gd name="T49" fmla="*/ 309 h 440"/>
                      <a:gd name="T50" fmla="*/ 121 w 356"/>
                      <a:gd name="T51" fmla="*/ 280 h 440"/>
                      <a:gd name="T52" fmla="*/ 116 w 356"/>
                      <a:gd name="T53" fmla="*/ 256 h 440"/>
                      <a:gd name="T54" fmla="*/ 95 w 356"/>
                      <a:gd name="T55" fmla="*/ 222 h 440"/>
                      <a:gd name="T56" fmla="*/ 92 w 356"/>
                      <a:gd name="T57" fmla="*/ 188 h 440"/>
                      <a:gd name="T58" fmla="*/ 105 w 356"/>
                      <a:gd name="T59" fmla="*/ 166 h 440"/>
                      <a:gd name="T60" fmla="*/ 137 w 356"/>
                      <a:gd name="T61" fmla="*/ 147 h 440"/>
                      <a:gd name="T62" fmla="*/ 164 w 356"/>
                      <a:gd name="T63" fmla="*/ 130 h 440"/>
                      <a:gd name="T64" fmla="*/ 165 w 356"/>
                      <a:gd name="T65" fmla="*/ 116 h 440"/>
                      <a:gd name="T66" fmla="*/ 155 w 356"/>
                      <a:gd name="T67" fmla="*/ 102 h 440"/>
                      <a:gd name="T68" fmla="*/ 147 w 356"/>
                      <a:gd name="T69" fmla="*/ 99 h 440"/>
                      <a:gd name="T70" fmla="*/ 111 w 356"/>
                      <a:gd name="T71" fmla="*/ 103 h 440"/>
                      <a:gd name="T72" fmla="*/ 79 w 356"/>
                      <a:gd name="T73" fmla="*/ 99 h 440"/>
                      <a:gd name="T74" fmla="*/ 58 w 356"/>
                      <a:gd name="T75" fmla="*/ 88 h 440"/>
                      <a:gd name="T76" fmla="*/ 36 w 356"/>
                      <a:gd name="T77" fmla="*/ 72 h 440"/>
                      <a:gd name="T78" fmla="*/ 0 w 356"/>
                      <a:gd name="T79" fmla="*/ 66 h 440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</a:gdLst>
                    <a:ahLst/>
                    <a:cxnLst>
                      <a:cxn ang="T80">
                        <a:pos x="T0" y="T1"/>
                      </a:cxn>
                      <a:cxn ang="T81">
                        <a:pos x="T2" y="T3"/>
                      </a:cxn>
                      <a:cxn ang="T82">
                        <a:pos x="T4" y="T5"/>
                      </a:cxn>
                      <a:cxn ang="T83">
                        <a:pos x="T6" y="T7"/>
                      </a:cxn>
                      <a:cxn ang="T84">
                        <a:pos x="T8" y="T9"/>
                      </a:cxn>
                      <a:cxn ang="T85">
                        <a:pos x="T10" y="T11"/>
                      </a:cxn>
                      <a:cxn ang="T86">
                        <a:pos x="T12" y="T13"/>
                      </a:cxn>
                      <a:cxn ang="T87">
                        <a:pos x="T14" y="T15"/>
                      </a:cxn>
                      <a:cxn ang="T88">
                        <a:pos x="T16" y="T17"/>
                      </a:cxn>
                      <a:cxn ang="T89">
                        <a:pos x="T18" y="T19"/>
                      </a:cxn>
                      <a:cxn ang="T90">
                        <a:pos x="T20" y="T21"/>
                      </a:cxn>
                      <a:cxn ang="T91">
                        <a:pos x="T22" y="T23"/>
                      </a:cxn>
                      <a:cxn ang="T92">
                        <a:pos x="T24" y="T25"/>
                      </a:cxn>
                      <a:cxn ang="T93">
                        <a:pos x="T26" y="T27"/>
                      </a:cxn>
                      <a:cxn ang="T94">
                        <a:pos x="T28" y="T29"/>
                      </a:cxn>
                      <a:cxn ang="T95">
                        <a:pos x="T30" y="T31"/>
                      </a:cxn>
                      <a:cxn ang="T96">
                        <a:pos x="T32" y="T33"/>
                      </a:cxn>
                      <a:cxn ang="T97">
                        <a:pos x="T34" y="T35"/>
                      </a:cxn>
                      <a:cxn ang="T98">
                        <a:pos x="T36" y="T37"/>
                      </a:cxn>
                      <a:cxn ang="T99">
                        <a:pos x="T38" y="T39"/>
                      </a:cxn>
                      <a:cxn ang="T100">
                        <a:pos x="T40" y="T41"/>
                      </a:cxn>
                      <a:cxn ang="T101">
                        <a:pos x="T42" y="T43"/>
                      </a:cxn>
                      <a:cxn ang="T102">
                        <a:pos x="T44" y="T45"/>
                      </a:cxn>
                      <a:cxn ang="T103">
                        <a:pos x="T46" y="T47"/>
                      </a:cxn>
                      <a:cxn ang="T104">
                        <a:pos x="T48" y="T49"/>
                      </a:cxn>
                      <a:cxn ang="T105">
                        <a:pos x="T50" y="T51"/>
                      </a:cxn>
                      <a:cxn ang="T106">
                        <a:pos x="T52" y="T53"/>
                      </a:cxn>
                      <a:cxn ang="T107">
                        <a:pos x="T54" y="T55"/>
                      </a:cxn>
                      <a:cxn ang="T108">
                        <a:pos x="T56" y="T57"/>
                      </a:cxn>
                      <a:cxn ang="T109">
                        <a:pos x="T58" y="T59"/>
                      </a:cxn>
                      <a:cxn ang="T110">
                        <a:pos x="T60" y="T61"/>
                      </a:cxn>
                      <a:cxn ang="T111">
                        <a:pos x="T62" y="T63"/>
                      </a:cxn>
                      <a:cxn ang="T112">
                        <a:pos x="T64" y="T65"/>
                      </a:cxn>
                      <a:cxn ang="T113">
                        <a:pos x="T66" y="T67"/>
                      </a:cxn>
                      <a:cxn ang="T114">
                        <a:pos x="T68" y="T69"/>
                      </a:cxn>
                      <a:cxn ang="T115">
                        <a:pos x="T70" y="T71"/>
                      </a:cxn>
                      <a:cxn ang="T116">
                        <a:pos x="T72" y="T73"/>
                      </a:cxn>
                      <a:cxn ang="T117">
                        <a:pos x="T74" y="T75"/>
                      </a:cxn>
                      <a:cxn ang="T118">
                        <a:pos x="T76" y="T77"/>
                      </a:cxn>
                      <a:cxn ang="T119">
                        <a:pos x="T78" y="T79"/>
                      </a:cxn>
                    </a:cxnLst>
                    <a:rect l="0" t="0" r="r" b="b"/>
                    <a:pathLst>
                      <a:path w="356" h="440">
                        <a:moveTo>
                          <a:pt x="0" y="66"/>
                        </a:moveTo>
                        <a:lnTo>
                          <a:pt x="12" y="49"/>
                        </a:lnTo>
                        <a:lnTo>
                          <a:pt x="33" y="37"/>
                        </a:lnTo>
                        <a:lnTo>
                          <a:pt x="61" y="34"/>
                        </a:lnTo>
                        <a:lnTo>
                          <a:pt x="77" y="21"/>
                        </a:lnTo>
                        <a:lnTo>
                          <a:pt x="95" y="9"/>
                        </a:lnTo>
                        <a:lnTo>
                          <a:pt x="109" y="3"/>
                        </a:lnTo>
                        <a:lnTo>
                          <a:pt x="125" y="0"/>
                        </a:lnTo>
                        <a:lnTo>
                          <a:pt x="140" y="1"/>
                        </a:lnTo>
                        <a:lnTo>
                          <a:pt x="158" y="13"/>
                        </a:lnTo>
                        <a:lnTo>
                          <a:pt x="176" y="22"/>
                        </a:lnTo>
                        <a:lnTo>
                          <a:pt x="200" y="27"/>
                        </a:lnTo>
                        <a:lnTo>
                          <a:pt x="218" y="24"/>
                        </a:lnTo>
                        <a:lnTo>
                          <a:pt x="237" y="21"/>
                        </a:lnTo>
                        <a:lnTo>
                          <a:pt x="256" y="26"/>
                        </a:lnTo>
                        <a:lnTo>
                          <a:pt x="271" y="34"/>
                        </a:lnTo>
                        <a:lnTo>
                          <a:pt x="291" y="43"/>
                        </a:lnTo>
                        <a:lnTo>
                          <a:pt x="307" y="54"/>
                        </a:lnTo>
                        <a:lnTo>
                          <a:pt x="328" y="72"/>
                        </a:lnTo>
                        <a:lnTo>
                          <a:pt x="347" y="94"/>
                        </a:lnTo>
                        <a:lnTo>
                          <a:pt x="353" y="128"/>
                        </a:lnTo>
                        <a:lnTo>
                          <a:pt x="355" y="174"/>
                        </a:lnTo>
                        <a:lnTo>
                          <a:pt x="350" y="224"/>
                        </a:lnTo>
                        <a:lnTo>
                          <a:pt x="339" y="261"/>
                        </a:lnTo>
                        <a:lnTo>
                          <a:pt x="336" y="287"/>
                        </a:lnTo>
                        <a:lnTo>
                          <a:pt x="331" y="309"/>
                        </a:lnTo>
                        <a:lnTo>
                          <a:pt x="316" y="319"/>
                        </a:lnTo>
                        <a:lnTo>
                          <a:pt x="300" y="322"/>
                        </a:lnTo>
                        <a:lnTo>
                          <a:pt x="287" y="336"/>
                        </a:lnTo>
                        <a:lnTo>
                          <a:pt x="280" y="352"/>
                        </a:lnTo>
                        <a:lnTo>
                          <a:pt x="277" y="377"/>
                        </a:lnTo>
                        <a:lnTo>
                          <a:pt x="269" y="400"/>
                        </a:lnTo>
                        <a:lnTo>
                          <a:pt x="253" y="416"/>
                        </a:lnTo>
                        <a:lnTo>
                          <a:pt x="228" y="429"/>
                        </a:lnTo>
                        <a:lnTo>
                          <a:pt x="204" y="435"/>
                        </a:lnTo>
                        <a:lnTo>
                          <a:pt x="181" y="439"/>
                        </a:lnTo>
                        <a:lnTo>
                          <a:pt x="164" y="436"/>
                        </a:lnTo>
                        <a:lnTo>
                          <a:pt x="155" y="431"/>
                        </a:lnTo>
                        <a:lnTo>
                          <a:pt x="150" y="418"/>
                        </a:lnTo>
                        <a:lnTo>
                          <a:pt x="150" y="401"/>
                        </a:lnTo>
                        <a:lnTo>
                          <a:pt x="158" y="387"/>
                        </a:lnTo>
                        <a:lnTo>
                          <a:pt x="163" y="370"/>
                        </a:lnTo>
                        <a:lnTo>
                          <a:pt x="160" y="352"/>
                        </a:lnTo>
                        <a:lnTo>
                          <a:pt x="146" y="343"/>
                        </a:lnTo>
                        <a:lnTo>
                          <a:pt x="131" y="341"/>
                        </a:lnTo>
                        <a:lnTo>
                          <a:pt x="97" y="350"/>
                        </a:lnTo>
                        <a:lnTo>
                          <a:pt x="85" y="339"/>
                        </a:lnTo>
                        <a:lnTo>
                          <a:pt x="70" y="334"/>
                        </a:lnTo>
                        <a:lnTo>
                          <a:pt x="87" y="322"/>
                        </a:lnTo>
                        <a:lnTo>
                          <a:pt x="106" y="309"/>
                        </a:lnTo>
                        <a:lnTo>
                          <a:pt x="115" y="295"/>
                        </a:lnTo>
                        <a:lnTo>
                          <a:pt x="121" y="280"/>
                        </a:lnTo>
                        <a:lnTo>
                          <a:pt x="120" y="268"/>
                        </a:lnTo>
                        <a:lnTo>
                          <a:pt x="116" y="256"/>
                        </a:lnTo>
                        <a:lnTo>
                          <a:pt x="105" y="240"/>
                        </a:lnTo>
                        <a:lnTo>
                          <a:pt x="95" y="222"/>
                        </a:lnTo>
                        <a:lnTo>
                          <a:pt x="92" y="206"/>
                        </a:lnTo>
                        <a:lnTo>
                          <a:pt x="92" y="188"/>
                        </a:lnTo>
                        <a:lnTo>
                          <a:pt x="96" y="174"/>
                        </a:lnTo>
                        <a:lnTo>
                          <a:pt x="105" y="166"/>
                        </a:lnTo>
                        <a:lnTo>
                          <a:pt x="121" y="156"/>
                        </a:lnTo>
                        <a:lnTo>
                          <a:pt x="137" y="147"/>
                        </a:lnTo>
                        <a:lnTo>
                          <a:pt x="151" y="139"/>
                        </a:lnTo>
                        <a:lnTo>
                          <a:pt x="164" y="130"/>
                        </a:lnTo>
                        <a:lnTo>
                          <a:pt x="173" y="116"/>
                        </a:lnTo>
                        <a:lnTo>
                          <a:pt x="165" y="116"/>
                        </a:lnTo>
                        <a:lnTo>
                          <a:pt x="158" y="107"/>
                        </a:lnTo>
                        <a:lnTo>
                          <a:pt x="155" y="102"/>
                        </a:lnTo>
                        <a:lnTo>
                          <a:pt x="153" y="96"/>
                        </a:lnTo>
                        <a:lnTo>
                          <a:pt x="147" y="99"/>
                        </a:lnTo>
                        <a:lnTo>
                          <a:pt x="128" y="100"/>
                        </a:lnTo>
                        <a:lnTo>
                          <a:pt x="111" y="103"/>
                        </a:lnTo>
                        <a:lnTo>
                          <a:pt x="97" y="102"/>
                        </a:lnTo>
                        <a:lnTo>
                          <a:pt x="79" y="99"/>
                        </a:lnTo>
                        <a:lnTo>
                          <a:pt x="68" y="95"/>
                        </a:lnTo>
                        <a:lnTo>
                          <a:pt x="58" y="88"/>
                        </a:lnTo>
                        <a:lnTo>
                          <a:pt x="47" y="79"/>
                        </a:lnTo>
                        <a:lnTo>
                          <a:pt x="36" y="72"/>
                        </a:lnTo>
                        <a:lnTo>
                          <a:pt x="19" y="71"/>
                        </a:lnTo>
                        <a:lnTo>
                          <a:pt x="0" y="66"/>
                        </a:lnTo>
                      </a:path>
                    </a:pathLst>
                  </a:custGeom>
                  <a:solidFill>
                    <a:srgbClr val="A04000"/>
                  </a:solidFill>
                  <a:ln w="12700" cap="rnd" cmpd="sng">
                    <a:solidFill>
                      <a:srgbClr val="183B97"/>
                    </a:solidFill>
                    <a:prstDash val="solid"/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grpSp>
                <p:nvGrpSpPr>
                  <p:cNvPr id="29779" name="Group 84"/>
                  <p:cNvGrpSpPr>
                    <a:grpSpLocks/>
                  </p:cNvGrpSpPr>
                  <p:nvPr/>
                </p:nvGrpSpPr>
                <p:grpSpPr bwMode="auto">
                  <a:xfrm>
                    <a:off x="4555" y="1640"/>
                    <a:ext cx="184" cy="306"/>
                    <a:chOff x="4555" y="1640"/>
                    <a:chExt cx="184" cy="306"/>
                  </a:xfrm>
                </p:grpSpPr>
                <p:sp>
                  <p:nvSpPr>
                    <p:cNvPr id="29780" name="Freeform 85"/>
                    <p:cNvSpPr>
                      <a:spLocks/>
                    </p:cNvSpPr>
                    <p:nvPr/>
                  </p:nvSpPr>
                  <p:spPr bwMode="auto">
                    <a:xfrm>
                      <a:off x="4710" y="1680"/>
                      <a:ext cx="29" cy="42"/>
                    </a:xfrm>
                    <a:custGeom>
                      <a:avLst/>
                      <a:gdLst>
                        <a:gd name="T0" fmla="*/ 0 w 29"/>
                        <a:gd name="T1" fmla="*/ 31 h 42"/>
                        <a:gd name="T2" fmla="*/ 17 w 29"/>
                        <a:gd name="T3" fmla="*/ 24 h 42"/>
                        <a:gd name="T4" fmla="*/ 22 w 29"/>
                        <a:gd name="T5" fmla="*/ 12 h 42"/>
                        <a:gd name="T6" fmla="*/ 25 w 29"/>
                        <a:gd name="T7" fmla="*/ 0 h 42"/>
                        <a:gd name="T8" fmla="*/ 27 w 29"/>
                        <a:gd name="T9" fmla="*/ 16 h 42"/>
                        <a:gd name="T10" fmla="*/ 20 w 29"/>
                        <a:gd name="T11" fmla="*/ 29 h 42"/>
                        <a:gd name="T12" fmla="*/ 12 w 29"/>
                        <a:gd name="T13" fmla="*/ 34 h 42"/>
                        <a:gd name="T14" fmla="*/ 20 w 29"/>
                        <a:gd name="T15" fmla="*/ 38 h 42"/>
                        <a:gd name="T16" fmla="*/ 28 w 29"/>
                        <a:gd name="T17" fmla="*/ 38 h 42"/>
                        <a:gd name="T18" fmla="*/ 20 w 29"/>
                        <a:gd name="T19" fmla="*/ 41 h 42"/>
                        <a:gd name="T20" fmla="*/ 0 w 29"/>
                        <a:gd name="T21" fmla="*/ 31 h 42"/>
                        <a:gd name="T22" fmla="*/ 0 60000 65536"/>
                        <a:gd name="T23" fmla="*/ 0 60000 65536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</a:gdLst>
                      <a:ahLst/>
                      <a:cxnLst>
                        <a:cxn ang="T22">
                          <a:pos x="T0" y="T1"/>
                        </a:cxn>
                        <a:cxn ang="T23">
                          <a:pos x="T2" y="T3"/>
                        </a:cxn>
                        <a:cxn ang="T24">
                          <a:pos x="T4" y="T5"/>
                        </a:cxn>
                        <a:cxn ang="T25">
                          <a:pos x="T6" y="T7"/>
                        </a:cxn>
                        <a:cxn ang="T26">
                          <a:pos x="T8" y="T9"/>
                        </a:cxn>
                        <a:cxn ang="T27">
                          <a:pos x="T10" y="T11"/>
                        </a:cxn>
                        <a:cxn ang="T28">
                          <a:pos x="T12" y="T13"/>
                        </a:cxn>
                        <a:cxn ang="T29">
                          <a:pos x="T14" y="T15"/>
                        </a:cxn>
                        <a:cxn ang="T30">
                          <a:pos x="T16" y="T17"/>
                        </a:cxn>
                        <a:cxn ang="T31">
                          <a:pos x="T18" y="T19"/>
                        </a:cxn>
                        <a:cxn ang="T32">
                          <a:pos x="T20" y="T21"/>
                        </a:cxn>
                      </a:cxnLst>
                      <a:rect l="0" t="0" r="r" b="b"/>
                      <a:pathLst>
                        <a:path w="29" h="42">
                          <a:moveTo>
                            <a:pt x="0" y="31"/>
                          </a:moveTo>
                          <a:lnTo>
                            <a:pt x="17" y="24"/>
                          </a:lnTo>
                          <a:lnTo>
                            <a:pt x="22" y="12"/>
                          </a:lnTo>
                          <a:lnTo>
                            <a:pt x="25" y="0"/>
                          </a:lnTo>
                          <a:lnTo>
                            <a:pt x="27" y="16"/>
                          </a:lnTo>
                          <a:lnTo>
                            <a:pt x="20" y="29"/>
                          </a:lnTo>
                          <a:lnTo>
                            <a:pt x="12" y="34"/>
                          </a:lnTo>
                          <a:lnTo>
                            <a:pt x="20" y="38"/>
                          </a:lnTo>
                          <a:lnTo>
                            <a:pt x="28" y="38"/>
                          </a:lnTo>
                          <a:lnTo>
                            <a:pt x="20" y="41"/>
                          </a:lnTo>
                          <a:lnTo>
                            <a:pt x="0" y="31"/>
                          </a:lnTo>
                        </a:path>
                      </a:pathLst>
                    </a:custGeom>
                    <a:solidFill>
                      <a:srgbClr val="604020"/>
                    </a:solidFill>
                    <a:ln w="12700" cap="rnd" cmpd="sng">
                      <a:solidFill>
                        <a:srgbClr val="183B97"/>
                      </a:solidFill>
                      <a:prstDash val="solid"/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9781" name="Freeform 86"/>
                    <p:cNvSpPr>
                      <a:spLocks/>
                    </p:cNvSpPr>
                    <p:nvPr/>
                  </p:nvSpPr>
                  <p:spPr bwMode="auto">
                    <a:xfrm>
                      <a:off x="4663" y="1866"/>
                      <a:ext cx="17" cy="17"/>
                    </a:xfrm>
                    <a:custGeom>
                      <a:avLst/>
                      <a:gdLst>
                        <a:gd name="T0" fmla="*/ 0 w 17"/>
                        <a:gd name="T1" fmla="*/ 13 h 17"/>
                        <a:gd name="T2" fmla="*/ 9 w 17"/>
                        <a:gd name="T3" fmla="*/ 11 h 17"/>
                        <a:gd name="T4" fmla="*/ 16 w 17"/>
                        <a:gd name="T5" fmla="*/ 0 h 17"/>
                        <a:gd name="T6" fmla="*/ 14 w 17"/>
                        <a:gd name="T7" fmla="*/ 16 h 17"/>
                        <a:gd name="T8" fmla="*/ 0 w 17"/>
                        <a:gd name="T9" fmla="*/ 13 h 17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0" t="0" r="r" b="b"/>
                      <a:pathLst>
                        <a:path w="17" h="17">
                          <a:moveTo>
                            <a:pt x="0" y="13"/>
                          </a:moveTo>
                          <a:lnTo>
                            <a:pt x="9" y="11"/>
                          </a:lnTo>
                          <a:lnTo>
                            <a:pt x="16" y="0"/>
                          </a:lnTo>
                          <a:lnTo>
                            <a:pt x="14" y="16"/>
                          </a:lnTo>
                          <a:lnTo>
                            <a:pt x="0" y="13"/>
                          </a:lnTo>
                        </a:path>
                      </a:pathLst>
                    </a:custGeom>
                    <a:solidFill>
                      <a:srgbClr val="604020"/>
                    </a:solidFill>
                    <a:ln w="12700" cap="rnd" cmpd="sng">
                      <a:solidFill>
                        <a:srgbClr val="183B97"/>
                      </a:solidFill>
                      <a:prstDash val="solid"/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9782" name="Freeform 87"/>
                    <p:cNvSpPr>
                      <a:spLocks/>
                    </p:cNvSpPr>
                    <p:nvPr/>
                  </p:nvSpPr>
                  <p:spPr bwMode="auto">
                    <a:xfrm>
                      <a:off x="4650" y="1876"/>
                      <a:ext cx="49" cy="37"/>
                    </a:xfrm>
                    <a:custGeom>
                      <a:avLst/>
                      <a:gdLst>
                        <a:gd name="T0" fmla="*/ 12 w 49"/>
                        <a:gd name="T1" fmla="*/ 0 h 37"/>
                        <a:gd name="T2" fmla="*/ 20 w 49"/>
                        <a:gd name="T3" fmla="*/ 13 h 37"/>
                        <a:gd name="T4" fmla="*/ 35 w 49"/>
                        <a:gd name="T5" fmla="*/ 18 h 37"/>
                        <a:gd name="T6" fmla="*/ 48 w 49"/>
                        <a:gd name="T7" fmla="*/ 19 h 37"/>
                        <a:gd name="T8" fmla="*/ 35 w 49"/>
                        <a:gd name="T9" fmla="*/ 22 h 37"/>
                        <a:gd name="T10" fmla="*/ 23 w 49"/>
                        <a:gd name="T11" fmla="*/ 20 h 37"/>
                        <a:gd name="T12" fmla="*/ 15 w 49"/>
                        <a:gd name="T13" fmla="*/ 18 h 37"/>
                        <a:gd name="T14" fmla="*/ 12 w 49"/>
                        <a:gd name="T15" fmla="*/ 29 h 37"/>
                        <a:gd name="T16" fmla="*/ 0 w 49"/>
                        <a:gd name="T17" fmla="*/ 36 h 37"/>
                        <a:gd name="T18" fmla="*/ 6 w 49"/>
                        <a:gd name="T19" fmla="*/ 27 h 37"/>
                        <a:gd name="T20" fmla="*/ 9 w 49"/>
                        <a:gd name="T21" fmla="*/ 20 h 37"/>
                        <a:gd name="T22" fmla="*/ 6 w 49"/>
                        <a:gd name="T23" fmla="*/ 13 h 37"/>
                        <a:gd name="T24" fmla="*/ 12 w 49"/>
                        <a:gd name="T25" fmla="*/ 0 h 37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  <a:gd name="T36" fmla="*/ 0 60000 65536"/>
                        <a:gd name="T37" fmla="*/ 0 60000 65536"/>
                        <a:gd name="T38" fmla="*/ 0 60000 65536"/>
                      </a:gdLst>
                      <a:ahLst/>
                      <a:cxnLst>
                        <a:cxn ang="T26">
                          <a:pos x="T0" y="T1"/>
                        </a:cxn>
                        <a:cxn ang="T27">
                          <a:pos x="T2" y="T3"/>
                        </a:cxn>
                        <a:cxn ang="T28">
                          <a:pos x="T4" y="T5"/>
                        </a:cxn>
                        <a:cxn ang="T29">
                          <a:pos x="T6" y="T7"/>
                        </a:cxn>
                        <a:cxn ang="T30">
                          <a:pos x="T8" y="T9"/>
                        </a:cxn>
                        <a:cxn ang="T31">
                          <a:pos x="T10" y="T11"/>
                        </a:cxn>
                        <a:cxn ang="T32">
                          <a:pos x="T12" y="T13"/>
                        </a:cxn>
                        <a:cxn ang="T33">
                          <a:pos x="T14" y="T15"/>
                        </a:cxn>
                        <a:cxn ang="T34">
                          <a:pos x="T16" y="T17"/>
                        </a:cxn>
                        <a:cxn ang="T35">
                          <a:pos x="T18" y="T19"/>
                        </a:cxn>
                        <a:cxn ang="T36">
                          <a:pos x="T20" y="T21"/>
                        </a:cxn>
                        <a:cxn ang="T37">
                          <a:pos x="T22" y="T23"/>
                        </a:cxn>
                        <a:cxn ang="T38">
                          <a:pos x="T24" y="T25"/>
                        </a:cxn>
                      </a:cxnLst>
                      <a:rect l="0" t="0" r="r" b="b"/>
                      <a:pathLst>
                        <a:path w="49" h="37">
                          <a:moveTo>
                            <a:pt x="12" y="0"/>
                          </a:moveTo>
                          <a:lnTo>
                            <a:pt x="20" y="13"/>
                          </a:lnTo>
                          <a:lnTo>
                            <a:pt x="35" y="18"/>
                          </a:lnTo>
                          <a:lnTo>
                            <a:pt x="48" y="19"/>
                          </a:lnTo>
                          <a:lnTo>
                            <a:pt x="35" y="22"/>
                          </a:lnTo>
                          <a:lnTo>
                            <a:pt x="23" y="20"/>
                          </a:lnTo>
                          <a:lnTo>
                            <a:pt x="15" y="18"/>
                          </a:lnTo>
                          <a:lnTo>
                            <a:pt x="12" y="29"/>
                          </a:lnTo>
                          <a:lnTo>
                            <a:pt x="0" y="36"/>
                          </a:lnTo>
                          <a:lnTo>
                            <a:pt x="6" y="27"/>
                          </a:lnTo>
                          <a:lnTo>
                            <a:pt x="9" y="20"/>
                          </a:lnTo>
                          <a:lnTo>
                            <a:pt x="6" y="13"/>
                          </a:lnTo>
                          <a:lnTo>
                            <a:pt x="12" y="0"/>
                          </a:lnTo>
                        </a:path>
                      </a:pathLst>
                    </a:custGeom>
                    <a:solidFill>
                      <a:srgbClr val="604020"/>
                    </a:solidFill>
                    <a:ln w="12700" cap="rnd" cmpd="sng">
                      <a:solidFill>
                        <a:srgbClr val="183B97"/>
                      </a:solidFill>
                      <a:prstDash val="solid"/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9783" name="Freeform 88"/>
                    <p:cNvSpPr>
                      <a:spLocks/>
                    </p:cNvSpPr>
                    <p:nvPr/>
                  </p:nvSpPr>
                  <p:spPr bwMode="auto">
                    <a:xfrm>
                      <a:off x="4674" y="1921"/>
                      <a:ext cx="37" cy="25"/>
                    </a:xfrm>
                    <a:custGeom>
                      <a:avLst/>
                      <a:gdLst>
                        <a:gd name="T0" fmla="*/ 0 w 37"/>
                        <a:gd name="T1" fmla="*/ 14 h 25"/>
                        <a:gd name="T2" fmla="*/ 18 w 37"/>
                        <a:gd name="T3" fmla="*/ 12 h 25"/>
                        <a:gd name="T4" fmla="*/ 27 w 37"/>
                        <a:gd name="T5" fmla="*/ 6 h 25"/>
                        <a:gd name="T6" fmla="*/ 31 w 37"/>
                        <a:gd name="T7" fmla="*/ 0 h 25"/>
                        <a:gd name="T8" fmla="*/ 27 w 37"/>
                        <a:gd name="T9" fmla="*/ 10 h 25"/>
                        <a:gd name="T10" fmla="*/ 24 w 37"/>
                        <a:gd name="T11" fmla="*/ 14 h 25"/>
                        <a:gd name="T12" fmla="*/ 29 w 37"/>
                        <a:gd name="T13" fmla="*/ 18 h 25"/>
                        <a:gd name="T14" fmla="*/ 36 w 37"/>
                        <a:gd name="T15" fmla="*/ 19 h 25"/>
                        <a:gd name="T16" fmla="*/ 27 w 37"/>
                        <a:gd name="T17" fmla="*/ 23 h 25"/>
                        <a:gd name="T18" fmla="*/ 23 w 37"/>
                        <a:gd name="T19" fmla="*/ 24 h 25"/>
                        <a:gd name="T20" fmla="*/ 19 w 37"/>
                        <a:gd name="T21" fmla="*/ 23 h 25"/>
                        <a:gd name="T22" fmla="*/ 14 w 37"/>
                        <a:gd name="T23" fmla="*/ 18 h 25"/>
                        <a:gd name="T24" fmla="*/ 0 w 37"/>
                        <a:gd name="T25" fmla="*/ 14 h 25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  <a:gd name="T36" fmla="*/ 0 60000 65536"/>
                        <a:gd name="T37" fmla="*/ 0 60000 65536"/>
                        <a:gd name="T38" fmla="*/ 0 60000 65536"/>
                      </a:gdLst>
                      <a:ahLst/>
                      <a:cxnLst>
                        <a:cxn ang="T26">
                          <a:pos x="T0" y="T1"/>
                        </a:cxn>
                        <a:cxn ang="T27">
                          <a:pos x="T2" y="T3"/>
                        </a:cxn>
                        <a:cxn ang="T28">
                          <a:pos x="T4" y="T5"/>
                        </a:cxn>
                        <a:cxn ang="T29">
                          <a:pos x="T6" y="T7"/>
                        </a:cxn>
                        <a:cxn ang="T30">
                          <a:pos x="T8" y="T9"/>
                        </a:cxn>
                        <a:cxn ang="T31">
                          <a:pos x="T10" y="T11"/>
                        </a:cxn>
                        <a:cxn ang="T32">
                          <a:pos x="T12" y="T13"/>
                        </a:cxn>
                        <a:cxn ang="T33">
                          <a:pos x="T14" y="T15"/>
                        </a:cxn>
                        <a:cxn ang="T34">
                          <a:pos x="T16" y="T17"/>
                        </a:cxn>
                        <a:cxn ang="T35">
                          <a:pos x="T18" y="T19"/>
                        </a:cxn>
                        <a:cxn ang="T36">
                          <a:pos x="T20" y="T21"/>
                        </a:cxn>
                        <a:cxn ang="T37">
                          <a:pos x="T22" y="T23"/>
                        </a:cxn>
                        <a:cxn ang="T38">
                          <a:pos x="T24" y="T25"/>
                        </a:cxn>
                      </a:cxnLst>
                      <a:rect l="0" t="0" r="r" b="b"/>
                      <a:pathLst>
                        <a:path w="37" h="25">
                          <a:moveTo>
                            <a:pt x="0" y="14"/>
                          </a:moveTo>
                          <a:lnTo>
                            <a:pt x="18" y="12"/>
                          </a:lnTo>
                          <a:lnTo>
                            <a:pt x="27" y="6"/>
                          </a:lnTo>
                          <a:lnTo>
                            <a:pt x="31" y="0"/>
                          </a:lnTo>
                          <a:lnTo>
                            <a:pt x="27" y="10"/>
                          </a:lnTo>
                          <a:lnTo>
                            <a:pt x="24" y="14"/>
                          </a:lnTo>
                          <a:lnTo>
                            <a:pt x="29" y="18"/>
                          </a:lnTo>
                          <a:lnTo>
                            <a:pt x="36" y="19"/>
                          </a:lnTo>
                          <a:lnTo>
                            <a:pt x="27" y="23"/>
                          </a:lnTo>
                          <a:lnTo>
                            <a:pt x="23" y="24"/>
                          </a:lnTo>
                          <a:lnTo>
                            <a:pt x="19" y="23"/>
                          </a:lnTo>
                          <a:lnTo>
                            <a:pt x="14" y="18"/>
                          </a:lnTo>
                          <a:lnTo>
                            <a:pt x="0" y="14"/>
                          </a:lnTo>
                        </a:path>
                      </a:pathLst>
                    </a:custGeom>
                    <a:solidFill>
                      <a:srgbClr val="604020"/>
                    </a:solidFill>
                    <a:ln w="12700" cap="rnd" cmpd="sng">
                      <a:solidFill>
                        <a:srgbClr val="183B97"/>
                      </a:solidFill>
                      <a:prstDash val="solid"/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9784" name="Freeform 89"/>
                    <p:cNvSpPr>
                      <a:spLocks/>
                    </p:cNvSpPr>
                    <p:nvPr/>
                  </p:nvSpPr>
                  <p:spPr bwMode="auto">
                    <a:xfrm>
                      <a:off x="4555" y="1640"/>
                      <a:ext cx="38" cy="27"/>
                    </a:xfrm>
                    <a:custGeom>
                      <a:avLst/>
                      <a:gdLst>
                        <a:gd name="T0" fmla="*/ 0 w 38"/>
                        <a:gd name="T1" fmla="*/ 9 h 27"/>
                        <a:gd name="T2" fmla="*/ 15 w 38"/>
                        <a:gd name="T3" fmla="*/ 11 h 27"/>
                        <a:gd name="T4" fmla="*/ 21 w 38"/>
                        <a:gd name="T5" fmla="*/ 15 h 27"/>
                        <a:gd name="T6" fmla="*/ 23 w 38"/>
                        <a:gd name="T7" fmla="*/ 23 h 27"/>
                        <a:gd name="T8" fmla="*/ 27 w 38"/>
                        <a:gd name="T9" fmla="*/ 26 h 27"/>
                        <a:gd name="T10" fmla="*/ 34 w 38"/>
                        <a:gd name="T11" fmla="*/ 23 h 27"/>
                        <a:gd name="T12" fmla="*/ 37 w 38"/>
                        <a:gd name="T13" fmla="*/ 11 h 27"/>
                        <a:gd name="T14" fmla="*/ 34 w 38"/>
                        <a:gd name="T15" fmla="*/ 0 h 27"/>
                        <a:gd name="T16" fmla="*/ 28 w 38"/>
                        <a:gd name="T17" fmla="*/ 0 h 27"/>
                        <a:gd name="T18" fmla="*/ 29 w 38"/>
                        <a:gd name="T19" fmla="*/ 6 h 27"/>
                        <a:gd name="T20" fmla="*/ 28 w 38"/>
                        <a:gd name="T21" fmla="*/ 14 h 27"/>
                        <a:gd name="T22" fmla="*/ 22 w 38"/>
                        <a:gd name="T23" fmla="*/ 7 h 27"/>
                        <a:gd name="T24" fmla="*/ 12 w 38"/>
                        <a:gd name="T25" fmla="*/ 5 h 27"/>
                        <a:gd name="T26" fmla="*/ 0 w 38"/>
                        <a:gd name="T27" fmla="*/ 9 h 27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  <a:gd name="T36" fmla="*/ 0 60000 65536"/>
                        <a:gd name="T37" fmla="*/ 0 60000 65536"/>
                        <a:gd name="T38" fmla="*/ 0 60000 65536"/>
                        <a:gd name="T39" fmla="*/ 0 60000 65536"/>
                        <a:gd name="T40" fmla="*/ 0 60000 65536"/>
                        <a:gd name="T41" fmla="*/ 0 60000 65536"/>
                      </a:gdLst>
                      <a:ahLst/>
                      <a:cxnLst>
                        <a:cxn ang="T28">
                          <a:pos x="T0" y="T1"/>
                        </a:cxn>
                        <a:cxn ang="T29">
                          <a:pos x="T2" y="T3"/>
                        </a:cxn>
                        <a:cxn ang="T30">
                          <a:pos x="T4" y="T5"/>
                        </a:cxn>
                        <a:cxn ang="T31">
                          <a:pos x="T6" y="T7"/>
                        </a:cxn>
                        <a:cxn ang="T32">
                          <a:pos x="T8" y="T9"/>
                        </a:cxn>
                        <a:cxn ang="T33">
                          <a:pos x="T10" y="T11"/>
                        </a:cxn>
                        <a:cxn ang="T34">
                          <a:pos x="T12" y="T13"/>
                        </a:cxn>
                        <a:cxn ang="T35">
                          <a:pos x="T14" y="T15"/>
                        </a:cxn>
                        <a:cxn ang="T36">
                          <a:pos x="T16" y="T17"/>
                        </a:cxn>
                        <a:cxn ang="T37">
                          <a:pos x="T18" y="T19"/>
                        </a:cxn>
                        <a:cxn ang="T38">
                          <a:pos x="T20" y="T21"/>
                        </a:cxn>
                        <a:cxn ang="T39">
                          <a:pos x="T22" y="T23"/>
                        </a:cxn>
                        <a:cxn ang="T40">
                          <a:pos x="T24" y="T25"/>
                        </a:cxn>
                        <a:cxn ang="T41">
                          <a:pos x="T26" y="T27"/>
                        </a:cxn>
                      </a:cxnLst>
                      <a:rect l="0" t="0" r="r" b="b"/>
                      <a:pathLst>
                        <a:path w="38" h="27">
                          <a:moveTo>
                            <a:pt x="0" y="9"/>
                          </a:moveTo>
                          <a:lnTo>
                            <a:pt x="15" y="11"/>
                          </a:lnTo>
                          <a:lnTo>
                            <a:pt x="21" y="15"/>
                          </a:lnTo>
                          <a:lnTo>
                            <a:pt x="23" y="23"/>
                          </a:lnTo>
                          <a:lnTo>
                            <a:pt x="27" y="26"/>
                          </a:lnTo>
                          <a:lnTo>
                            <a:pt x="34" y="23"/>
                          </a:lnTo>
                          <a:lnTo>
                            <a:pt x="37" y="11"/>
                          </a:lnTo>
                          <a:lnTo>
                            <a:pt x="34" y="0"/>
                          </a:lnTo>
                          <a:lnTo>
                            <a:pt x="28" y="0"/>
                          </a:lnTo>
                          <a:lnTo>
                            <a:pt x="29" y="6"/>
                          </a:lnTo>
                          <a:lnTo>
                            <a:pt x="28" y="14"/>
                          </a:lnTo>
                          <a:lnTo>
                            <a:pt x="22" y="7"/>
                          </a:lnTo>
                          <a:lnTo>
                            <a:pt x="12" y="5"/>
                          </a:lnTo>
                          <a:lnTo>
                            <a:pt x="0" y="9"/>
                          </a:lnTo>
                        </a:path>
                      </a:pathLst>
                    </a:custGeom>
                    <a:solidFill>
                      <a:srgbClr val="604020"/>
                    </a:solidFill>
                    <a:ln w="12700" cap="rnd" cmpd="sng">
                      <a:solidFill>
                        <a:srgbClr val="183B97"/>
                      </a:solidFill>
                      <a:prstDash val="solid"/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9785" name="Freeform 90"/>
                    <p:cNvSpPr>
                      <a:spLocks/>
                    </p:cNvSpPr>
                    <p:nvPr/>
                  </p:nvSpPr>
                  <p:spPr bwMode="auto">
                    <a:xfrm>
                      <a:off x="4583" y="1670"/>
                      <a:ext cx="32" cy="17"/>
                    </a:xfrm>
                    <a:custGeom>
                      <a:avLst/>
                      <a:gdLst>
                        <a:gd name="T0" fmla="*/ 0 w 32"/>
                        <a:gd name="T1" fmla="*/ 0 h 17"/>
                        <a:gd name="T2" fmla="*/ 14 w 32"/>
                        <a:gd name="T3" fmla="*/ 14 h 17"/>
                        <a:gd name="T4" fmla="*/ 23 w 32"/>
                        <a:gd name="T5" fmla="*/ 16 h 17"/>
                        <a:gd name="T6" fmla="*/ 31 w 32"/>
                        <a:gd name="T7" fmla="*/ 8 h 17"/>
                        <a:gd name="T8" fmla="*/ 20 w 32"/>
                        <a:gd name="T9" fmla="*/ 9 h 17"/>
                        <a:gd name="T10" fmla="*/ 12 w 32"/>
                        <a:gd name="T11" fmla="*/ 6 h 17"/>
                        <a:gd name="T12" fmla="*/ 0 w 32"/>
                        <a:gd name="T13" fmla="*/ 0 h 17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</a:gdLst>
                      <a:ahLst/>
                      <a:cxnLst>
                        <a:cxn ang="T14">
                          <a:pos x="T0" y="T1"/>
                        </a:cxn>
                        <a:cxn ang="T15">
                          <a:pos x="T2" y="T3"/>
                        </a:cxn>
                        <a:cxn ang="T16">
                          <a:pos x="T4" y="T5"/>
                        </a:cxn>
                        <a:cxn ang="T17">
                          <a:pos x="T6" y="T7"/>
                        </a:cxn>
                        <a:cxn ang="T18">
                          <a:pos x="T8" y="T9"/>
                        </a:cxn>
                        <a:cxn ang="T19">
                          <a:pos x="T10" y="T11"/>
                        </a:cxn>
                        <a:cxn ang="T20">
                          <a:pos x="T12" y="T13"/>
                        </a:cxn>
                      </a:cxnLst>
                      <a:rect l="0" t="0" r="r" b="b"/>
                      <a:pathLst>
                        <a:path w="32" h="17">
                          <a:moveTo>
                            <a:pt x="0" y="0"/>
                          </a:moveTo>
                          <a:lnTo>
                            <a:pt x="14" y="14"/>
                          </a:lnTo>
                          <a:lnTo>
                            <a:pt x="23" y="16"/>
                          </a:lnTo>
                          <a:lnTo>
                            <a:pt x="31" y="8"/>
                          </a:lnTo>
                          <a:lnTo>
                            <a:pt x="20" y="9"/>
                          </a:lnTo>
                          <a:lnTo>
                            <a:pt x="12" y="6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solidFill>
                      <a:srgbClr val="604020"/>
                    </a:solidFill>
                    <a:ln w="12700" cap="rnd" cmpd="sng">
                      <a:solidFill>
                        <a:srgbClr val="183B97"/>
                      </a:solidFill>
                      <a:prstDash val="solid"/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29773" name="Group 91"/>
              <p:cNvGrpSpPr>
                <a:grpSpLocks/>
              </p:cNvGrpSpPr>
              <p:nvPr/>
            </p:nvGrpSpPr>
            <p:grpSpPr bwMode="auto">
              <a:xfrm>
                <a:off x="4518" y="1738"/>
                <a:ext cx="80" cy="79"/>
                <a:chOff x="4518" y="1738"/>
                <a:chExt cx="80" cy="79"/>
              </a:xfrm>
            </p:grpSpPr>
            <p:sp>
              <p:nvSpPr>
                <p:cNvPr id="29774" name="Freeform 92"/>
                <p:cNvSpPr>
                  <a:spLocks/>
                </p:cNvSpPr>
                <p:nvPr/>
              </p:nvSpPr>
              <p:spPr bwMode="auto">
                <a:xfrm>
                  <a:off x="4550" y="1738"/>
                  <a:ext cx="48" cy="38"/>
                </a:xfrm>
                <a:custGeom>
                  <a:avLst/>
                  <a:gdLst>
                    <a:gd name="T0" fmla="*/ 0 w 48"/>
                    <a:gd name="T1" fmla="*/ 0 h 38"/>
                    <a:gd name="T2" fmla="*/ 14 w 48"/>
                    <a:gd name="T3" fmla="*/ 1 h 38"/>
                    <a:gd name="T4" fmla="*/ 31 w 48"/>
                    <a:gd name="T5" fmla="*/ 8 h 38"/>
                    <a:gd name="T6" fmla="*/ 41 w 48"/>
                    <a:gd name="T7" fmla="*/ 20 h 38"/>
                    <a:gd name="T8" fmla="*/ 47 w 48"/>
                    <a:gd name="T9" fmla="*/ 37 h 3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48" h="38">
                      <a:moveTo>
                        <a:pt x="0" y="0"/>
                      </a:moveTo>
                      <a:lnTo>
                        <a:pt x="14" y="1"/>
                      </a:lnTo>
                      <a:lnTo>
                        <a:pt x="31" y="8"/>
                      </a:lnTo>
                      <a:lnTo>
                        <a:pt x="41" y="20"/>
                      </a:lnTo>
                      <a:lnTo>
                        <a:pt x="47" y="37"/>
                      </a:lnTo>
                    </a:path>
                  </a:pathLst>
                </a:custGeom>
                <a:noFill/>
                <a:ln w="50800" cap="rnd" cmpd="sng">
                  <a:solidFill>
                    <a:srgbClr val="183B97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9775" name="Freeform 93"/>
                <p:cNvSpPr>
                  <a:spLocks/>
                </p:cNvSpPr>
                <p:nvPr/>
              </p:nvSpPr>
              <p:spPr bwMode="auto">
                <a:xfrm>
                  <a:off x="4518" y="1766"/>
                  <a:ext cx="38" cy="51"/>
                </a:xfrm>
                <a:custGeom>
                  <a:avLst/>
                  <a:gdLst>
                    <a:gd name="T0" fmla="*/ 37 w 38"/>
                    <a:gd name="T1" fmla="*/ 0 h 51"/>
                    <a:gd name="T2" fmla="*/ 28 w 38"/>
                    <a:gd name="T3" fmla="*/ 1 h 51"/>
                    <a:gd name="T4" fmla="*/ 18 w 38"/>
                    <a:gd name="T5" fmla="*/ 7 h 51"/>
                    <a:gd name="T6" fmla="*/ 10 w 38"/>
                    <a:gd name="T7" fmla="*/ 16 h 51"/>
                    <a:gd name="T8" fmla="*/ 3 w 38"/>
                    <a:gd name="T9" fmla="*/ 27 h 51"/>
                    <a:gd name="T10" fmla="*/ 0 w 38"/>
                    <a:gd name="T11" fmla="*/ 40 h 51"/>
                    <a:gd name="T12" fmla="*/ 0 w 38"/>
                    <a:gd name="T13" fmla="*/ 50 h 51"/>
                    <a:gd name="T14" fmla="*/ 8 w 38"/>
                    <a:gd name="T15" fmla="*/ 49 h 51"/>
                    <a:gd name="T16" fmla="*/ 18 w 38"/>
                    <a:gd name="T17" fmla="*/ 45 h 51"/>
                    <a:gd name="T18" fmla="*/ 28 w 38"/>
                    <a:gd name="T19" fmla="*/ 37 h 51"/>
                    <a:gd name="T20" fmla="*/ 33 w 38"/>
                    <a:gd name="T21" fmla="*/ 26 h 51"/>
                    <a:gd name="T22" fmla="*/ 37 w 38"/>
                    <a:gd name="T23" fmla="*/ 11 h 51"/>
                    <a:gd name="T24" fmla="*/ 37 w 38"/>
                    <a:gd name="T25" fmla="*/ 0 h 51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0" t="0" r="r" b="b"/>
                  <a:pathLst>
                    <a:path w="38" h="51">
                      <a:moveTo>
                        <a:pt x="37" y="0"/>
                      </a:moveTo>
                      <a:lnTo>
                        <a:pt x="28" y="1"/>
                      </a:lnTo>
                      <a:lnTo>
                        <a:pt x="18" y="7"/>
                      </a:lnTo>
                      <a:lnTo>
                        <a:pt x="10" y="16"/>
                      </a:lnTo>
                      <a:lnTo>
                        <a:pt x="3" y="27"/>
                      </a:lnTo>
                      <a:lnTo>
                        <a:pt x="0" y="40"/>
                      </a:lnTo>
                      <a:lnTo>
                        <a:pt x="0" y="50"/>
                      </a:lnTo>
                      <a:lnTo>
                        <a:pt x="8" y="49"/>
                      </a:lnTo>
                      <a:lnTo>
                        <a:pt x="18" y="45"/>
                      </a:lnTo>
                      <a:lnTo>
                        <a:pt x="28" y="37"/>
                      </a:lnTo>
                      <a:lnTo>
                        <a:pt x="33" y="26"/>
                      </a:lnTo>
                      <a:lnTo>
                        <a:pt x="37" y="11"/>
                      </a:lnTo>
                      <a:lnTo>
                        <a:pt x="37" y="0"/>
                      </a:lnTo>
                    </a:path>
                  </a:pathLst>
                </a:custGeom>
                <a:solidFill>
                  <a:srgbClr val="000000"/>
                </a:solidFill>
                <a:ln w="9525" cap="rnd">
                  <a:solidFill>
                    <a:srgbClr val="183B97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</p:grpSp>
        </p:grpSp>
        <p:grpSp>
          <p:nvGrpSpPr>
            <p:cNvPr id="29739" name="Group 94"/>
            <p:cNvGrpSpPr>
              <a:grpSpLocks/>
            </p:cNvGrpSpPr>
            <p:nvPr/>
          </p:nvGrpSpPr>
          <p:grpSpPr bwMode="auto">
            <a:xfrm>
              <a:off x="4172" y="2813"/>
              <a:ext cx="392" cy="659"/>
              <a:chOff x="4172" y="2813"/>
              <a:chExt cx="392" cy="659"/>
            </a:xfrm>
          </p:grpSpPr>
          <p:grpSp>
            <p:nvGrpSpPr>
              <p:cNvPr id="29760" name="Group 95"/>
              <p:cNvGrpSpPr>
                <a:grpSpLocks/>
              </p:cNvGrpSpPr>
              <p:nvPr/>
            </p:nvGrpSpPr>
            <p:grpSpPr bwMode="auto">
              <a:xfrm>
                <a:off x="4172" y="3304"/>
                <a:ext cx="392" cy="168"/>
                <a:chOff x="4172" y="3304"/>
                <a:chExt cx="392" cy="168"/>
              </a:xfrm>
            </p:grpSpPr>
            <p:sp>
              <p:nvSpPr>
                <p:cNvPr id="29770" name="Freeform 96"/>
                <p:cNvSpPr>
                  <a:spLocks/>
                </p:cNvSpPr>
                <p:nvPr/>
              </p:nvSpPr>
              <p:spPr bwMode="auto">
                <a:xfrm>
                  <a:off x="4172" y="3413"/>
                  <a:ext cx="204" cy="56"/>
                </a:xfrm>
                <a:custGeom>
                  <a:avLst/>
                  <a:gdLst>
                    <a:gd name="T0" fmla="*/ 183 w 204"/>
                    <a:gd name="T1" fmla="*/ 0 h 56"/>
                    <a:gd name="T2" fmla="*/ 113 w 204"/>
                    <a:gd name="T3" fmla="*/ 6 h 56"/>
                    <a:gd name="T4" fmla="*/ 81 w 204"/>
                    <a:gd name="T5" fmla="*/ 23 h 56"/>
                    <a:gd name="T6" fmla="*/ 59 w 204"/>
                    <a:gd name="T7" fmla="*/ 27 h 56"/>
                    <a:gd name="T8" fmla="*/ 39 w 204"/>
                    <a:gd name="T9" fmla="*/ 31 h 56"/>
                    <a:gd name="T10" fmla="*/ 5 w 204"/>
                    <a:gd name="T11" fmla="*/ 43 h 56"/>
                    <a:gd name="T12" fmla="*/ 0 w 204"/>
                    <a:gd name="T13" fmla="*/ 47 h 56"/>
                    <a:gd name="T14" fmla="*/ 0 w 204"/>
                    <a:gd name="T15" fmla="*/ 55 h 56"/>
                    <a:gd name="T16" fmla="*/ 90 w 204"/>
                    <a:gd name="T17" fmla="*/ 55 h 56"/>
                    <a:gd name="T18" fmla="*/ 166 w 204"/>
                    <a:gd name="T19" fmla="*/ 37 h 56"/>
                    <a:gd name="T20" fmla="*/ 170 w 204"/>
                    <a:gd name="T21" fmla="*/ 46 h 56"/>
                    <a:gd name="T22" fmla="*/ 199 w 204"/>
                    <a:gd name="T23" fmla="*/ 45 h 56"/>
                    <a:gd name="T24" fmla="*/ 202 w 204"/>
                    <a:gd name="T25" fmla="*/ 38 h 56"/>
                    <a:gd name="T26" fmla="*/ 203 w 204"/>
                    <a:gd name="T27" fmla="*/ 27 h 56"/>
                    <a:gd name="T28" fmla="*/ 201 w 204"/>
                    <a:gd name="T29" fmla="*/ 17 h 56"/>
                    <a:gd name="T30" fmla="*/ 196 w 204"/>
                    <a:gd name="T31" fmla="*/ 6 h 56"/>
                    <a:gd name="T32" fmla="*/ 183 w 204"/>
                    <a:gd name="T33" fmla="*/ 0 h 5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0" t="0" r="r" b="b"/>
                  <a:pathLst>
                    <a:path w="204" h="56">
                      <a:moveTo>
                        <a:pt x="183" y="0"/>
                      </a:moveTo>
                      <a:lnTo>
                        <a:pt x="113" y="6"/>
                      </a:lnTo>
                      <a:lnTo>
                        <a:pt x="81" y="23"/>
                      </a:lnTo>
                      <a:lnTo>
                        <a:pt x="59" y="27"/>
                      </a:lnTo>
                      <a:lnTo>
                        <a:pt x="39" y="31"/>
                      </a:lnTo>
                      <a:lnTo>
                        <a:pt x="5" y="43"/>
                      </a:lnTo>
                      <a:lnTo>
                        <a:pt x="0" y="47"/>
                      </a:lnTo>
                      <a:lnTo>
                        <a:pt x="0" y="55"/>
                      </a:lnTo>
                      <a:lnTo>
                        <a:pt x="90" y="55"/>
                      </a:lnTo>
                      <a:lnTo>
                        <a:pt x="166" y="37"/>
                      </a:lnTo>
                      <a:lnTo>
                        <a:pt x="170" y="46"/>
                      </a:lnTo>
                      <a:lnTo>
                        <a:pt x="199" y="45"/>
                      </a:lnTo>
                      <a:lnTo>
                        <a:pt x="202" y="38"/>
                      </a:lnTo>
                      <a:lnTo>
                        <a:pt x="203" y="27"/>
                      </a:lnTo>
                      <a:lnTo>
                        <a:pt x="201" y="17"/>
                      </a:lnTo>
                      <a:lnTo>
                        <a:pt x="196" y="6"/>
                      </a:lnTo>
                      <a:lnTo>
                        <a:pt x="183" y="0"/>
                      </a:lnTo>
                    </a:path>
                  </a:pathLst>
                </a:custGeom>
                <a:solidFill>
                  <a:srgbClr val="303030"/>
                </a:solidFill>
                <a:ln w="12700" cap="rnd" cmpd="sng">
                  <a:solidFill>
                    <a:srgbClr val="183B97"/>
                  </a:solidFill>
                  <a:prstDash val="solid"/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9771" name="Freeform 97"/>
                <p:cNvSpPr>
                  <a:spLocks/>
                </p:cNvSpPr>
                <p:nvPr/>
              </p:nvSpPr>
              <p:spPr bwMode="auto">
                <a:xfrm>
                  <a:off x="4410" y="3304"/>
                  <a:ext cx="154" cy="168"/>
                </a:xfrm>
                <a:custGeom>
                  <a:avLst/>
                  <a:gdLst>
                    <a:gd name="T0" fmla="*/ 69 w 154"/>
                    <a:gd name="T1" fmla="*/ 61 h 168"/>
                    <a:gd name="T2" fmla="*/ 50 w 154"/>
                    <a:gd name="T3" fmla="*/ 56 h 168"/>
                    <a:gd name="T4" fmla="*/ 41 w 154"/>
                    <a:gd name="T5" fmla="*/ 90 h 168"/>
                    <a:gd name="T6" fmla="*/ 7 w 154"/>
                    <a:gd name="T7" fmla="*/ 136 h 168"/>
                    <a:gd name="T8" fmla="*/ 0 w 154"/>
                    <a:gd name="T9" fmla="*/ 153 h 168"/>
                    <a:gd name="T10" fmla="*/ 0 w 154"/>
                    <a:gd name="T11" fmla="*/ 163 h 168"/>
                    <a:gd name="T12" fmla="*/ 5 w 154"/>
                    <a:gd name="T13" fmla="*/ 167 h 168"/>
                    <a:gd name="T14" fmla="*/ 80 w 154"/>
                    <a:gd name="T15" fmla="*/ 104 h 168"/>
                    <a:gd name="T16" fmla="*/ 120 w 154"/>
                    <a:gd name="T17" fmla="*/ 56 h 168"/>
                    <a:gd name="T18" fmla="*/ 127 w 154"/>
                    <a:gd name="T19" fmla="*/ 62 h 168"/>
                    <a:gd name="T20" fmla="*/ 153 w 154"/>
                    <a:gd name="T21" fmla="*/ 37 h 168"/>
                    <a:gd name="T22" fmla="*/ 153 w 154"/>
                    <a:gd name="T23" fmla="*/ 22 h 168"/>
                    <a:gd name="T24" fmla="*/ 149 w 154"/>
                    <a:gd name="T25" fmla="*/ 12 h 168"/>
                    <a:gd name="T26" fmla="*/ 140 w 154"/>
                    <a:gd name="T27" fmla="*/ 5 h 168"/>
                    <a:gd name="T28" fmla="*/ 127 w 154"/>
                    <a:gd name="T29" fmla="*/ 0 h 168"/>
                    <a:gd name="T30" fmla="*/ 69 w 154"/>
                    <a:gd name="T31" fmla="*/ 61 h 168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0" t="0" r="r" b="b"/>
                  <a:pathLst>
                    <a:path w="154" h="168">
                      <a:moveTo>
                        <a:pt x="69" y="61"/>
                      </a:moveTo>
                      <a:lnTo>
                        <a:pt x="50" y="56"/>
                      </a:lnTo>
                      <a:lnTo>
                        <a:pt x="41" y="90"/>
                      </a:lnTo>
                      <a:lnTo>
                        <a:pt x="7" y="136"/>
                      </a:lnTo>
                      <a:lnTo>
                        <a:pt x="0" y="153"/>
                      </a:lnTo>
                      <a:lnTo>
                        <a:pt x="0" y="163"/>
                      </a:lnTo>
                      <a:lnTo>
                        <a:pt x="5" y="167"/>
                      </a:lnTo>
                      <a:lnTo>
                        <a:pt x="80" y="104"/>
                      </a:lnTo>
                      <a:lnTo>
                        <a:pt x="120" y="56"/>
                      </a:lnTo>
                      <a:lnTo>
                        <a:pt x="127" y="62"/>
                      </a:lnTo>
                      <a:lnTo>
                        <a:pt x="153" y="37"/>
                      </a:lnTo>
                      <a:lnTo>
                        <a:pt x="153" y="22"/>
                      </a:lnTo>
                      <a:lnTo>
                        <a:pt x="149" y="12"/>
                      </a:lnTo>
                      <a:lnTo>
                        <a:pt x="140" y="5"/>
                      </a:lnTo>
                      <a:lnTo>
                        <a:pt x="127" y="0"/>
                      </a:lnTo>
                      <a:lnTo>
                        <a:pt x="69" y="61"/>
                      </a:lnTo>
                    </a:path>
                  </a:pathLst>
                </a:custGeom>
                <a:solidFill>
                  <a:srgbClr val="303030"/>
                </a:solidFill>
                <a:ln w="12700" cap="rnd" cmpd="sng">
                  <a:solidFill>
                    <a:srgbClr val="183B97"/>
                  </a:solidFill>
                  <a:prstDash val="solid"/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29761" name="Group 98"/>
              <p:cNvGrpSpPr>
                <a:grpSpLocks/>
              </p:cNvGrpSpPr>
              <p:nvPr/>
            </p:nvGrpSpPr>
            <p:grpSpPr bwMode="auto">
              <a:xfrm>
                <a:off x="4204" y="2813"/>
                <a:ext cx="351" cy="615"/>
                <a:chOff x="4204" y="2813"/>
                <a:chExt cx="351" cy="615"/>
              </a:xfrm>
            </p:grpSpPr>
            <p:sp>
              <p:nvSpPr>
                <p:cNvPr id="29762" name="Freeform 99"/>
                <p:cNvSpPr>
                  <a:spLocks/>
                </p:cNvSpPr>
                <p:nvPr/>
              </p:nvSpPr>
              <p:spPr bwMode="auto">
                <a:xfrm>
                  <a:off x="4204" y="2813"/>
                  <a:ext cx="351" cy="615"/>
                </a:xfrm>
                <a:custGeom>
                  <a:avLst/>
                  <a:gdLst>
                    <a:gd name="T0" fmla="*/ 31 w 351"/>
                    <a:gd name="T1" fmla="*/ 0 h 615"/>
                    <a:gd name="T2" fmla="*/ 103 w 351"/>
                    <a:gd name="T3" fmla="*/ 24 h 615"/>
                    <a:gd name="T4" fmla="*/ 133 w 351"/>
                    <a:gd name="T5" fmla="*/ 30 h 615"/>
                    <a:gd name="T6" fmla="*/ 162 w 351"/>
                    <a:gd name="T7" fmla="*/ 51 h 615"/>
                    <a:gd name="T8" fmla="*/ 198 w 351"/>
                    <a:gd name="T9" fmla="*/ 77 h 615"/>
                    <a:gd name="T10" fmla="*/ 231 w 351"/>
                    <a:gd name="T11" fmla="*/ 85 h 615"/>
                    <a:gd name="T12" fmla="*/ 259 w 351"/>
                    <a:gd name="T13" fmla="*/ 96 h 615"/>
                    <a:gd name="T14" fmla="*/ 275 w 351"/>
                    <a:gd name="T15" fmla="*/ 130 h 615"/>
                    <a:gd name="T16" fmla="*/ 281 w 351"/>
                    <a:gd name="T17" fmla="*/ 150 h 615"/>
                    <a:gd name="T18" fmla="*/ 286 w 351"/>
                    <a:gd name="T19" fmla="*/ 170 h 615"/>
                    <a:gd name="T20" fmla="*/ 283 w 351"/>
                    <a:gd name="T21" fmla="*/ 193 h 615"/>
                    <a:gd name="T22" fmla="*/ 279 w 351"/>
                    <a:gd name="T23" fmla="*/ 223 h 615"/>
                    <a:gd name="T24" fmla="*/ 281 w 351"/>
                    <a:gd name="T25" fmla="*/ 264 h 615"/>
                    <a:gd name="T26" fmla="*/ 284 w 351"/>
                    <a:gd name="T27" fmla="*/ 321 h 615"/>
                    <a:gd name="T28" fmla="*/ 294 w 351"/>
                    <a:gd name="T29" fmla="*/ 371 h 615"/>
                    <a:gd name="T30" fmla="*/ 305 w 351"/>
                    <a:gd name="T31" fmla="*/ 417 h 615"/>
                    <a:gd name="T32" fmla="*/ 327 w 351"/>
                    <a:gd name="T33" fmla="*/ 458 h 615"/>
                    <a:gd name="T34" fmla="*/ 350 w 351"/>
                    <a:gd name="T35" fmla="*/ 488 h 615"/>
                    <a:gd name="T36" fmla="*/ 317 w 351"/>
                    <a:gd name="T37" fmla="*/ 514 h 615"/>
                    <a:gd name="T38" fmla="*/ 292 w 351"/>
                    <a:gd name="T39" fmla="*/ 542 h 615"/>
                    <a:gd name="T40" fmla="*/ 254 w 351"/>
                    <a:gd name="T41" fmla="*/ 571 h 615"/>
                    <a:gd name="T42" fmla="*/ 242 w 351"/>
                    <a:gd name="T43" fmla="*/ 551 h 615"/>
                    <a:gd name="T44" fmla="*/ 235 w 351"/>
                    <a:gd name="T45" fmla="*/ 515 h 615"/>
                    <a:gd name="T46" fmla="*/ 219 w 351"/>
                    <a:gd name="T47" fmla="*/ 483 h 615"/>
                    <a:gd name="T48" fmla="*/ 205 w 351"/>
                    <a:gd name="T49" fmla="*/ 447 h 615"/>
                    <a:gd name="T50" fmla="*/ 193 w 351"/>
                    <a:gd name="T51" fmla="*/ 416 h 615"/>
                    <a:gd name="T52" fmla="*/ 178 w 351"/>
                    <a:gd name="T53" fmla="*/ 382 h 615"/>
                    <a:gd name="T54" fmla="*/ 173 w 351"/>
                    <a:gd name="T55" fmla="*/ 352 h 615"/>
                    <a:gd name="T56" fmla="*/ 169 w 351"/>
                    <a:gd name="T57" fmla="*/ 324 h 615"/>
                    <a:gd name="T58" fmla="*/ 164 w 351"/>
                    <a:gd name="T59" fmla="*/ 296 h 615"/>
                    <a:gd name="T60" fmla="*/ 158 w 351"/>
                    <a:gd name="T61" fmla="*/ 261 h 615"/>
                    <a:gd name="T62" fmla="*/ 142 w 351"/>
                    <a:gd name="T63" fmla="*/ 164 h 615"/>
                    <a:gd name="T64" fmla="*/ 138 w 351"/>
                    <a:gd name="T65" fmla="*/ 221 h 615"/>
                    <a:gd name="T66" fmla="*/ 155 w 351"/>
                    <a:gd name="T67" fmla="*/ 308 h 615"/>
                    <a:gd name="T68" fmla="*/ 156 w 351"/>
                    <a:gd name="T69" fmla="*/ 363 h 615"/>
                    <a:gd name="T70" fmla="*/ 159 w 351"/>
                    <a:gd name="T71" fmla="*/ 402 h 615"/>
                    <a:gd name="T72" fmla="*/ 165 w 351"/>
                    <a:gd name="T73" fmla="*/ 436 h 615"/>
                    <a:gd name="T74" fmla="*/ 169 w 351"/>
                    <a:gd name="T75" fmla="*/ 483 h 615"/>
                    <a:gd name="T76" fmla="*/ 172 w 351"/>
                    <a:gd name="T77" fmla="*/ 539 h 615"/>
                    <a:gd name="T78" fmla="*/ 169 w 351"/>
                    <a:gd name="T79" fmla="*/ 587 h 615"/>
                    <a:gd name="T80" fmla="*/ 162 w 351"/>
                    <a:gd name="T81" fmla="*/ 604 h 615"/>
                    <a:gd name="T82" fmla="*/ 139 w 351"/>
                    <a:gd name="T83" fmla="*/ 604 h 615"/>
                    <a:gd name="T84" fmla="*/ 115 w 351"/>
                    <a:gd name="T85" fmla="*/ 602 h 615"/>
                    <a:gd name="T86" fmla="*/ 86 w 351"/>
                    <a:gd name="T87" fmla="*/ 609 h 615"/>
                    <a:gd name="T88" fmla="*/ 60 w 351"/>
                    <a:gd name="T89" fmla="*/ 614 h 615"/>
                    <a:gd name="T90" fmla="*/ 51 w 351"/>
                    <a:gd name="T91" fmla="*/ 607 h 615"/>
                    <a:gd name="T92" fmla="*/ 48 w 351"/>
                    <a:gd name="T93" fmla="*/ 572 h 615"/>
                    <a:gd name="T94" fmla="*/ 54 w 351"/>
                    <a:gd name="T95" fmla="*/ 518 h 615"/>
                    <a:gd name="T96" fmla="*/ 57 w 351"/>
                    <a:gd name="T97" fmla="*/ 461 h 615"/>
                    <a:gd name="T98" fmla="*/ 60 w 351"/>
                    <a:gd name="T99" fmla="*/ 423 h 615"/>
                    <a:gd name="T100" fmla="*/ 55 w 351"/>
                    <a:gd name="T101" fmla="*/ 400 h 615"/>
                    <a:gd name="T102" fmla="*/ 49 w 351"/>
                    <a:gd name="T103" fmla="*/ 376 h 615"/>
                    <a:gd name="T104" fmla="*/ 42 w 351"/>
                    <a:gd name="T105" fmla="*/ 334 h 615"/>
                    <a:gd name="T106" fmla="*/ 32 w 351"/>
                    <a:gd name="T107" fmla="*/ 295 h 615"/>
                    <a:gd name="T108" fmla="*/ 13 w 351"/>
                    <a:gd name="T109" fmla="*/ 238 h 615"/>
                    <a:gd name="T110" fmla="*/ 6 w 351"/>
                    <a:gd name="T111" fmla="*/ 216 h 615"/>
                    <a:gd name="T112" fmla="*/ 1 w 351"/>
                    <a:gd name="T113" fmla="*/ 187 h 615"/>
                    <a:gd name="T114" fmla="*/ 0 w 351"/>
                    <a:gd name="T115" fmla="*/ 167 h 615"/>
                    <a:gd name="T116" fmla="*/ 0 w 351"/>
                    <a:gd name="T117" fmla="*/ 142 h 615"/>
                    <a:gd name="T118" fmla="*/ 1 w 351"/>
                    <a:gd name="T119" fmla="*/ 113 h 615"/>
                    <a:gd name="T120" fmla="*/ 6 w 351"/>
                    <a:gd name="T121" fmla="*/ 79 h 615"/>
                    <a:gd name="T122" fmla="*/ 13 w 351"/>
                    <a:gd name="T123" fmla="*/ 41 h 615"/>
                    <a:gd name="T124" fmla="*/ 31 w 351"/>
                    <a:gd name="T125" fmla="*/ 0 h 615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60000 65536"/>
                    <a:gd name="T184" fmla="*/ 0 60000 65536"/>
                    <a:gd name="T185" fmla="*/ 0 60000 65536"/>
                    <a:gd name="T186" fmla="*/ 0 60000 65536"/>
                    <a:gd name="T187" fmla="*/ 0 60000 65536"/>
                    <a:gd name="T188" fmla="*/ 0 60000 65536"/>
                  </a:gdLst>
                  <a:ahLst/>
                  <a:cxnLst>
                    <a:cxn ang="T126">
                      <a:pos x="T0" y="T1"/>
                    </a:cxn>
                    <a:cxn ang="T127">
                      <a:pos x="T2" y="T3"/>
                    </a:cxn>
                    <a:cxn ang="T128">
                      <a:pos x="T4" y="T5"/>
                    </a:cxn>
                    <a:cxn ang="T129">
                      <a:pos x="T6" y="T7"/>
                    </a:cxn>
                    <a:cxn ang="T130">
                      <a:pos x="T8" y="T9"/>
                    </a:cxn>
                    <a:cxn ang="T131">
                      <a:pos x="T10" y="T11"/>
                    </a:cxn>
                    <a:cxn ang="T132">
                      <a:pos x="T12" y="T13"/>
                    </a:cxn>
                    <a:cxn ang="T133">
                      <a:pos x="T14" y="T15"/>
                    </a:cxn>
                    <a:cxn ang="T134">
                      <a:pos x="T16" y="T17"/>
                    </a:cxn>
                    <a:cxn ang="T135">
                      <a:pos x="T18" y="T19"/>
                    </a:cxn>
                    <a:cxn ang="T136">
                      <a:pos x="T20" y="T21"/>
                    </a:cxn>
                    <a:cxn ang="T137">
                      <a:pos x="T22" y="T23"/>
                    </a:cxn>
                    <a:cxn ang="T138">
                      <a:pos x="T24" y="T25"/>
                    </a:cxn>
                    <a:cxn ang="T139">
                      <a:pos x="T26" y="T27"/>
                    </a:cxn>
                    <a:cxn ang="T140">
                      <a:pos x="T28" y="T29"/>
                    </a:cxn>
                    <a:cxn ang="T141">
                      <a:pos x="T30" y="T31"/>
                    </a:cxn>
                    <a:cxn ang="T142">
                      <a:pos x="T32" y="T33"/>
                    </a:cxn>
                    <a:cxn ang="T143">
                      <a:pos x="T34" y="T35"/>
                    </a:cxn>
                    <a:cxn ang="T144">
                      <a:pos x="T36" y="T37"/>
                    </a:cxn>
                    <a:cxn ang="T145">
                      <a:pos x="T38" y="T39"/>
                    </a:cxn>
                    <a:cxn ang="T146">
                      <a:pos x="T40" y="T41"/>
                    </a:cxn>
                    <a:cxn ang="T147">
                      <a:pos x="T42" y="T43"/>
                    </a:cxn>
                    <a:cxn ang="T148">
                      <a:pos x="T44" y="T45"/>
                    </a:cxn>
                    <a:cxn ang="T149">
                      <a:pos x="T46" y="T47"/>
                    </a:cxn>
                    <a:cxn ang="T150">
                      <a:pos x="T48" y="T49"/>
                    </a:cxn>
                    <a:cxn ang="T151">
                      <a:pos x="T50" y="T51"/>
                    </a:cxn>
                    <a:cxn ang="T152">
                      <a:pos x="T52" y="T53"/>
                    </a:cxn>
                    <a:cxn ang="T153">
                      <a:pos x="T54" y="T55"/>
                    </a:cxn>
                    <a:cxn ang="T154">
                      <a:pos x="T56" y="T57"/>
                    </a:cxn>
                    <a:cxn ang="T155">
                      <a:pos x="T58" y="T59"/>
                    </a:cxn>
                    <a:cxn ang="T156">
                      <a:pos x="T60" y="T61"/>
                    </a:cxn>
                    <a:cxn ang="T157">
                      <a:pos x="T62" y="T63"/>
                    </a:cxn>
                    <a:cxn ang="T158">
                      <a:pos x="T64" y="T65"/>
                    </a:cxn>
                    <a:cxn ang="T159">
                      <a:pos x="T66" y="T67"/>
                    </a:cxn>
                    <a:cxn ang="T160">
                      <a:pos x="T68" y="T69"/>
                    </a:cxn>
                    <a:cxn ang="T161">
                      <a:pos x="T70" y="T71"/>
                    </a:cxn>
                    <a:cxn ang="T162">
                      <a:pos x="T72" y="T73"/>
                    </a:cxn>
                    <a:cxn ang="T163">
                      <a:pos x="T74" y="T75"/>
                    </a:cxn>
                    <a:cxn ang="T164">
                      <a:pos x="T76" y="T77"/>
                    </a:cxn>
                    <a:cxn ang="T165">
                      <a:pos x="T78" y="T79"/>
                    </a:cxn>
                    <a:cxn ang="T166">
                      <a:pos x="T80" y="T81"/>
                    </a:cxn>
                    <a:cxn ang="T167">
                      <a:pos x="T82" y="T83"/>
                    </a:cxn>
                    <a:cxn ang="T168">
                      <a:pos x="T84" y="T85"/>
                    </a:cxn>
                    <a:cxn ang="T169">
                      <a:pos x="T86" y="T87"/>
                    </a:cxn>
                    <a:cxn ang="T170">
                      <a:pos x="T88" y="T89"/>
                    </a:cxn>
                    <a:cxn ang="T171">
                      <a:pos x="T90" y="T91"/>
                    </a:cxn>
                    <a:cxn ang="T172">
                      <a:pos x="T92" y="T93"/>
                    </a:cxn>
                    <a:cxn ang="T173">
                      <a:pos x="T94" y="T95"/>
                    </a:cxn>
                    <a:cxn ang="T174">
                      <a:pos x="T96" y="T97"/>
                    </a:cxn>
                    <a:cxn ang="T175">
                      <a:pos x="T98" y="T99"/>
                    </a:cxn>
                    <a:cxn ang="T176">
                      <a:pos x="T100" y="T101"/>
                    </a:cxn>
                    <a:cxn ang="T177">
                      <a:pos x="T102" y="T103"/>
                    </a:cxn>
                    <a:cxn ang="T178">
                      <a:pos x="T104" y="T105"/>
                    </a:cxn>
                    <a:cxn ang="T179">
                      <a:pos x="T106" y="T107"/>
                    </a:cxn>
                    <a:cxn ang="T180">
                      <a:pos x="T108" y="T109"/>
                    </a:cxn>
                    <a:cxn ang="T181">
                      <a:pos x="T110" y="T111"/>
                    </a:cxn>
                    <a:cxn ang="T182">
                      <a:pos x="T112" y="T113"/>
                    </a:cxn>
                    <a:cxn ang="T183">
                      <a:pos x="T114" y="T115"/>
                    </a:cxn>
                    <a:cxn ang="T184">
                      <a:pos x="T116" y="T117"/>
                    </a:cxn>
                    <a:cxn ang="T185">
                      <a:pos x="T118" y="T119"/>
                    </a:cxn>
                    <a:cxn ang="T186">
                      <a:pos x="T120" y="T121"/>
                    </a:cxn>
                    <a:cxn ang="T187">
                      <a:pos x="T122" y="T123"/>
                    </a:cxn>
                    <a:cxn ang="T188">
                      <a:pos x="T124" y="T125"/>
                    </a:cxn>
                  </a:cxnLst>
                  <a:rect l="0" t="0" r="r" b="b"/>
                  <a:pathLst>
                    <a:path w="351" h="615">
                      <a:moveTo>
                        <a:pt x="31" y="0"/>
                      </a:moveTo>
                      <a:lnTo>
                        <a:pt x="103" y="24"/>
                      </a:lnTo>
                      <a:lnTo>
                        <a:pt x="133" y="30"/>
                      </a:lnTo>
                      <a:lnTo>
                        <a:pt x="162" y="51"/>
                      </a:lnTo>
                      <a:lnTo>
                        <a:pt x="198" y="77"/>
                      </a:lnTo>
                      <a:lnTo>
                        <a:pt x="231" y="85"/>
                      </a:lnTo>
                      <a:lnTo>
                        <a:pt x="259" y="96"/>
                      </a:lnTo>
                      <a:lnTo>
                        <a:pt x="275" y="130"/>
                      </a:lnTo>
                      <a:lnTo>
                        <a:pt x="281" y="150"/>
                      </a:lnTo>
                      <a:lnTo>
                        <a:pt x="286" y="170"/>
                      </a:lnTo>
                      <a:lnTo>
                        <a:pt x="283" y="193"/>
                      </a:lnTo>
                      <a:lnTo>
                        <a:pt x="279" y="223"/>
                      </a:lnTo>
                      <a:lnTo>
                        <a:pt x="281" y="264"/>
                      </a:lnTo>
                      <a:lnTo>
                        <a:pt x="284" y="321"/>
                      </a:lnTo>
                      <a:lnTo>
                        <a:pt x="294" y="371"/>
                      </a:lnTo>
                      <a:lnTo>
                        <a:pt x="305" y="417"/>
                      </a:lnTo>
                      <a:lnTo>
                        <a:pt x="327" y="458"/>
                      </a:lnTo>
                      <a:lnTo>
                        <a:pt x="350" y="488"/>
                      </a:lnTo>
                      <a:lnTo>
                        <a:pt x="317" y="514"/>
                      </a:lnTo>
                      <a:lnTo>
                        <a:pt x="292" y="542"/>
                      </a:lnTo>
                      <a:lnTo>
                        <a:pt x="254" y="571"/>
                      </a:lnTo>
                      <a:lnTo>
                        <a:pt x="242" y="551"/>
                      </a:lnTo>
                      <a:lnTo>
                        <a:pt x="235" y="515"/>
                      </a:lnTo>
                      <a:lnTo>
                        <a:pt x="219" y="483"/>
                      </a:lnTo>
                      <a:lnTo>
                        <a:pt x="205" y="447"/>
                      </a:lnTo>
                      <a:lnTo>
                        <a:pt x="193" y="416"/>
                      </a:lnTo>
                      <a:lnTo>
                        <a:pt x="178" y="382"/>
                      </a:lnTo>
                      <a:lnTo>
                        <a:pt x="173" y="352"/>
                      </a:lnTo>
                      <a:lnTo>
                        <a:pt x="169" y="324"/>
                      </a:lnTo>
                      <a:lnTo>
                        <a:pt x="164" y="296"/>
                      </a:lnTo>
                      <a:lnTo>
                        <a:pt x="158" y="261"/>
                      </a:lnTo>
                      <a:lnTo>
                        <a:pt x="142" y="164"/>
                      </a:lnTo>
                      <a:lnTo>
                        <a:pt x="138" y="221"/>
                      </a:lnTo>
                      <a:lnTo>
                        <a:pt x="155" y="308"/>
                      </a:lnTo>
                      <a:lnTo>
                        <a:pt x="156" y="363"/>
                      </a:lnTo>
                      <a:lnTo>
                        <a:pt x="159" y="402"/>
                      </a:lnTo>
                      <a:lnTo>
                        <a:pt x="165" y="436"/>
                      </a:lnTo>
                      <a:lnTo>
                        <a:pt x="169" y="483"/>
                      </a:lnTo>
                      <a:lnTo>
                        <a:pt x="172" y="539"/>
                      </a:lnTo>
                      <a:lnTo>
                        <a:pt x="169" y="587"/>
                      </a:lnTo>
                      <a:lnTo>
                        <a:pt x="162" y="604"/>
                      </a:lnTo>
                      <a:lnTo>
                        <a:pt x="139" y="604"/>
                      </a:lnTo>
                      <a:lnTo>
                        <a:pt x="115" y="602"/>
                      </a:lnTo>
                      <a:lnTo>
                        <a:pt x="86" y="609"/>
                      </a:lnTo>
                      <a:lnTo>
                        <a:pt x="60" y="614"/>
                      </a:lnTo>
                      <a:lnTo>
                        <a:pt x="51" y="607"/>
                      </a:lnTo>
                      <a:lnTo>
                        <a:pt x="48" y="572"/>
                      </a:lnTo>
                      <a:lnTo>
                        <a:pt x="54" y="518"/>
                      </a:lnTo>
                      <a:lnTo>
                        <a:pt x="57" y="461"/>
                      </a:lnTo>
                      <a:lnTo>
                        <a:pt x="60" y="423"/>
                      </a:lnTo>
                      <a:lnTo>
                        <a:pt x="55" y="400"/>
                      </a:lnTo>
                      <a:lnTo>
                        <a:pt x="49" y="376"/>
                      </a:lnTo>
                      <a:lnTo>
                        <a:pt x="42" y="334"/>
                      </a:lnTo>
                      <a:lnTo>
                        <a:pt x="32" y="295"/>
                      </a:lnTo>
                      <a:lnTo>
                        <a:pt x="13" y="238"/>
                      </a:lnTo>
                      <a:lnTo>
                        <a:pt x="6" y="216"/>
                      </a:lnTo>
                      <a:lnTo>
                        <a:pt x="1" y="187"/>
                      </a:lnTo>
                      <a:lnTo>
                        <a:pt x="0" y="167"/>
                      </a:lnTo>
                      <a:lnTo>
                        <a:pt x="0" y="142"/>
                      </a:lnTo>
                      <a:lnTo>
                        <a:pt x="1" y="113"/>
                      </a:lnTo>
                      <a:lnTo>
                        <a:pt x="6" y="79"/>
                      </a:lnTo>
                      <a:lnTo>
                        <a:pt x="13" y="41"/>
                      </a:lnTo>
                      <a:lnTo>
                        <a:pt x="31" y="0"/>
                      </a:lnTo>
                    </a:path>
                  </a:pathLst>
                </a:custGeom>
                <a:solidFill>
                  <a:srgbClr val="00A080"/>
                </a:solidFill>
                <a:ln w="12700" cap="rnd" cmpd="sng">
                  <a:solidFill>
                    <a:srgbClr val="183B97"/>
                  </a:solidFill>
                  <a:prstDash val="solid"/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grpSp>
              <p:nvGrpSpPr>
                <p:cNvPr id="29763" name="Group 100"/>
                <p:cNvGrpSpPr>
                  <a:grpSpLocks/>
                </p:cNvGrpSpPr>
                <p:nvPr/>
              </p:nvGrpSpPr>
              <p:grpSpPr bwMode="auto">
                <a:xfrm>
                  <a:off x="4216" y="2832"/>
                  <a:ext cx="278" cy="421"/>
                  <a:chOff x="4216" y="2832"/>
                  <a:chExt cx="278" cy="421"/>
                </a:xfrm>
              </p:grpSpPr>
              <p:sp>
                <p:nvSpPr>
                  <p:cNvPr id="29764" name="Freeform 101"/>
                  <p:cNvSpPr>
                    <a:spLocks/>
                  </p:cNvSpPr>
                  <p:nvPr/>
                </p:nvSpPr>
                <p:spPr bwMode="auto">
                  <a:xfrm>
                    <a:off x="4216" y="2832"/>
                    <a:ext cx="262" cy="109"/>
                  </a:xfrm>
                  <a:custGeom>
                    <a:avLst/>
                    <a:gdLst>
                      <a:gd name="T0" fmla="*/ 10 w 262"/>
                      <a:gd name="T1" fmla="*/ 0 h 109"/>
                      <a:gd name="T2" fmla="*/ 126 w 262"/>
                      <a:gd name="T3" fmla="*/ 24 h 109"/>
                      <a:gd name="T4" fmla="*/ 261 w 262"/>
                      <a:gd name="T5" fmla="*/ 103 h 109"/>
                      <a:gd name="T6" fmla="*/ 254 w 262"/>
                      <a:gd name="T7" fmla="*/ 108 h 109"/>
                      <a:gd name="T8" fmla="*/ 238 w 262"/>
                      <a:gd name="T9" fmla="*/ 100 h 109"/>
                      <a:gd name="T10" fmla="*/ 230 w 262"/>
                      <a:gd name="T11" fmla="*/ 92 h 109"/>
                      <a:gd name="T12" fmla="*/ 213 w 262"/>
                      <a:gd name="T13" fmla="*/ 85 h 109"/>
                      <a:gd name="T14" fmla="*/ 200 w 262"/>
                      <a:gd name="T15" fmla="*/ 84 h 109"/>
                      <a:gd name="T16" fmla="*/ 189 w 262"/>
                      <a:gd name="T17" fmla="*/ 84 h 109"/>
                      <a:gd name="T18" fmla="*/ 176 w 262"/>
                      <a:gd name="T19" fmla="*/ 82 h 109"/>
                      <a:gd name="T20" fmla="*/ 158 w 262"/>
                      <a:gd name="T21" fmla="*/ 79 h 109"/>
                      <a:gd name="T22" fmla="*/ 144 w 262"/>
                      <a:gd name="T23" fmla="*/ 72 h 109"/>
                      <a:gd name="T24" fmla="*/ 137 w 262"/>
                      <a:gd name="T25" fmla="*/ 65 h 109"/>
                      <a:gd name="T26" fmla="*/ 130 w 262"/>
                      <a:gd name="T27" fmla="*/ 56 h 109"/>
                      <a:gd name="T28" fmla="*/ 119 w 262"/>
                      <a:gd name="T29" fmla="*/ 43 h 109"/>
                      <a:gd name="T30" fmla="*/ 109 w 262"/>
                      <a:gd name="T31" fmla="*/ 39 h 109"/>
                      <a:gd name="T32" fmla="*/ 94 w 262"/>
                      <a:gd name="T33" fmla="*/ 34 h 109"/>
                      <a:gd name="T34" fmla="*/ 79 w 262"/>
                      <a:gd name="T35" fmla="*/ 34 h 109"/>
                      <a:gd name="T36" fmla="*/ 62 w 262"/>
                      <a:gd name="T37" fmla="*/ 36 h 109"/>
                      <a:gd name="T38" fmla="*/ 47 w 262"/>
                      <a:gd name="T39" fmla="*/ 39 h 109"/>
                      <a:gd name="T40" fmla="*/ 32 w 262"/>
                      <a:gd name="T41" fmla="*/ 34 h 109"/>
                      <a:gd name="T42" fmla="*/ 15 w 262"/>
                      <a:gd name="T43" fmla="*/ 33 h 109"/>
                      <a:gd name="T44" fmla="*/ 0 w 262"/>
                      <a:gd name="T45" fmla="*/ 41 h 109"/>
                      <a:gd name="T46" fmla="*/ 3 w 262"/>
                      <a:gd name="T47" fmla="*/ 24 h 109"/>
                      <a:gd name="T48" fmla="*/ 7 w 262"/>
                      <a:gd name="T49" fmla="*/ 12 h 109"/>
                      <a:gd name="T50" fmla="*/ 10 w 262"/>
                      <a:gd name="T51" fmla="*/ 0 h 109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</a:gdLst>
                    <a:ahLst/>
                    <a:cxnLst>
                      <a:cxn ang="T52">
                        <a:pos x="T0" y="T1"/>
                      </a:cxn>
                      <a:cxn ang="T53">
                        <a:pos x="T2" y="T3"/>
                      </a:cxn>
                      <a:cxn ang="T54">
                        <a:pos x="T4" y="T5"/>
                      </a:cxn>
                      <a:cxn ang="T55">
                        <a:pos x="T6" y="T7"/>
                      </a:cxn>
                      <a:cxn ang="T56">
                        <a:pos x="T8" y="T9"/>
                      </a:cxn>
                      <a:cxn ang="T57">
                        <a:pos x="T10" y="T11"/>
                      </a:cxn>
                      <a:cxn ang="T58">
                        <a:pos x="T12" y="T13"/>
                      </a:cxn>
                      <a:cxn ang="T59">
                        <a:pos x="T14" y="T15"/>
                      </a:cxn>
                      <a:cxn ang="T60">
                        <a:pos x="T16" y="T17"/>
                      </a:cxn>
                      <a:cxn ang="T61">
                        <a:pos x="T18" y="T19"/>
                      </a:cxn>
                      <a:cxn ang="T62">
                        <a:pos x="T20" y="T21"/>
                      </a:cxn>
                      <a:cxn ang="T63">
                        <a:pos x="T22" y="T23"/>
                      </a:cxn>
                      <a:cxn ang="T64">
                        <a:pos x="T24" y="T25"/>
                      </a:cxn>
                      <a:cxn ang="T65">
                        <a:pos x="T26" y="T27"/>
                      </a:cxn>
                      <a:cxn ang="T66">
                        <a:pos x="T28" y="T29"/>
                      </a:cxn>
                      <a:cxn ang="T67">
                        <a:pos x="T30" y="T31"/>
                      </a:cxn>
                      <a:cxn ang="T68">
                        <a:pos x="T32" y="T33"/>
                      </a:cxn>
                      <a:cxn ang="T69">
                        <a:pos x="T34" y="T35"/>
                      </a:cxn>
                      <a:cxn ang="T70">
                        <a:pos x="T36" y="T37"/>
                      </a:cxn>
                      <a:cxn ang="T71">
                        <a:pos x="T38" y="T39"/>
                      </a:cxn>
                      <a:cxn ang="T72">
                        <a:pos x="T40" y="T41"/>
                      </a:cxn>
                      <a:cxn ang="T73">
                        <a:pos x="T42" y="T43"/>
                      </a:cxn>
                      <a:cxn ang="T74">
                        <a:pos x="T44" y="T45"/>
                      </a:cxn>
                      <a:cxn ang="T75">
                        <a:pos x="T46" y="T47"/>
                      </a:cxn>
                      <a:cxn ang="T76">
                        <a:pos x="T48" y="T49"/>
                      </a:cxn>
                      <a:cxn ang="T77">
                        <a:pos x="T50" y="T51"/>
                      </a:cxn>
                    </a:cxnLst>
                    <a:rect l="0" t="0" r="r" b="b"/>
                    <a:pathLst>
                      <a:path w="262" h="109">
                        <a:moveTo>
                          <a:pt x="10" y="0"/>
                        </a:moveTo>
                        <a:lnTo>
                          <a:pt x="126" y="24"/>
                        </a:lnTo>
                        <a:lnTo>
                          <a:pt x="261" y="103"/>
                        </a:lnTo>
                        <a:lnTo>
                          <a:pt x="254" y="108"/>
                        </a:lnTo>
                        <a:lnTo>
                          <a:pt x="238" y="100"/>
                        </a:lnTo>
                        <a:lnTo>
                          <a:pt x="230" y="92"/>
                        </a:lnTo>
                        <a:lnTo>
                          <a:pt x="213" y="85"/>
                        </a:lnTo>
                        <a:lnTo>
                          <a:pt x="200" y="84"/>
                        </a:lnTo>
                        <a:lnTo>
                          <a:pt x="189" y="84"/>
                        </a:lnTo>
                        <a:lnTo>
                          <a:pt x="176" y="82"/>
                        </a:lnTo>
                        <a:lnTo>
                          <a:pt x="158" y="79"/>
                        </a:lnTo>
                        <a:lnTo>
                          <a:pt x="144" y="72"/>
                        </a:lnTo>
                        <a:lnTo>
                          <a:pt x="137" y="65"/>
                        </a:lnTo>
                        <a:lnTo>
                          <a:pt x="130" y="56"/>
                        </a:lnTo>
                        <a:lnTo>
                          <a:pt x="119" y="43"/>
                        </a:lnTo>
                        <a:lnTo>
                          <a:pt x="109" y="39"/>
                        </a:lnTo>
                        <a:lnTo>
                          <a:pt x="94" y="34"/>
                        </a:lnTo>
                        <a:lnTo>
                          <a:pt x="79" y="34"/>
                        </a:lnTo>
                        <a:lnTo>
                          <a:pt x="62" y="36"/>
                        </a:lnTo>
                        <a:lnTo>
                          <a:pt x="47" y="39"/>
                        </a:lnTo>
                        <a:lnTo>
                          <a:pt x="32" y="34"/>
                        </a:lnTo>
                        <a:lnTo>
                          <a:pt x="15" y="33"/>
                        </a:lnTo>
                        <a:lnTo>
                          <a:pt x="0" y="41"/>
                        </a:lnTo>
                        <a:lnTo>
                          <a:pt x="3" y="24"/>
                        </a:lnTo>
                        <a:lnTo>
                          <a:pt x="7" y="12"/>
                        </a:lnTo>
                        <a:lnTo>
                          <a:pt x="10" y="0"/>
                        </a:lnTo>
                      </a:path>
                    </a:pathLst>
                  </a:custGeom>
                  <a:solidFill>
                    <a:srgbClr val="006060"/>
                  </a:solidFill>
                  <a:ln w="12700" cap="rnd" cmpd="sng">
                    <a:solidFill>
                      <a:srgbClr val="183B97"/>
                    </a:solidFill>
                    <a:prstDash val="solid"/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29765" name="Freeform 102"/>
                  <p:cNvSpPr>
                    <a:spLocks/>
                  </p:cNvSpPr>
                  <p:nvPr/>
                </p:nvSpPr>
                <p:spPr bwMode="auto">
                  <a:xfrm>
                    <a:off x="4261" y="3217"/>
                    <a:ext cx="30" cy="17"/>
                  </a:xfrm>
                  <a:custGeom>
                    <a:avLst/>
                    <a:gdLst>
                      <a:gd name="T0" fmla="*/ 0 w 30"/>
                      <a:gd name="T1" fmla="*/ 16 h 17"/>
                      <a:gd name="T2" fmla="*/ 14 w 30"/>
                      <a:gd name="T3" fmla="*/ 13 h 17"/>
                      <a:gd name="T4" fmla="*/ 21 w 30"/>
                      <a:gd name="T5" fmla="*/ 8 h 17"/>
                      <a:gd name="T6" fmla="*/ 29 w 30"/>
                      <a:gd name="T7" fmla="*/ 0 h 17"/>
                      <a:gd name="T8" fmla="*/ 14 w 30"/>
                      <a:gd name="T9" fmla="*/ 11 h 17"/>
                      <a:gd name="T10" fmla="*/ 0 w 30"/>
                      <a:gd name="T11" fmla="*/ 16 h 17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0" t="0" r="r" b="b"/>
                    <a:pathLst>
                      <a:path w="30" h="17">
                        <a:moveTo>
                          <a:pt x="0" y="16"/>
                        </a:moveTo>
                        <a:lnTo>
                          <a:pt x="14" y="13"/>
                        </a:lnTo>
                        <a:lnTo>
                          <a:pt x="21" y="8"/>
                        </a:lnTo>
                        <a:lnTo>
                          <a:pt x="29" y="0"/>
                        </a:lnTo>
                        <a:lnTo>
                          <a:pt x="14" y="11"/>
                        </a:lnTo>
                        <a:lnTo>
                          <a:pt x="0" y="16"/>
                        </a:lnTo>
                      </a:path>
                    </a:pathLst>
                  </a:custGeom>
                  <a:solidFill>
                    <a:srgbClr val="006060"/>
                  </a:solidFill>
                  <a:ln w="12700" cap="rnd" cmpd="sng">
                    <a:solidFill>
                      <a:srgbClr val="183B97"/>
                    </a:solidFill>
                    <a:prstDash val="solid"/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grpSp>
                <p:nvGrpSpPr>
                  <p:cNvPr id="29766" name="Group 103"/>
                  <p:cNvGrpSpPr>
                    <a:grpSpLocks/>
                  </p:cNvGrpSpPr>
                  <p:nvPr/>
                </p:nvGrpSpPr>
                <p:grpSpPr bwMode="auto">
                  <a:xfrm>
                    <a:off x="4470" y="3150"/>
                    <a:ext cx="24" cy="51"/>
                    <a:chOff x="4470" y="3150"/>
                    <a:chExt cx="24" cy="51"/>
                  </a:xfrm>
                </p:grpSpPr>
                <p:sp>
                  <p:nvSpPr>
                    <p:cNvPr id="29768" name="Freeform 104"/>
                    <p:cNvSpPr>
                      <a:spLocks/>
                    </p:cNvSpPr>
                    <p:nvPr/>
                  </p:nvSpPr>
                  <p:spPr bwMode="auto">
                    <a:xfrm>
                      <a:off x="4470" y="3150"/>
                      <a:ext cx="21" cy="31"/>
                    </a:xfrm>
                    <a:custGeom>
                      <a:avLst/>
                      <a:gdLst>
                        <a:gd name="T0" fmla="*/ 20 w 21"/>
                        <a:gd name="T1" fmla="*/ 0 h 31"/>
                        <a:gd name="T2" fmla="*/ 13 w 21"/>
                        <a:gd name="T3" fmla="*/ 23 h 31"/>
                        <a:gd name="T4" fmla="*/ 7 w 21"/>
                        <a:gd name="T5" fmla="*/ 26 h 31"/>
                        <a:gd name="T6" fmla="*/ 0 w 21"/>
                        <a:gd name="T7" fmla="*/ 30 h 31"/>
                        <a:gd name="T8" fmla="*/ 10 w 21"/>
                        <a:gd name="T9" fmla="*/ 20 h 31"/>
                        <a:gd name="T10" fmla="*/ 20 w 21"/>
                        <a:gd name="T11" fmla="*/ 0 h 31"/>
                        <a:gd name="T12" fmla="*/ 0 60000 65536"/>
                        <a:gd name="T13" fmla="*/ 0 60000 65536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</a:gdLst>
                      <a:ahLst/>
                      <a:cxnLst>
                        <a:cxn ang="T12">
                          <a:pos x="T0" y="T1"/>
                        </a:cxn>
                        <a:cxn ang="T13">
                          <a:pos x="T2" y="T3"/>
                        </a:cxn>
                        <a:cxn ang="T14">
                          <a:pos x="T4" y="T5"/>
                        </a:cxn>
                        <a:cxn ang="T15">
                          <a:pos x="T6" y="T7"/>
                        </a:cxn>
                        <a:cxn ang="T16">
                          <a:pos x="T8" y="T9"/>
                        </a:cxn>
                        <a:cxn ang="T17">
                          <a:pos x="T10" y="T11"/>
                        </a:cxn>
                      </a:cxnLst>
                      <a:rect l="0" t="0" r="r" b="b"/>
                      <a:pathLst>
                        <a:path w="21" h="31">
                          <a:moveTo>
                            <a:pt x="20" y="0"/>
                          </a:moveTo>
                          <a:lnTo>
                            <a:pt x="13" y="23"/>
                          </a:lnTo>
                          <a:lnTo>
                            <a:pt x="7" y="26"/>
                          </a:lnTo>
                          <a:lnTo>
                            <a:pt x="0" y="30"/>
                          </a:lnTo>
                          <a:lnTo>
                            <a:pt x="10" y="20"/>
                          </a:lnTo>
                          <a:lnTo>
                            <a:pt x="20" y="0"/>
                          </a:lnTo>
                        </a:path>
                      </a:pathLst>
                    </a:custGeom>
                    <a:solidFill>
                      <a:srgbClr val="006060"/>
                    </a:solidFill>
                    <a:ln w="12700" cap="rnd" cmpd="sng">
                      <a:solidFill>
                        <a:srgbClr val="183B97"/>
                      </a:solidFill>
                      <a:prstDash val="solid"/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9769" name="Freeform 105"/>
                    <p:cNvSpPr>
                      <a:spLocks/>
                    </p:cNvSpPr>
                    <p:nvPr/>
                  </p:nvSpPr>
                  <p:spPr bwMode="auto">
                    <a:xfrm>
                      <a:off x="4477" y="3153"/>
                      <a:ext cx="17" cy="48"/>
                    </a:xfrm>
                    <a:custGeom>
                      <a:avLst/>
                      <a:gdLst>
                        <a:gd name="T0" fmla="*/ 14 w 17"/>
                        <a:gd name="T1" fmla="*/ 0 h 48"/>
                        <a:gd name="T2" fmla="*/ 13 w 17"/>
                        <a:gd name="T3" fmla="*/ 20 h 48"/>
                        <a:gd name="T4" fmla="*/ 13 w 17"/>
                        <a:gd name="T5" fmla="*/ 30 h 48"/>
                        <a:gd name="T6" fmla="*/ 7 w 17"/>
                        <a:gd name="T7" fmla="*/ 40 h 48"/>
                        <a:gd name="T8" fmla="*/ 0 w 17"/>
                        <a:gd name="T9" fmla="*/ 47 h 48"/>
                        <a:gd name="T10" fmla="*/ 12 w 17"/>
                        <a:gd name="T11" fmla="*/ 40 h 48"/>
                        <a:gd name="T12" fmla="*/ 16 w 17"/>
                        <a:gd name="T13" fmla="*/ 27 h 48"/>
                        <a:gd name="T14" fmla="*/ 14 w 17"/>
                        <a:gd name="T15" fmla="*/ 0 h 48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17" h="48">
                          <a:moveTo>
                            <a:pt x="14" y="0"/>
                          </a:moveTo>
                          <a:lnTo>
                            <a:pt x="13" y="20"/>
                          </a:lnTo>
                          <a:lnTo>
                            <a:pt x="13" y="30"/>
                          </a:lnTo>
                          <a:lnTo>
                            <a:pt x="7" y="40"/>
                          </a:lnTo>
                          <a:lnTo>
                            <a:pt x="0" y="47"/>
                          </a:lnTo>
                          <a:lnTo>
                            <a:pt x="12" y="40"/>
                          </a:lnTo>
                          <a:lnTo>
                            <a:pt x="16" y="27"/>
                          </a:lnTo>
                          <a:lnTo>
                            <a:pt x="14" y="0"/>
                          </a:lnTo>
                        </a:path>
                      </a:pathLst>
                    </a:custGeom>
                    <a:solidFill>
                      <a:srgbClr val="006060"/>
                    </a:solidFill>
                    <a:ln w="12700" cap="rnd" cmpd="sng">
                      <a:solidFill>
                        <a:srgbClr val="183B97"/>
                      </a:solidFill>
                      <a:prstDash val="solid"/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</p:grpSp>
              <p:sp>
                <p:nvSpPr>
                  <p:cNvPr id="29767" name="Freeform 106"/>
                  <p:cNvSpPr>
                    <a:spLocks/>
                  </p:cNvSpPr>
                  <p:nvPr/>
                </p:nvSpPr>
                <p:spPr bwMode="auto">
                  <a:xfrm>
                    <a:off x="4262" y="3236"/>
                    <a:ext cx="30" cy="17"/>
                  </a:xfrm>
                  <a:custGeom>
                    <a:avLst/>
                    <a:gdLst>
                      <a:gd name="T0" fmla="*/ 0 w 30"/>
                      <a:gd name="T1" fmla="*/ 1 h 17"/>
                      <a:gd name="T2" fmla="*/ 9 w 30"/>
                      <a:gd name="T3" fmla="*/ 1 h 17"/>
                      <a:gd name="T4" fmla="*/ 20 w 30"/>
                      <a:gd name="T5" fmla="*/ 3 h 17"/>
                      <a:gd name="T6" fmla="*/ 26 w 30"/>
                      <a:gd name="T7" fmla="*/ 4 h 17"/>
                      <a:gd name="T8" fmla="*/ 26 w 30"/>
                      <a:gd name="T9" fmla="*/ 16 h 17"/>
                      <a:gd name="T10" fmla="*/ 29 w 30"/>
                      <a:gd name="T11" fmla="*/ 3 h 17"/>
                      <a:gd name="T12" fmla="*/ 24 w 30"/>
                      <a:gd name="T13" fmla="*/ 0 h 17"/>
                      <a:gd name="T14" fmla="*/ 0 w 30"/>
                      <a:gd name="T15" fmla="*/ 1 h 17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30" h="17">
                        <a:moveTo>
                          <a:pt x="0" y="1"/>
                        </a:moveTo>
                        <a:lnTo>
                          <a:pt x="9" y="1"/>
                        </a:lnTo>
                        <a:lnTo>
                          <a:pt x="20" y="3"/>
                        </a:lnTo>
                        <a:lnTo>
                          <a:pt x="26" y="4"/>
                        </a:lnTo>
                        <a:lnTo>
                          <a:pt x="26" y="16"/>
                        </a:lnTo>
                        <a:lnTo>
                          <a:pt x="29" y="3"/>
                        </a:lnTo>
                        <a:lnTo>
                          <a:pt x="24" y="0"/>
                        </a:lnTo>
                        <a:lnTo>
                          <a:pt x="0" y="1"/>
                        </a:lnTo>
                      </a:path>
                    </a:pathLst>
                  </a:custGeom>
                  <a:solidFill>
                    <a:srgbClr val="006060"/>
                  </a:solidFill>
                  <a:ln w="12700" cap="rnd" cmpd="sng">
                    <a:solidFill>
                      <a:srgbClr val="183B97"/>
                    </a:solidFill>
                    <a:prstDash val="solid"/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</p:grpSp>
        </p:grpSp>
        <p:grpSp>
          <p:nvGrpSpPr>
            <p:cNvPr id="29740" name="Group 107"/>
            <p:cNvGrpSpPr>
              <a:grpSpLocks/>
            </p:cNvGrpSpPr>
            <p:nvPr/>
          </p:nvGrpSpPr>
          <p:grpSpPr bwMode="auto">
            <a:xfrm>
              <a:off x="3928" y="2202"/>
              <a:ext cx="169" cy="238"/>
              <a:chOff x="3928" y="2202"/>
              <a:chExt cx="169" cy="238"/>
            </a:xfrm>
          </p:grpSpPr>
          <p:sp>
            <p:nvSpPr>
              <p:cNvPr id="29754" name="Freeform 108"/>
              <p:cNvSpPr>
                <a:spLocks/>
              </p:cNvSpPr>
              <p:nvPr/>
            </p:nvSpPr>
            <p:spPr bwMode="auto">
              <a:xfrm>
                <a:off x="3928" y="2202"/>
                <a:ext cx="169" cy="238"/>
              </a:xfrm>
              <a:custGeom>
                <a:avLst/>
                <a:gdLst>
                  <a:gd name="T0" fmla="*/ 13 w 169"/>
                  <a:gd name="T1" fmla="*/ 2 h 238"/>
                  <a:gd name="T2" fmla="*/ 47 w 169"/>
                  <a:gd name="T3" fmla="*/ 25 h 238"/>
                  <a:gd name="T4" fmla="*/ 66 w 169"/>
                  <a:gd name="T5" fmla="*/ 41 h 238"/>
                  <a:gd name="T6" fmla="*/ 93 w 169"/>
                  <a:gd name="T7" fmla="*/ 67 h 238"/>
                  <a:gd name="T8" fmla="*/ 107 w 169"/>
                  <a:gd name="T9" fmla="*/ 65 h 238"/>
                  <a:gd name="T10" fmla="*/ 121 w 169"/>
                  <a:gd name="T11" fmla="*/ 68 h 238"/>
                  <a:gd name="T12" fmla="*/ 132 w 169"/>
                  <a:gd name="T13" fmla="*/ 76 h 238"/>
                  <a:gd name="T14" fmla="*/ 140 w 169"/>
                  <a:gd name="T15" fmla="*/ 88 h 238"/>
                  <a:gd name="T16" fmla="*/ 151 w 169"/>
                  <a:gd name="T17" fmla="*/ 103 h 238"/>
                  <a:gd name="T18" fmla="*/ 164 w 169"/>
                  <a:gd name="T19" fmla="*/ 114 h 238"/>
                  <a:gd name="T20" fmla="*/ 168 w 169"/>
                  <a:gd name="T21" fmla="*/ 132 h 238"/>
                  <a:gd name="T22" fmla="*/ 152 w 169"/>
                  <a:gd name="T23" fmla="*/ 159 h 238"/>
                  <a:gd name="T24" fmla="*/ 147 w 169"/>
                  <a:gd name="T25" fmla="*/ 184 h 238"/>
                  <a:gd name="T26" fmla="*/ 137 w 169"/>
                  <a:gd name="T27" fmla="*/ 209 h 238"/>
                  <a:gd name="T28" fmla="*/ 123 w 169"/>
                  <a:gd name="T29" fmla="*/ 226 h 238"/>
                  <a:gd name="T30" fmla="*/ 110 w 169"/>
                  <a:gd name="T31" fmla="*/ 237 h 238"/>
                  <a:gd name="T32" fmla="*/ 95 w 169"/>
                  <a:gd name="T33" fmla="*/ 237 h 238"/>
                  <a:gd name="T34" fmla="*/ 65 w 169"/>
                  <a:gd name="T35" fmla="*/ 224 h 238"/>
                  <a:gd name="T36" fmla="*/ 46 w 169"/>
                  <a:gd name="T37" fmla="*/ 210 h 238"/>
                  <a:gd name="T38" fmla="*/ 32 w 169"/>
                  <a:gd name="T39" fmla="*/ 195 h 238"/>
                  <a:gd name="T40" fmla="*/ 24 w 169"/>
                  <a:gd name="T41" fmla="*/ 182 h 238"/>
                  <a:gd name="T42" fmla="*/ 22 w 169"/>
                  <a:gd name="T43" fmla="*/ 170 h 238"/>
                  <a:gd name="T44" fmla="*/ 24 w 169"/>
                  <a:gd name="T45" fmla="*/ 160 h 238"/>
                  <a:gd name="T46" fmla="*/ 29 w 169"/>
                  <a:gd name="T47" fmla="*/ 155 h 238"/>
                  <a:gd name="T48" fmla="*/ 30 w 169"/>
                  <a:gd name="T49" fmla="*/ 146 h 238"/>
                  <a:gd name="T50" fmla="*/ 34 w 169"/>
                  <a:gd name="T51" fmla="*/ 138 h 238"/>
                  <a:gd name="T52" fmla="*/ 40 w 169"/>
                  <a:gd name="T53" fmla="*/ 135 h 238"/>
                  <a:gd name="T54" fmla="*/ 47 w 169"/>
                  <a:gd name="T55" fmla="*/ 134 h 238"/>
                  <a:gd name="T56" fmla="*/ 47 w 169"/>
                  <a:gd name="T57" fmla="*/ 123 h 238"/>
                  <a:gd name="T58" fmla="*/ 52 w 169"/>
                  <a:gd name="T59" fmla="*/ 113 h 238"/>
                  <a:gd name="T60" fmla="*/ 59 w 169"/>
                  <a:gd name="T61" fmla="*/ 108 h 238"/>
                  <a:gd name="T62" fmla="*/ 73 w 169"/>
                  <a:gd name="T63" fmla="*/ 101 h 238"/>
                  <a:gd name="T64" fmla="*/ 63 w 169"/>
                  <a:gd name="T65" fmla="*/ 95 h 238"/>
                  <a:gd name="T66" fmla="*/ 48 w 169"/>
                  <a:gd name="T67" fmla="*/ 81 h 238"/>
                  <a:gd name="T68" fmla="*/ 33 w 169"/>
                  <a:gd name="T69" fmla="*/ 65 h 238"/>
                  <a:gd name="T70" fmla="*/ 17 w 169"/>
                  <a:gd name="T71" fmla="*/ 47 h 238"/>
                  <a:gd name="T72" fmla="*/ 2 w 169"/>
                  <a:gd name="T73" fmla="*/ 24 h 238"/>
                  <a:gd name="T74" fmla="*/ 0 w 169"/>
                  <a:gd name="T75" fmla="*/ 16 h 238"/>
                  <a:gd name="T76" fmla="*/ 0 w 169"/>
                  <a:gd name="T77" fmla="*/ 7 h 238"/>
                  <a:gd name="T78" fmla="*/ 2 w 169"/>
                  <a:gd name="T79" fmla="*/ 3 h 238"/>
                  <a:gd name="T80" fmla="*/ 9 w 169"/>
                  <a:gd name="T81" fmla="*/ 0 h 238"/>
                  <a:gd name="T82" fmla="*/ 13 w 169"/>
                  <a:gd name="T83" fmla="*/ 2 h 238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169" h="238">
                    <a:moveTo>
                      <a:pt x="13" y="2"/>
                    </a:moveTo>
                    <a:lnTo>
                      <a:pt x="47" y="25"/>
                    </a:lnTo>
                    <a:lnTo>
                      <a:pt x="66" y="41"/>
                    </a:lnTo>
                    <a:lnTo>
                      <a:pt x="93" y="67"/>
                    </a:lnTo>
                    <a:lnTo>
                      <a:pt x="107" y="65"/>
                    </a:lnTo>
                    <a:lnTo>
                      <a:pt x="121" y="68"/>
                    </a:lnTo>
                    <a:lnTo>
                      <a:pt x="132" y="76"/>
                    </a:lnTo>
                    <a:lnTo>
                      <a:pt x="140" y="88"/>
                    </a:lnTo>
                    <a:lnTo>
                      <a:pt x="151" y="103"/>
                    </a:lnTo>
                    <a:lnTo>
                      <a:pt x="164" y="114"/>
                    </a:lnTo>
                    <a:lnTo>
                      <a:pt x="168" y="132"/>
                    </a:lnTo>
                    <a:lnTo>
                      <a:pt x="152" y="159"/>
                    </a:lnTo>
                    <a:lnTo>
                      <a:pt x="147" y="184"/>
                    </a:lnTo>
                    <a:lnTo>
                      <a:pt x="137" y="209"/>
                    </a:lnTo>
                    <a:lnTo>
                      <a:pt x="123" y="226"/>
                    </a:lnTo>
                    <a:lnTo>
                      <a:pt x="110" y="237"/>
                    </a:lnTo>
                    <a:lnTo>
                      <a:pt x="95" y="237"/>
                    </a:lnTo>
                    <a:lnTo>
                      <a:pt x="65" y="224"/>
                    </a:lnTo>
                    <a:lnTo>
                      <a:pt x="46" y="210"/>
                    </a:lnTo>
                    <a:lnTo>
                      <a:pt x="32" y="195"/>
                    </a:lnTo>
                    <a:lnTo>
                      <a:pt x="24" y="182"/>
                    </a:lnTo>
                    <a:lnTo>
                      <a:pt x="22" y="170"/>
                    </a:lnTo>
                    <a:lnTo>
                      <a:pt x="24" y="160"/>
                    </a:lnTo>
                    <a:lnTo>
                      <a:pt x="29" y="155"/>
                    </a:lnTo>
                    <a:lnTo>
                      <a:pt x="30" y="146"/>
                    </a:lnTo>
                    <a:lnTo>
                      <a:pt x="34" y="138"/>
                    </a:lnTo>
                    <a:lnTo>
                      <a:pt x="40" y="135"/>
                    </a:lnTo>
                    <a:lnTo>
                      <a:pt x="47" y="134"/>
                    </a:lnTo>
                    <a:lnTo>
                      <a:pt x="47" y="123"/>
                    </a:lnTo>
                    <a:lnTo>
                      <a:pt x="52" y="113"/>
                    </a:lnTo>
                    <a:lnTo>
                      <a:pt x="59" y="108"/>
                    </a:lnTo>
                    <a:lnTo>
                      <a:pt x="73" y="101"/>
                    </a:lnTo>
                    <a:lnTo>
                      <a:pt x="63" y="95"/>
                    </a:lnTo>
                    <a:lnTo>
                      <a:pt x="48" y="81"/>
                    </a:lnTo>
                    <a:lnTo>
                      <a:pt x="33" y="65"/>
                    </a:lnTo>
                    <a:lnTo>
                      <a:pt x="17" y="47"/>
                    </a:lnTo>
                    <a:lnTo>
                      <a:pt x="2" y="24"/>
                    </a:lnTo>
                    <a:lnTo>
                      <a:pt x="0" y="16"/>
                    </a:lnTo>
                    <a:lnTo>
                      <a:pt x="0" y="7"/>
                    </a:lnTo>
                    <a:lnTo>
                      <a:pt x="2" y="3"/>
                    </a:lnTo>
                    <a:lnTo>
                      <a:pt x="9" y="0"/>
                    </a:lnTo>
                    <a:lnTo>
                      <a:pt x="13" y="2"/>
                    </a:lnTo>
                  </a:path>
                </a:pathLst>
              </a:custGeom>
              <a:solidFill>
                <a:srgbClr val="E0A080"/>
              </a:solidFill>
              <a:ln w="12700" cap="rnd" cmpd="sng">
                <a:solidFill>
                  <a:srgbClr val="183B97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grpSp>
            <p:nvGrpSpPr>
              <p:cNvPr id="29755" name="Group 109"/>
              <p:cNvGrpSpPr>
                <a:grpSpLocks/>
              </p:cNvGrpSpPr>
              <p:nvPr/>
            </p:nvGrpSpPr>
            <p:grpSpPr bwMode="auto">
              <a:xfrm>
                <a:off x="3955" y="2267"/>
                <a:ext cx="108" cy="107"/>
                <a:chOff x="3955" y="2267"/>
                <a:chExt cx="108" cy="107"/>
              </a:xfrm>
            </p:grpSpPr>
            <p:sp>
              <p:nvSpPr>
                <p:cNvPr id="29756" name="Freeform 110"/>
                <p:cNvSpPr>
                  <a:spLocks/>
                </p:cNvSpPr>
                <p:nvPr/>
              </p:nvSpPr>
              <p:spPr bwMode="auto">
                <a:xfrm>
                  <a:off x="3955" y="2357"/>
                  <a:ext cx="22" cy="17"/>
                </a:xfrm>
                <a:custGeom>
                  <a:avLst/>
                  <a:gdLst>
                    <a:gd name="T0" fmla="*/ 0 w 22"/>
                    <a:gd name="T1" fmla="*/ 0 h 17"/>
                    <a:gd name="T2" fmla="*/ 8 w 22"/>
                    <a:gd name="T3" fmla="*/ 1 h 17"/>
                    <a:gd name="T4" fmla="*/ 15 w 22"/>
                    <a:gd name="T5" fmla="*/ 6 h 17"/>
                    <a:gd name="T6" fmla="*/ 21 w 22"/>
                    <a:gd name="T7" fmla="*/ 16 h 17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2" h="17">
                      <a:moveTo>
                        <a:pt x="0" y="0"/>
                      </a:moveTo>
                      <a:lnTo>
                        <a:pt x="8" y="1"/>
                      </a:lnTo>
                      <a:lnTo>
                        <a:pt x="15" y="6"/>
                      </a:lnTo>
                      <a:lnTo>
                        <a:pt x="21" y="16"/>
                      </a:lnTo>
                    </a:path>
                  </a:pathLst>
                </a:custGeom>
                <a:noFill/>
                <a:ln w="12700" cap="rnd" cmpd="sng">
                  <a:solidFill>
                    <a:srgbClr val="183B97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9757" name="Freeform 111"/>
                <p:cNvSpPr>
                  <a:spLocks/>
                </p:cNvSpPr>
                <p:nvPr/>
              </p:nvSpPr>
              <p:spPr bwMode="auto">
                <a:xfrm>
                  <a:off x="3972" y="2333"/>
                  <a:ext cx="20" cy="17"/>
                </a:xfrm>
                <a:custGeom>
                  <a:avLst/>
                  <a:gdLst>
                    <a:gd name="T0" fmla="*/ 0 w 20"/>
                    <a:gd name="T1" fmla="*/ 0 h 17"/>
                    <a:gd name="T2" fmla="*/ 6 w 20"/>
                    <a:gd name="T3" fmla="*/ 2 h 17"/>
                    <a:gd name="T4" fmla="*/ 13 w 20"/>
                    <a:gd name="T5" fmla="*/ 4 h 17"/>
                    <a:gd name="T6" fmla="*/ 17 w 20"/>
                    <a:gd name="T7" fmla="*/ 10 h 17"/>
                    <a:gd name="T8" fmla="*/ 19 w 20"/>
                    <a:gd name="T9" fmla="*/ 16 h 1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20" h="17">
                      <a:moveTo>
                        <a:pt x="0" y="0"/>
                      </a:moveTo>
                      <a:lnTo>
                        <a:pt x="6" y="2"/>
                      </a:lnTo>
                      <a:lnTo>
                        <a:pt x="13" y="4"/>
                      </a:lnTo>
                      <a:lnTo>
                        <a:pt x="17" y="10"/>
                      </a:lnTo>
                      <a:lnTo>
                        <a:pt x="19" y="16"/>
                      </a:lnTo>
                    </a:path>
                  </a:pathLst>
                </a:custGeom>
                <a:noFill/>
                <a:ln w="12700" cap="rnd" cmpd="sng">
                  <a:solidFill>
                    <a:srgbClr val="183B97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9758" name="Freeform 112"/>
                <p:cNvSpPr>
                  <a:spLocks/>
                </p:cNvSpPr>
                <p:nvPr/>
              </p:nvSpPr>
              <p:spPr bwMode="auto">
                <a:xfrm>
                  <a:off x="3990" y="2307"/>
                  <a:ext cx="23" cy="18"/>
                </a:xfrm>
                <a:custGeom>
                  <a:avLst/>
                  <a:gdLst>
                    <a:gd name="T0" fmla="*/ 0 w 23"/>
                    <a:gd name="T1" fmla="*/ 0 h 18"/>
                    <a:gd name="T2" fmla="*/ 8 w 23"/>
                    <a:gd name="T3" fmla="*/ 2 h 18"/>
                    <a:gd name="T4" fmla="*/ 17 w 23"/>
                    <a:gd name="T5" fmla="*/ 8 h 18"/>
                    <a:gd name="T6" fmla="*/ 22 w 23"/>
                    <a:gd name="T7" fmla="*/ 17 h 18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3" h="18">
                      <a:moveTo>
                        <a:pt x="0" y="0"/>
                      </a:moveTo>
                      <a:lnTo>
                        <a:pt x="8" y="2"/>
                      </a:lnTo>
                      <a:lnTo>
                        <a:pt x="17" y="8"/>
                      </a:lnTo>
                      <a:lnTo>
                        <a:pt x="22" y="17"/>
                      </a:lnTo>
                    </a:path>
                  </a:pathLst>
                </a:custGeom>
                <a:noFill/>
                <a:ln w="12700" cap="rnd" cmpd="sng">
                  <a:solidFill>
                    <a:srgbClr val="183B97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9759" name="Freeform 113"/>
                <p:cNvSpPr>
                  <a:spLocks/>
                </p:cNvSpPr>
                <p:nvPr/>
              </p:nvSpPr>
              <p:spPr bwMode="auto">
                <a:xfrm>
                  <a:off x="4017" y="2267"/>
                  <a:ext cx="46" cy="35"/>
                </a:xfrm>
                <a:custGeom>
                  <a:avLst/>
                  <a:gdLst>
                    <a:gd name="T0" fmla="*/ 0 w 46"/>
                    <a:gd name="T1" fmla="*/ 0 h 35"/>
                    <a:gd name="T2" fmla="*/ 11 w 46"/>
                    <a:gd name="T3" fmla="*/ 4 h 35"/>
                    <a:gd name="T4" fmla="*/ 21 w 46"/>
                    <a:gd name="T5" fmla="*/ 8 h 35"/>
                    <a:gd name="T6" fmla="*/ 29 w 46"/>
                    <a:gd name="T7" fmla="*/ 17 h 35"/>
                    <a:gd name="T8" fmla="*/ 34 w 46"/>
                    <a:gd name="T9" fmla="*/ 28 h 35"/>
                    <a:gd name="T10" fmla="*/ 45 w 46"/>
                    <a:gd name="T11" fmla="*/ 34 h 35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46" h="35">
                      <a:moveTo>
                        <a:pt x="0" y="0"/>
                      </a:moveTo>
                      <a:lnTo>
                        <a:pt x="11" y="4"/>
                      </a:lnTo>
                      <a:lnTo>
                        <a:pt x="21" y="8"/>
                      </a:lnTo>
                      <a:lnTo>
                        <a:pt x="29" y="17"/>
                      </a:lnTo>
                      <a:lnTo>
                        <a:pt x="34" y="28"/>
                      </a:lnTo>
                      <a:lnTo>
                        <a:pt x="45" y="34"/>
                      </a:lnTo>
                    </a:path>
                  </a:pathLst>
                </a:custGeom>
                <a:noFill/>
                <a:ln w="12700" cap="rnd" cmpd="sng">
                  <a:solidFill>
                    <a:srgbClr val="183B97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</p:grpSp>
        </p:grpSp>
        <p:grpSp>
          <p:nvGrpSpPr>
            <p:cNvPr id="29741" name="Group 114"/>
            <p:cNvGrpSpPr>
              <a:grpSpLocks/>
            </p:cNvGrpSpPr>
            <p:nvPr/>
          </p:nvGrpSpPr>
          <p:grpSpPr bwMode="auto">
            <a:xfrm>
              <a:off x="4353" y="2422"/>
              <a:ext cx="192" cy="110"/>
              <a:chOff x="4353" y="2422"/>
              <a:chExt cx="192" cy="110"/>
            </a:xfrm>
          </p:grpSpPr>
          <p:sp>
            <p:nvSpPr>
              <p:cNvPr id="29751" name="Freeform 115"/>
              <p:cNvSpPr>
                <a:spLocks/>
              </p:cNvSpPr>
              <p:nvPr/>
            </p:nvSpPr>
            <p:spPr bwMode="auto">
              <a:xfrm>
                <a:off x="4373" y="2422"/>
                <a:ext cx="172" cy="110"/>
              </a:xfrm>
              <a:custGeom>
                <a:avLst/>
                <a:gdLst>
                  <a:gd name="T0" fmla="*/ 0 w 172"/>
                  <a:gd name="T1" fmla="*/ 109 h 110"/>
                  <a:gd name="T2" fmla="*/ 15 w 172"/>
                  <a:gd name="T3" fmla="*/ 34 h 110"/>
                  <a:gd name="T4" fmla="*/ 58 w 172"/>
                  <a:gd name="T5" fmla="*/ 19 h 110"/>
                  <a:gd name="T6" fmla="*/ 112 w 172"/>
                  <a:gd name="T7" fmla="*/ 7 h 110"/>
                  <a:gd name="T8" fmla="*/ 171 w 172"/>
                  <a:gd name="T9" fmla="*/ 0 h 110"/>
                  <a:gd name="T10" fmla="*/ 132 w 172"/>
                  <a:gd name="T11" fmla="*/ 101 h 110"/>
                  <a:gd name="T12" fmla="*/ 83 w 172"/>
                  <a:gd name="T13" fmla="*/ 86 h 110"/>
                  <a:gd name="T14" fmla="*/ 0 w 172"/>
                  <a:gd name="T15" fmla="*/ 109 h 11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72" h="110">
                    <a:moveTo>
                      <a:pt x="0" y="109"/>
                    </a:moveTo>
                    <a:lnTo>
                      <a:pt x="15" y="34"/>
                    </a:lnTo>
                    <a:lnTo>
                      <a:pt x="58" y="19"/>
                    </a:lnTo>
                    <a:lnTo>
                      <a:pt x="112" y="7"/>
                    </a:lnTo>
                    <a:lnTo>
                      <a:pt x="171" y="0"/>
                    </a:lnTo>
                    <a:lnTo>
                      <a:pt x="132" y="101"/>
                    </a:lnTo>
                    <a:lnTo>
                      <a:pt x="83" y="86"/>
                    </a:lnTo>
                    <a:lnTo>
                      <a:pt x="0" y="109"/>
                    </a:lnTo>
                  </a:path>
                </a:pathLst>
              </a:custGeom>
              <a:solidFill>
                <a:srgbClr val="E0FFFF"/>
              </a:solidFill>
              <a:ln w="12700" cap="rnd" cmpd="sng">
                <a:solidFill>
                  <a:srgbClr val="183B97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9752" name="Freeform 116"/>
              <p:cNvSpPr>
                <a:spLocks/>
              </p:cNvSpPr>
              <p:nvPr/>
            </p:nvSpPr>
            <p:spPr bwMode="auto">
              <a:xfrm>
                <a:off x="4353" y="2458"/>
                <a:ext cx="45" cy="53"/>
              </a:xfrm>
              <a:custGeom>
                <a:avLst/>
                <a:gdLst>
                  <a:gd name="T0" fmla="*/ 0 w 45"/>
                  <a:gd name="T1" fmla="*/ 34 h 53"/>
                  <a:gd name="T2" fmla="*/ 8 w 45"/>
                  <a:gd name="T3" fmla="*/ 12 h 53"/>
                  <a:gd name="T4" fmla="*/ 35 w 45"/>
                  <a:gd name="T5" fmla="*/ 0 h 53"/>
                  <a:gd name="T6" fmla="*/ 44 w 45"/>
                  <a:gd name="T7" fmla="*/ 34 h 53"/>
                  <a:gd name="T8" fmla="*/ 28 w 45"/>
                  <a:gd name="T9" fmla="*/ 52 h 53"/>
                  <a:gd name="T10" fmla="*/ 0 w 45"/>
                  <a:gd name="T11" fmla="*/ 34 h 5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5" h="53">
                    <a:moveTo>
                      <a:pt x="0" y="34"/>
                    </a:moveTo>
                    <a:lnTo>
                      <a:pt x="8" y="12"/>
                    </a:lnTo>
                    <a:lnTo>
                      <a:pt x="35" y="0"/>
                    </a:lnTo>
                    <a:lnTo>
                      <a:pt x="44" y="34"/>
                    </a:lnTo>
                    <a:lnTo>
                      <a:pt x="28" y="52"/>
                    </a:lnTo>
                    <a:lnTo>
                      <a:pt x="0" y="34"/>
                    </a:lnTo>
                  </a:path>
                </a:pathLst>
              </a:custGeom>
              <a:solidFill>
                <a:srgbClr val="0000FF"/>
              </a:solidFill>
              <a:ln w="12700" cap="rnd" cmpd="sng">
                <a:solidFill>
                  <a:srgbClr val="183B97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9753" name="Freeform 117"/>
              <p:cNvSpPr>
                <a:spLocks/>
              </p:cNvSpPr>
              <p:nvPr/>
            </p:nvSpPr>
            <p:spPr bwMode="auto">
              <a:xfrm>
                <a:off x="4387" y="2495"/>
                <a:ext cx="17" cy="18"/>
              </a:xfrm>
              <a:custGeom>
                <a:avLst/>
                <a:gdLst>
                  <a:gd name="T0" fmla="*/ 10 w 17"/>
                  <a:gd name="T1" fmla="*/ 0 h 18"/>
                  <a:gd name="T2" fmla="*/ 16 w 17"/>
                  <a:gd name="T3" fmla="*/ 17 h 18"/>
                  <a:gd name="T4" fmla="*/ 0 w 17"/>
                  <a:gd name="T5" fmla="*/ 9 h 18"/>
                  <a:gd name="T6" fmla="*/ 10 w 17"/>
                  <a:gd name="T7" fmla="*/ 0 h 1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7" h="18">
                    <a:moveTo>
                      <a:pt x="10" y="0"/>
                    </a:moveTo>
                    <a:lnTo>
                      <a:pt x="16" y="17"/>
                    </a:lnTo>
                    <a:lnTo>
                      <a:pt x="0" y="9"/>
                    </a:lnTo>
                    <a:lnTo>
                      <a:pt x="10" y="0"/>
                    </a:lnTo>
                  </a:path>
                </a:pathLst>
              </a:custGeom>
              <a:solidFill>
                <a:srgbClr val="C0FFFF"/>
              </a:solidFill>
              <a:ln w="12700" cap="rnd" cmpd="sng">
                <a:solidFill>
                  <a:srgbClr val="183B97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29742" name="Freeform 118"/>
            <p:cNvSpPr>
              <a:spLocks/>
            </p:cNvSpPr>
            <p:nvPr/>
          </p:nvSpPr>
          <p:spPr bwMode="auto">
            <a:xfrm>
              <a:off x="4034" y="2334"/>
              <a:ext cx="170" cy="165"/>
            </a:xfrm>
            <a:custGeom>
              <a:avLst/>
              <a:gdLst>
                <a:gd name="T0" fmla="*/ 0 w 170"/>
                <a:gd name="T1" fmla="*/ 95 h 165"/>
                <a:gd name="T2" fmla="*/ 9 w 170"/>
                <a:gd name="T3" fmla="*/ 67 h 165"/>
                <a:gd name="T4" fmla="*/ 32 w 170"/>
                <a:gd name="T5" fmla="*/ 39 h 165"/>
                <a:gd name="T6" fmla="*/ 55 w 170"/>
                <a:gd name="T7" fmla="*/ 0 h 165"/>
                <a:gd name="T8" fmla="*/ 87 w 170"/>
                <a:gd name="T9" fmla="*/ 6 h 165"/>
                <a:gd name="T10" fmla="*/ 107 w 170"/>
                <a:gd name="T11" fmla="*/ 18 h 165"/>
                <a:gd name="T12" fmla="*/ 135 w 170"/>
                <a:gd name="T13" fmla="*/ 32 h 165"/>
                <a:gd name="T14" fmla="*/ 169 w 170"/>
                <a:gd name="T15" fmla="*/ 39 h 165"/>
                <a:gd name="T16" fmla="*/ 118 w 170"/>
                <a:gd name="T17" fmla="*/ 82 h 165"/>
                <a:gd name="T18" fmla="*/ 104 w 170"/>
                <a:gd name="T19" fmla="*/ 101 h 165"/>
                <a:gd name="T20" fmla="*/ 96 w 170"/>
                <a:gd name="T21" fmla="*/ 125 h 165"/>
                <a:gd name="T22" fmla="*/ 79 w 170"/>
                <a:gd name="T23" fmla="*/ 142 h 165"/>
                <a:gd name="T24" fmla="*/ 71 w 170"/>
                <a:gd name="T25" fmla="*/ 164 h 165"/>
                <a:gd name="T26" fmla="*/ 55 w 170"/>
                <a:gd name="T27" fmla="*/ 149 h 165"/>
                <a:gd name="T28" fmla="*/ 35 w 170"/>
                <a:gd name="T29" fmla="*/ 137 h 165"/>
                <a:gd name="T30" fmla="*/ 0 w 170"/>
                <a:gd name="T31" fmla="*/ 95 h 165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70" h="165">
                  <a:moveTo>
                    <a:pt x="0" y="95"/>
                  </a:moveTo>
                  <a:lnTo>
                    <a:pt x="9" y="67"/>
                  </a:lnTo>
                  <a:lnTo>
                    <a:pt x="32" y="39"/>
                  </a:lnTo>
                  <a:lnTo>
                    <a:pt x="55" y="0"/>
                  </a:lnTo>
                  <a:lnTo>
                    <a:pt x="87" y="6"/>
                  </a:lnTo>
                  <a:lnTo>
                    <a:pt x="107" y="18"/>
                  </a:lnTo>
                  <a:lnTo>
                    <a:pt x="135" y="32"/>
                  </a:lnTo>
                  <a:lnTo>
                    <a:pt x="169" y="39"/>
                  </a:lnTo>
                  <a:lnTo>
                    <a:pt x="118" y="82"/>
                  </a:lnTo>
                  <a:lnTo>
                    <a:pt x="104" y="101"/>
                  </a:lnTo>
                  <a:lnTo>
                    <a:pt x="96" y="125"/>
                  </a:lnTo>
                  <a:lnTo>
                    <a:pt x="79" y="142"/>
                  </a:lnTo>
                  <a:lnTo>
                    <a:pt x="71" y="164"/>
                  </a:lnTo>
                  <a:lnTo>
                    <a:pt x="55" y="149"/>
                  </a:lnTo>
                  <a:lnTo>
                    <a:pt x="35" y="137"/>
                  </a:lnTo>
                  <a:lnTo>
                    <a:pt x="0" y="95"/>
                  </a:lnTo>
                </a:path>
              </a:pathLst>
            </a:custGeom>
            <a:solidFill>
              <a:srgbClr val="E0FFFF"/>
            </a:solidFill>
            <a:ln w="12700" cap="rnd" cmpd="sng">
              <a:solidFill>
                <a:srgbClr val="183B97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9743" name="Freeform 119"/>
            <p:cNvSpPr>
              <a:spLocks/>
            </p:cNvSpPr>
            <p:nvPr/>
          </p:nvSpPr>
          <p:spPr bwMode="auto">
            <a:xfrm>
              <a:off x="4111" y="2365"/>
              <a:ext cx="23" cy="20"/>
            </a:xfrm>
            <a:custGeom>
              <a:avLst/>
              <a:gdLst>
                <a:gd name="T0" fmla="*/ 13 w 23"/>
                <a:gd name="T1" fmla="*/ 0 h 20"/>
                <a:gd name="T2" fmla="*/ 0 w 23"/>
                <a:gd name="T3" fmla="*/ 14 h 20"/>
                <a:gd name="T4" fmla="*/ 9 w 23"/>
                <a:gd name="T5" fmla="*/ 19 h 20"/>
                <a:gd name="T6" fmla="*/ 22 w 23"/>
                <a:gd name="T7" fmla="*/ 5 h 20"/>
                <a:gd name="T8" fmla="*/ 13 w 23"/>
                <a:gd name="T9" fmla="*/ 0 h 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3" h="20">
                  <a:moveTo>
                    <a:pt x="13" y="0"/>
                  </a:moveTo>
                  <a:lnTo>
                    <a:pt x="0" y="14"/>
                  </a:lnTo>
                  <a:lnTo>
                    <a:pt x="9" y="19"/>
                  </a:lnTo>
                  <a:lnTo>
                    <a:pt x="22" y="5"/>
                  </a:lnTo>
                  <a:lnTo>
                    <a:pt x="13" y="0"/>
                  </a:lnTo>
                </a:path>
              </a:pathLst>
            </a:custGeom>
            <a:solidFill>
              <a:srgbClr val="C0C0E0"/>
            </a:solidFill>
            <a:ln w="12700" cap="rnd" cmpd="sng">
              <a:solidFill>
                <a:srgbClr val="183B97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9744" name="Freeform 120"/>
            <p:cNvSpPr>
              <a:spLocks/>
            </p:cNvSpPr>
            <p:nvPr/>
          </p:nvSpPr>
          <p:spPr bwMode="auto">
            <a:xfrm>
              <a:off x="4096" y="2384"/>
              <a:ext cx="455" cy="551"/>
            </a:xfrm>
            <a:custGeom>
              <a:avLst/>
              <a:gdLst>
                <a:gd name="T0" fmla="*/ 81 w 455"/>
                <a:gd name="T1" fmla="*/ 156 h 551"/>
                <a:gd name="T2" fmla="*/ 0 w 455"/>
                <a:gd name="T3" fmla="*/ 84 h 551"/>
                <a:gd name="T4" fmla="*/ 15 w 455"/>
                <a:gd name="T5" fmla="*/ 106 h 551"/>
                <a:gd name="T6" fmla="*/ 31 w 455"/>
                <a:gd name="T7" fmla="*/ 56 h 551"/>
                <a:gd name="T8" fmla="*/ 71 w 455"/>
                <a:gd name="T9" fmla="*/ 11 h 551"/>
                <a:gd name="T10" fmla="*/ 97 w 455"/>
                <a:gd name="T11" fmla="*/ 0 h 551"/>
                <a:gd name="T12" fmla="*/ 154 w 455"/>
                <a:gd name="T13" fmla="*/ 39 h 551"/>
                <a:gd name="T14" fmla="*/ 187 w 455"/>
                <a:gd name="T15" fmla="*/ 74 h 551"/>
                <a:gd name="T16" fmla="*/ 214 w 455"/>
                <a:gd name="T17" fmla="*/ 91 h 551"/>
                <a:gd name="T18" fmla="*/ 249 w 455"/>
                <a:gd name="T19" fmla="*/ 103 h 551"/>
                <a:gd name="T20" fmla="*/ 278 w 455"/>
                <a:gd name="T21" fmla="*/ 122 h 551"/>
                <a:gd name="T22" fmla="*/ 308 w 455"/>
                <a:gd name="T23" fmla="*/ 142 h 551"/>
                <a:gd name="T24" fmla="*/ 339 w 455"/>
                <a:gd name="T25" fmla="*/ 128 h 551"/>
                <a:gd name="T26" fmla="*/ 370 w 455"/>
                <a:gd name="T27" fmla="*/ 117 h 551"/>
                <a:gd name="T28" fmla="*/ 396 w 455"/>
                <a:gd name="T29" fmla="*/ 114 h 551"/>
                <a:gd name="T30" fmla="*/ 421 w 455"/>
                <a:gd name="T31" fmla="*/ 120 h 551"/>
                <a:gd name="T32" fmla="*/ 442 w 455"/>
                <a:gd name="T33" fmla="*/ 135 h 551"/>
                <a:gd name="T34" fmla="*/ 451 w 455"/>
                <a:gd name="T35" fmla="*/ 150 h 551"/>
                <a:gd name="T36" fmla="*/ 454 w 455"/>
                <a:gd name="T37" fmla="*/ 165 h 551"/>
                <a:gd name="T38" fmla="*/ 450 w 455"/>
                <a:gd name="T39" fmla="*/ 184 h 551"/>
                <a:gd name="T40" fmla="*/ 442 w 455"/>
                <a:gd name="T41" fmla="*/ 207 h 551"/>
                <a:gd name="T42" fmla="*/ 431 w 455"/>
                <a:gd name="T43" fmla="*/ 234 h 551"/>
                <a:gd name="T44" fmla="*/ 422 w 455"/>
                <a:gd name="T45" fmla="*/ 261 h 551"/>
                <a:gd name="T46" fmla="*/ 416 w 455"/>
                <a:gd name="T47" fmla="*/ 290 h 551"/>
                <a:gd name="T48" fmla="*/ 418 w 455"/>
                <a:gd name="T49" fmla="*/ 322 h 551"/>
                <a:gd name="T50" fmla="*/ 416 w 455"/>
                <a:gd name="T51" fmla="*/ 363 h 551"/>
                <a:gd name="T52" fmla="*/ 410 w 455"/>
                <a:gd name="T53" fmla="*/ 407 h 551"/>
                <a:gd name="T54" fmla="*/ 400 w 455"/>
                <a:gd name="T55" fmla="*/ 444 h 551"/>
                <a:gd name="T56" fmla="*/ 393 w 455"/>
                <a:gd name="T57" fmla="*/ 466 h 551"/>
                <a:gd name="T58" fmla="*/ 384 w 455"/>
                <a:gd name="T59" fmla="*/ 497 h 551"/>
                <a:gd name="T60" fmla="*/ 381 w 455"/>
                <a:gd name="T61" fmla="*/ 550 h 551"/>
                <a:gd name="T62" fmla="*/ 359 w 455"/>
                <a:gd name="T63" fmla="*/ 533 h 551"/>
                <a:gd name="T64" fmla="*/ 330 w 455"/>
                <a:gd name="T65" fmla="*/ 518 h 551"/>
                <a:gd name="T66" fmla="*/ 305 w 455"/>
                <a:gd name="T67" fmla="*/ 516 h 551"/>
                <a:gd name="T68" fmla="*/ 282 w 455"/>
                <a:gd name="T69" fmla="*/ 508 h 551"/>
                <a:gd name="T70" fmla="*/ 249 w 455"/>
                <a:gd name="T71" fmla="*/ 480 h 551"/>
                <a:gd name="T72" fmla="*/ 203 w 455"/>
                <a:gd name="T73" fmla="*/ 466 h 551"/>
                <a:gd name="T74" fmla="*/ 170 w 455"/>
                <a:gd name="T75" fmla="*/ 470 h 551"/>
                <a:gd name="T76" fmla="*/ 141 w 455"/>
                <a:gd name="T77" fmla="*/ 459 h 551"/>
                <a:gd name="T78" fmla="*/ 118 w 455"/>
                <a:gd name="T79" fmla="*/ 442 h 551"/>
                <a:gd name="T80" fmla="*/ 103 w 455"/>
                <a:gd name="T81" fmla="*/ 433 h 551"/>
                <a:gd name="T82" fmla="*/ 77 w 455"/>
                <a:gd name="T83" fmla="*/ 425 h 551"/>
                <a:gd name="T84" fmla="*/ 49 w 455"/>
                <a:gd name="T85" fmla="*/ 420 h 551"/>
                <a:gd name="T86" fmla="*/ 75 w 455"/>
                <a:gd name="T87" fmla="*/ 370 h 551"/>
                <a:gd name="T88" fmla="*/ 98 w 455"/>
                <a:gd name="T89" fmla="*/ 339 h 551"/>
                <a:gd name="T90" fmla="*/ 119 w 455"/>
                <a:gd name="T91" fmla="*/ 307 h 551"/>
                <a:gd name="T92" fmla="*/ 138 w 455"/>
                <a:gd name="T93" fmla="*/ 285 h 551"/>
                <a:gd name="T94" fmla="*/ 156 w 455"/>
                <a:gd name="T95" fmla="*/ 265 h 551"/>
                <a:gd name="T96" fmla="*/ 164 w 455"/>
                <a:gd name="T97" fmla="*/ 240 h 551"/>
                <a:gd name="T98" fmla="*/ 150 w 455"/>
                <a:gd name="T99" fmla="*/ 220 h 551"/>
                <a:gd name="T100" fmla="*/ 133 w 455"/>
                <a:gd name="T101" fmla="*/ 206 h 551"/>
                <a:gd name="T102" fmla="*/ 103 w 455"/>
                <a:gd name="T103" fmla="*/ 183 h 551"/>
                <a:gd name="T104" fmla="*/ 81 w 455"/>
                <a:gd name="T105" fmla="*/ 156 h 551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455" h="551">
                  <a:moveTo>
                    <a:pt x="81" y="156"/>
                  </a:moveTo>
                  <a:lnTo>
                    <a:pt x="0" y="84"/>
                  </a:lnTo>
                  <a:lnTo>
                    <a:pt x="15" y="106"/>
                  </a:lnTo>
                  <a:lnTo>
                    <a:pt x="31" y="56"/>
                  </a:lnTo>
                  <a:lnTo>
                    <a:pt x="71" y="11"/>
                  </a:lnTo>
                  <a:lnTo>
                    <a:pt x="97" y="0"/>
                  </a:lnTo>
                  <a:lnTo>
                    <a:pt x="154" y="39"/>
                  </a:lnTo>
                  <a:lnTo>
                    <a:pt x="187" y="74"/>
                  </a:lnTo>
                  <a:lnTo>
                    <a:pt x="214" y="91"/>
                  </a:lnTo>
                  <a:lnTo>
                    <a:pt x="249" y="103"/>
                  </a:lnTo>
                  <a:lnTo>
                    <a:pt x="278" y="122"/>
                  </a:lnTo>
                  <a:lnTo>
                    <a:pt x="308" y="142"/>
                  </a:lnTo>
                  <a:lnTo>
                    <a:pt x="339" y="128"/>
                  </a:lnTo>
                  <a:lnTo>
                    <a:pt x="370" y="117"/>
                  </a:lnTo>
                  <a:lnTo>
                    <a:pt x="396" y="114"/>
                  </a:lnTo>
                  <a:lnTo>
                    <a:pt x="421" y="120"/>
                  </a:lnTo>
                  <a:lnTo>
                    <a:pt x="442" y="135"/>
                  </a:lnTo>
                  <a:lnTo>
                    <a:pt x="451" y="150"/>
                  </a:lnTo>
                  <a:lnTo>
                    <a:pt x="454" y="165"/>
                  </a:lnTo>
                  <a:lnTo>
                    <a:pt x="450" y="184"/>
                  </a:lnTo>
                  <a:lnTo>
                    <a:pt x="442" y="207"/>
                  </a:lnTo>
                  <a:lnTo>
                    <a:pt x="431" y="234"/>
                  </a:lnTo>
                  <a:lnTo>
                    <a:pt x="422" y="261"/>
                  </a:lnTo>
                  <a:lnTo>
                    <a:pt x="416" y="290"/>
                  </a:lnTo>
                  <a:lnTo>
                    <a:pt x="418" y="322"/>
                  </a:lnTo>
                  <a:lnTo>
                    <a:pt x="416" y="363"/>
                  </a:lnTo>
                  <a:lnTo>
                    <a:pt x="410" y="407"/>
                  </a:lnTo>
                  <a:lnTo>
                    <a:pt x="400" y="444"/>
                  </a:lnTo>
                  <a:lnTo>
                    <a:pt x="393" y="466"/>
                  </a:lnTo>
                  <a:lnTo>
                    <a:pt x="384" y="497"/>
                  </a:lnTo>
                  <a:lnTo>
                    <a:pt x="381" y="550"/>
                  </a:lnTo>
                  <a:lnTo>
                    <a:pt x="359" y="533"/>
                  </a:lnTo>
                  <a:lnTo>
                    <a:pt x="330" y="518"/>
                  </a:lnTo>
                  <a:lnTo>
                    <a:pt x="305" y="516"/>
                  </a:lnTo>
                  <a:lnTo>
                    <a:pt x="282" y="508"/>
                  </a:lnTo>
                  <a:lnTo>
                    <a:pt x="249" y="480"/>
                  </a:lnTo>
                  <a:lnTo>
                    <a:pt x="203" y="466"/>
                  </a:lnTo>
                  <a:lnTo>
                    <a:pt x="170" y="470"/>
                  </a:lnTo>
                  <a:lnTo>
                    <a:pt x="141" y="459"/>
                  </a:lnTo>
                  <a:lnTo>
                    <a:pt x="118" y="442"/>
                  </a:lnTo>
                  <a:lnTo>
                    <a:pt x="103" y="433"/>
                  </a:lnTo>
                  <a:lnTo>
                    <a:pt x="77" y="425"/>
                  </a:lnTo>
                  <a:lnTo>
                    <a:pt x="49" y="420"/>
                  </a:lnTo>
                  <a:lnTo>
                    <a:pt x="75" y="370"/>
                  </a:lnTo>
                  <a:lnTo>
                    <a:pt x="98" y="339"/>
                  </a:lnTo>
                  <a:lnTo>
                    <a:pt x="119" y="307"/>
                  </a:lnTo>
                  <a:lnTo>
                    <a:pt x="138" y="285"/>
                  </a:lnTo>
                  <a:lnTo>
                    <a:pt x="156" y="265"/>
                  </a:lnTo>
                  <a:lnTo>
                    <a:pt x="164" y="240"/>
                  </a:lnTo>
                  <a:lnTo>
                    <a:pt x="150" y="220"/>
                  </a:lnTo>
                  <a:lnTo>
                    <a:pt x="133" y="206"/>
                  </a:lnTo>
                  <a:lnTo>
                    <a:pt x="103" y="183"/>
                  </a:lnTo>
                  <a:lnTo>
                    <a:pt x="81" y="156"/>
                  </a:lnTo>
                </a:path>
              </a:pathLst>
            </a:custGeom>
            <a:solidFill>
              <a:srgbClr val="80FFE0"/>
            </a:solidFill>
            <a:ln w="12700" cap="rnd" cmpd="sng">
              <a:solidFill>
                <a:srgbClr val="183B97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grpSp>
          <p:nvGrpSpPr>
            <p:cNvPr id="29745" name="Group 121"/>
            <p:cNvGrpSpPr>
              <a:grpSpLocks/>
            </p:cNvGrpSpPr>
            <p:nvPr/>
          </p:nvGrpSpPr>
          <p:grpSpPr bwMode="auto">
            <a:xfrm>
              <a:off x="4154" y="2404"/>
              <a:ext cx="361" cy="309"/>
              <a:chOff x="4154" y="2404"/>
              <a:chExt cx="361" cy="309"/>
            </a:xfrm>
          </p:grpSpPr>
          <p:sp>
            <p:nvSpPr>
              <p:cNvPr id="29746" name="Freeform 122"/>
              <p:cNvSpPr>
                <a:spLocks/>
              </p:cNvSpPr>
              <p:nvPr/>
            </p:nvSpPr>
            <p:spPr bwMode="auto">
              <a:xfrm>
                <a:off x="4255" y="2627"/>
                <a:ext cx="51" cy="86"/>
              </a:xfrm>
              <a:custGeom>
                <a:avLst/>
                <a:gdLst>
                  <a:gd name="T0" fmla="*/ 0 w 51"/>
                  <a:gd name="T1" fmla="*/ 0 h 86"/>
                  <a:gd name="T2" fmla="*/ 14 w 51"/>
                  <a:gd name="T3" fmla="*/ 12 h 86"/>
                  <a:gd name="T4" fmla="*/ 26 w 51"/>
                  <a:gd name="T5" fmla="*/ 22 h 86"/>
                  <a:gd name="T6" fmla="*/ 37 w 51"/>
                  <a:gd name="T7" fmla="*/ 35 h 86"/>
                  <a:gd name="T8" fmla="*/ 41 w 51"/>
                  <a:gd name="T9" fmla="*/ 50 h 86"/>
                  <a:gd name="T10" fmla="*/ 50 w 51"/>
                  <a:gd name="T11" fmla="*/ 85 h 86"/>
                  <a:gd name="T12" fmla="*/ 46 w 51"/>
                  <a:gd name="T13" fmla="*/ 50 h 86"/>
                  <a:gd name="T14" fmla="*/ 43 w 51"/>
                  <a:gd name="T15" fmla="*/ 23 h 86"/>
                  <a:gd name="T16" fmla="*/ 29 w 51"/>
                  <a:gd name="T17" fmla="*/ 18 h 86"/>
                  <a:gd name="T18" fmla="*/ 12 w 51"/>
                  <a:gd name="T19" fmla="*/ 7 h 86"/>
                  <a:gd name="T20" fmla="*/ 0 w 51"/>
                  <a:gd name="T21" fmla="*/ 0 h 8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51" h="86">
                    <a:moveTo>
                      <a:pt x="0" y="0"/>
                    </a:moveTo>
                    <a:lnTo>
                      <a:pt x="14" y="12"/>
                    </a:lnTo>
                    <a:lnTo>
                      <a:pt x="26" y="22"/>
                    </a:lnTo>
                    <a:lnTo>
                      <a:pt x="37" y="35"/>
                    </a:lnTo>
                    <a:lnTo>
                      <a:pt x="41" y="50"/>
                    </a:lnTo>
                    <a:lnTo>
                      <a:pt x="50" y="85"/>
                    </a:lnTo>
                    <a:lnTo>
                      <a:pt x="46" y="50"/>
                    </a:lnTo>
                    <a:lnTo>
                      <a:pt x="43" y="23"/>
                    </a:lnTo>
                    <a:lnTo>
                      <a:pt x="29" y="18"/>
                    </a:lnTo>
                    <a:lnTo>
                      <a:pt x="12" y="7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00C0A0"/>
              </a:solidFill>
              <a:ln w="12700" cap="rnd" cmpd="sng">
                <a:solidFill>
                  <a:srgbClr val="183B97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9747" name="Freeform 123"/>
              <p:cNvSpPr>
                <a:spLocks/>
              </p:cNvSpPr>
              <p:nvPr/>
            </p:nvSpPr>
            <p:spPr bwMode="auto">
              <a:xfrm>
                <a:off x="4386" y="2511"/>
                <a:ext cx="38" cy="51"/>
              </a:xfrm>
              <a:custGeom>
                <a:avLst/>
                <a:gdLst>
                  <a:gd name="T0" fmla="*/ 0 w 38"/>
                  <a:gd name="T1" fmla="*/ 0 h 51"/>
                  <a:gd name="T2" fmla="*/ 6 w 38"/>
                  <a:gd name="T3" fmla="*/ 8 h 51"/>
                  <a:gd name="T4" fmla="*/ 13 w 38"/>
                  <a:gd name="T5" fmla="*/ 14 h 51"/>
                  <a:gd name="T6" fmla="*/ 18 w 38"/>
                  <a:gd name="T7" fmla="*/ 22 h 51"/>
                  <a:gd name="T8" fmla="*/ 18 w 38"/>
                  <a:gd name="T9" fmla="*/ 32 h 51"/>
                  <a:gd name="T10" fmla="*/ 15 w 38"/>
                  <a:gd name="T11" fmla="*/ 50 h 51"/>
                  <a:gd name="T12" fmla="*/ 24 w 38"/>
                  <a:gd name="T13" fmla="*/ 27 h 51"/>
                  <a:gd name="T14" fmla="*/ 25 w 38"/>
                  <a:gd name="T15" fmla="*/ 15 h 51"/>
                  <a:gd name="T16" fmla="*/ 28 w 38"/>
                  <a:gd name="T17" fmla="*/ 8 h 51"/>
                  <a:gd name="T18" fmla="*/ 37 w 38"/>
                  <a:gd name="T19" fmla="*/ 0 h 51"/>
                  <a:gd name="T20" fmla="*/ 20 w 38"/>
                  <a:gd name="T21" fmla="*/ 8 h 51"/>
                  <a:gd name="T22" fmla="*/ 15 w 38"/>
                  <a:gd name="T23" fmla="*/ 11 h 51"/>
                  <a:gd name="T24" fmla="*/ 0 w 38"/>
                  <a:gd name="T25" fmla="*/ 0 h 51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38" h="51">
                    <a:moveTo>
                      <a:pt x="0" y="0"/>
                    </a:moveTo>
                    <a:lnTo>
                      <a:pt x="6" y="8"/>
                    </a:lnTo>
                    <a:lnTo>
                      <a:pt x="13" y="14"/>
                    </a:lnTo>
                    <a:lnTo>
                      <a:pt x="18" y="22"/>
                    </a:lnTo>
                    <a:lnTo>
                      <a:pt x="18" y="32"/>
                    </a:lnTo>
                    <a:lnTo>
                      <a:pt x="15" y="50"/>
                    </a:lnTo>
                    <a:lnTo>
                      <a:pt x="24" y="27"/>
                    </a:lnTo>
                    <a:lnTo>
                      <a:pt x="25" y="15"/>
                    </a:lnTo>
                    <a:lnTo>
                      <a:pt x="28" y="8"/>
                    </a:lnTo>
                    <a:lnTo>
                      <a:pt x="37" y="0"/>
                    </a:lnTo>
                    <a:lnTo>
                      <a:pt x="20" y="8"/>
                    </a:lnTo>
                    <a:lnTo>
                      <a:pt x="15" y="11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00C0A0"/>
              </a:solidFill>
              <a:ln w="12700" cap="rnd" cmpd="sng">
                <a:solidFill>
                  <a:srgbClr val="183B97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9748" name="Freeform 124"/>
              <p:cNvSpPr>
                <a:spLocks/>
              </p:cNvSpPr>
              <p:nvPr/>
            </p:nvSpPr>
            <p:spPr bwMode="auto">
              <a:xfrm>
                <a:off x="4446" y="2643"/>
                <a:ext cx="69" cy="60"/>
              </a:xfrm>
              <a:custGeom>
                <a:avLst/>
                <a:gdLst>
                  <a:gd name="T0" fmla="*/ 68 w 69"/>
                  <a:gd name="T1" fmla="*/ 12 h 60"/>
                  <a:gd name="T2" fmla="*/ 62 w 69"/>
                  <a:gd name="T3" fmla="*/ 18 h 60"/>
                  <a:gd name="T4" fmla="*/ 53 w 69"/>
                  <a:gd name="T5" fmla="*/ 21 h 60"/>
                  <a:gd name="T6" fmla="*/ 45 w 69"/>
                  <a:gd name="T7" fmla="*/ 18 h 60"/>
                  <a:gd name="T8" fmla="*/ 34 w 69"/>
                  <a:gd name="T9" fmla="*/ 10 h 60"/>
                  <a:gd name="T10" fmla="*/ 15 w 69"/>
                  <a:gd name="T11" fmla="*/ 2 h 60"/>
                  <a:gd name="T12" fmla="*/ 0 w 69"/>
                  <a:gd name="T13" fmla="*/ 0 h 60"/>
                  <a:gd name="T14" fmla="*/ 17 w 69"/>
                  <a:gd name="T15" fmla="*/ 5 h 60"/>
                  <a:gd name="T16" fmla="*/ 27 w 69"/>
                  <a:gd name="T17" fmla="*/ 12 h 60"/>
                  <a:gd name="T18" fmla="*/ 34 w 69"/>
                  <a:gd name="T19" fmla="*/ 20 h 60"/>
                  <a:gd name="T20" fmla="*/ 45 w 69"/>
                  <a:gd name="T21" fmla="*/ 24 h 60"/>
                  <a:gd name="T22" fmla="*/ 54 w 69"/>
                  <a:gd name="T23" fmla="*/ 28 h 60"/>
                  <a:gd name="T24" fmla="*/ 51 w 69"/>
                  <a:gd name="T25" fmla="*/ 35 h 60"/>
                  <a:gd name="T26" fmla="*/ 43 w 69"/>
                  <a:gd name="T27" fmla="*/ 37 h 60"/>
                  <a:gd name="T28" fmla="*/ 33 w 69"/>
                  <a:gd name="T29" fmla="*/ 38 h 60"/>
                  <a:gd name="T30" fmla="*/ 22 w 69"/>
                  <a:gd name="T31" fmla="*/ 41 h 60"/>
                  <a:gd name="T32" fmla="*/ 15 w 69"/>
                  <a:gd name="T33" fmla="*/ 46 h 60"/>
                  <a:gd name="T34" fmla="*/ 27 w 69"/>
                  <a:gd name="T35" fmla="*/ 44 h 60"/>
                  <a:gd name="T36" fmla="*/ 39 w 69"/>
                  <a:gd name="T37" fmla="*/ 43 h 60"/>
                  <a:gd name="T38" fmla="*/ 47 w 69"/>
                  <a:gd name="T39" fmla="*/ 44 h 60"/>
                  <a:gd name="T40" fmla="*/ 53 w 69"/>
                  <a:gd name="T41" fmla="*/ 41 h 60"/>
                  <a:gd name="T42" fmla="*/ 58 w 69"/>
                  <a:gd name="T43" fmla="*/ 37 h 60"/>
                  <a:gd name="T44" fmla="*/ 60 w 69"/>
                  <a:gd name="T45" fmla="*/ 44 h 60"/>
                  <a:gd name="T46" fmla="*/ 56 w 69"/>
                  <a:gd name="T47" fmla="*/ 52 h 60"/>
                  <a:gd name="T48" fmla="*/ 47 w 69"/>
                  <a:gd name="T49" fmla="*/ 59 h 60"/>
                  <a:gd name="T50" fmla="*/ 59 w 69"/>
                  <a:gd name="T51" fmla="*/ 53 h 60"/>
                  <a:gd name="T52" fmla="*/ 65 w 69"/>
                  <a:gd name="T53" fmla="*/ 48 h 60"/>
                  <a:gd name="T54" fmla="*/ 64 w 69"/>
                  <a:gd name="T55" fmla="*/ 31 h 60"/>
                  <a:gd name="T56" fmla="*/ 68 w 69"/>
                  <a:gd name="T57" fmla="*/ 12 h 60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69" h="60">
                    <a:moveTo>
                      <a:pt x="68" y="12"/>
                    </a:moveTo>
                    <a:lnTo>
                      <a:pt x="62" y="18"/>
                    </a:lnTo>
                    <a:lnTo>
                      <a:pt x="53" y="21"/>
                    </a:lnTo>
                    <a:lnTo>
                      <a:pt x="45" y="18"/>
                    </a:lnTo>
                    <a:lnTo>
                      <a:pt x="34" y="10"/>
                    </a:lnTo>
                    <a:lnTo>
                      <a:pt x="15" y="2"/>
                    </a:lnTo>
                    <a:lnTo>
                      <a:pt x="0" y="0"/>
                    </a:lnTo>
                    <a:lnTo>
                      <a:pt x="17" y="5"/>
                    </a:lnTo>
                    <a:lnTo>
                      <a:pt x="27" y="12"/>
                    </a:lnTo>
                    <a:lnTo>
                      <a:pt x="34" y="20"/>
                    </a:lnTo>
                    <a:lnTo>
                      <a:pt x="45" y="24"/>
                    </a:lnTo>
                    <a:lnTo>
                      <a:pt x="54" y="28"/>
                    </a:lnTo>
                    <a:lnTo>
                      <a:pt x="51" y="35"/>
                    </a:lnTo>
                    <a:lnTo>
                      <a:pt x="43" y="37"/>
                    </a:lnTo>
                    <a:lnTo>
                      <a:pt x="33" y="38"/>
                    </a:lnTo>
                    <a:lnTo>
                      <a:pt x="22" y="41"/>
                    </a:lnTo>
                    <a:lnTo>
                      <a:pt x="15" y="46"/>
                    </a:lnTo>
                    <a:lnTo>
                      <a:pt x="27" y="44"/>
                    </a:lnTo>
                    <a:lnTo>
                      <a:pt x="39" y="43"/>
                    </a:lnTo>
                    <a:lnTo>
                      <a:pt x="47" y="44"/>
                    </a:lnTo>
                    <a:lnTo>
                      <a:pt x="53" y="41"/>
                    </a:lnTo>
                    <a:lnTo>
                      <a:pt x="58" y="37"/>
                    </a:lnTo>
                    <a:lnTo>
                      <a:pt x="60" y="44"/>
                    </a:lnTo>
                    <a:lnTo>
                      <a:pt x="56" y="52"/>
                    </a:lnTo>
                    <a:lnTo>
                      <a:pt x="47" y="59"/>
                    </a:lnTo>
                    <a:lnTo>
                      <a:pt x="59" y="53"/>
                    </a:lnTo>
                    <a:lnTo>
                      <a:pt x="65" y="48"/>
                    </a:lnTo>
                    <a:lnTo>
                      <a:pt x="64" y="31"/>
                    </a:lnTo>
                    <a:lnTo>
                      <a:pt x="68" y="12"/>
                    </a:lnTo>
                  </a:path>
                </a:pathLst>
              </a:custGeom>
              <a:solidFill>
                <a:srgbClr val="00C0A0"/>
              </a:solidFill>
              <a:ln w="12700" cap="rnd" cmpd="sng">
                <a:solidFill>
                  <a:srgbClr val="183B97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9749" name="Freeform 125"/>
              <p:cNvSpPr>
                <a:spLocks/>
              </p:cNvSpPr>
              <p:nvPr/>
            </p:nvSpPr>
            <p:spPr bwMode="auto">
              <a:xfrm>
                <a:off x="4275" y="2470"/>
                <a:ext cx="33" cy="19"/>
              </a:xfrm>
              <a:custGeom>
                <a:avLst/>
                <a:gdLst>
                  <a:gd name="T0" fmla="*/ 32 w 33"/>
                  <a:gd name="T1" fmla="*/ 2 h 19"/>
                  <a:gd name="T2" fmla="*/ 17 w 33"/>
                  <a:gd name="T3" fmla="*/ 4 h 19"/>
                  <a:gd name="T4" fmla="*/ 0 w 33"/>
                  <a:gd name="T5" fmla="*/ 18 h 19"/>
                  <a:gd name="T6" fmla="*/ 8 w 33"/>
                  <a:gd name="T7" fmla="*/ 8 h 19"/>
                  <a:gd name="T8" fmla="*/ 17 w 33"/>
                  <a:gd name="T9" fmla="*/ 0 h 19"/>
                  <a:gd name="T10" fmla="*/ 32 w 33"/>
                  <a:gd name="T11" fmla="*/ 2 h 1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33" h="19">
                    <a:moveTo>
                      <a:pt x="32" y="2"/>
                    </a:moveTo>
                    <a:lnTo>
                      <a:pt x="17" y="4"/>
                    </a:lnTo>
                    <a:lnTo>
                      <a:pt x="0" y="18"/>
                    </a:lnTo>
                    <a:lnTo>
                      <a:pt x="8" y="8"/>
                    </a:lnTo>
                    <a:lnTo>
                      <a:pt x="17" y="0"/>
                    </a:lnTo>
                    <a:lnTo>
                      <a:pt x="32" y="2"/>
                    </a:lnTo>
                  </a:path>
                </a:pathLst>
              </a:custGeom>
              <a:solidFill>
                <a:srgbClr val="00C0A0"/>
              </a:solidFill>
              <a:ln w="12700" cap="rnd" cmpd="sng">
                <a:solidFill>
                  <a:srgbClr val="183B97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9750" name="Freeform 126"/>
              <p:cNvSpPr>
                <a:spLocks/>
              </p:cNvSpPr>
              <p:nvPr/>
            </p:nvSpPr>
            <p:spPr bwMode="auto">
              <a:xfrm>
                <a:off x="4154" y="2404"/>
                <a:ext cx="74" cy="108"/>
              </a:xfrm>
              <a:custGeom>
                <a:avLst/>
                <a:gdLst>
                  <a:gd name="T0" fmla="*/ 0 w 74"/>
                  <a:gd name="T1" fmla="*/ 107 h 108"/>
                  <a:gd name="T2" fmla="*/ 9 w 74"/>
                  <a:gd name="T3" fmla="*/ 89 h 108"/>
                  <a:gd name="T4" fmla="*/ 14 w 74"/>
                  <a:gd name="T5" fmla="*/ 80 h 108"/>
                  <a:gd name="T6" fmla="*/ 22 w 74"/>
                  <a:gd name="T7" fmla="*/ 67 h 108"/>
                  <a:gd name="T8" fmla="*/ 29 w 74"/>
                  <a:gd name="T9" fmla="*/ 57 h 108"/>
                  <a:gd name="T10" fmla="*/ 38 w 74"/>
                  <a:gd name="T11" fmla="*/ 46 h 108"/>
                  <a:gd name="T12" fmla="*/ 45 w 74"/>
                  <a:gd name="T13" fmla="*/ 38 h 108"/>
                  <a:gd name="T14" fmla="*/ 56 w 74"/>
                  <a:gd name="T15" fmla="*/ 26 h 108"/>
                  <a:gd name="T16" fmla="*/ 63 w 74"/>
                  <a:gd name="T17" fmla="*/ 15 h 108"/>
                  <a:gd name="T18" fmla="*/ 73 w 74"/>
                  <a:gd name="T19" fmla="*/ 7 h 108"/>
                  <a:gd name="T20" fmla="*/ 72 w 74"/>
                  <a:gd name="T21" fmla="*/ 0 h 10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74" h="108">
                    <a:moveTo>
                      <a:pt x="0" y="107"/>
                    </a:moveTo>
                    <a:lnTo>
                      <a:pt x="9" y="89"/>
                    </a:lnTo>
                    <a:lnTo>
                      <a:pt x="14" y="80"/>
                    </a:lnTo>
                    <a:lnTo>
                      <a:pt x="22" y="67"/>
                    </a:lnTo>
                    <a:lnTo>
                      <a:pt x="29" y="57"/>
                    </a:lnTo>
                    <a:lnTo>
                      <a:pt x="38" y="46"/>
                    </a:lnTo>
                    <a:lnTo>
                      <a:pt x="45" y="38"/>
                    </a:lnTo>
                    <a:lnTo>
                      <a:pt x="56" y="26"/>
                    </a:lnTo>
                    <a:lnTo>
                      <a:pt x="63" y="15"/>
                    </a:lnTo>
                    <a:lnTo>
                      <a:pt x="73" y="7"/>
                    </a:lnTo>
                    <a:lnTo>
                      <a:pt x="72" y="0"/>
                    </a:lnTo>
                  </a:path>
                </a:pathLst>
              </a:custGeom>
              <a:noFill/>
              <a:ln w="12700" cap="rnd" cmpd="sng">
                <a:solidFill>
                  <a:srgbClr val="183B97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</p:grpSp>
      </p:grpSp>
      <p:sp>
        <p:nvSpPr>
          <p:cNvPr id="29731" name="Arc 127"/>
          <p:cNvSpPr>
            <a:spLocks/>
          </p:cNvSpPr>
          <p:nvPr/>
        </p:nvSpPr>
        <p:spPr bwMode="auto">
          <a:xfrm>
            <a:off x="5713413" y="3578225"/>
            <a:ext cx="812800" cy="1763713"/>
          </a:xfrm>
          <a:custGeom>
            <a:avLst/>
            <a:gdLst>
              <a:gd name="T0" fmla="*/ 0 w 21642"/>
              <a:gd name="T1" fmla="*/ 0 h 21600"/>
              <a:gd name="T2" fmla="*/ 2147483647 w 21642"/>
              <a:gd name="T3" fmla="*/ 2147483647 h 21600"/>
              <a:gd name="T4" fmla="*/ 2147483647 w 21642"/>
              <a:gd name="T5" fmla="*/ 2147483647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42" h="21600" fill="none" extrusionOk="0">
                <a:moveTo>
                  <a:pt x="0" y="0"/>
                </a:moveTo>
                <a:cubicBezTo>
                  <a:pt x="14" y="0"/>
                  <a:pt x="28" y="-1"/>
                  <a:pt x="42" y="0"/>
                </a:cubicBezTo>
                <a:cubicBezTo>
                  <a:pt x="11963" y="0"/>
                  <a:pt x="21631" y="9659"/>
                  <a:pt x="21641" y="21581"/>
                </a:cubicBezTo>
              </a:path>
              <a:path w="21642" h="21600" stroke="0" extrusionOk="0">
                <a:moveTo>
                  <a:pt x="0" y="0"/>
                </a:moveTo>
                <a:cubicBezTo>
                  <a:pt x="14" y="0"/>
                  <a:pt x="28" y="-1"/>
                  <a:pt x="42" y="0"/>
                </a:cubicBezTo>
                <a:cubicBezTo>
                  <a:pt x="11963" y="0"/>
                  <a:pt x="21631" y="9659"/>
                  <a:pt x="21641" y="21581"/>
                </a:cubicBezTo>
                <a:lnTo>
                  <a:pt x="42" y="21600"/>
                </a:lnTo>
                <a:lnTo>
                  <a:pt x="0" y="0"/>
                </a:lnTo>
                <a:close/>
              </a:path>
            </a:pathLst>
          </a:custGeom>
          <a:noFill/>
          <a:ln w="12700" cap="rnd">
            <a:solidFill>
              <a:srgbClr val="183B97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9732" name="Freeform 128"/>
          <p:cNvSpPr>
            <a:spLocks/>
          </p:cNvSpPr>
          <p:nvPr/>
        </p:nvSpPr>
        <p:spPr bwMode="auto">
          <a:xfrm>
            <a:off x="6426200" y="5072063"/>
            <a:ext cx="150813" cy="322262"/>
          </a:xfrm>
          <a:custGeom>
            <a:avLst/>
            <a:gdLst>
              <a:gd name="T0" fmla="*/ 0 w 95"/>
              <a:gd name="T1" fmla="*/ 0 h 203"/>
              <a:gd name="T2" fmla="*/ 2147483647 w 95"/>
              <a:gd name="T3" fmla="*/ 0 h 203"/>
              <a:gd name="T4" fmla="*/ 2147483647 w 95"/>
              <a:gd name="T5" fmla="*/ 2147483647 h 203"/>
              <a:gd name="T6" fmla="*/ 0 w 95"/>
              <a:gd name="T7" fmla="*/ 0 h 203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95" h="203">
                <a:moveTo>
                  <a:pt x="0" y="0"/>
                </a:moveTo>
                <a:lnTo>
                  <a:pt x="94" y="0"/>
                </a:lnTo>
                <a:lnTo>
                  <a:pt x="66" y="202"/>
                </a:lnTo>
                <a:lnTo>
                  <a:pt x="0" y="0"/>
                </a:lnTo>
              </a:path>
            </a:pathLst>
          </a:custGeom>
          <a:solidFill>
            <a:schemeClr val="accent1"/>
          </a:solidFill>
          <a:ln w="12700" cap="rnd" cmpd="sng">
            <a:solidFill>
              <a:srgbClr val="183B97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615553" name="Rectangle 129"/>
          <p:cNvSpPr>
            <a:spLocks noChangeArrowheads="1"/>
          </p:cNvSpPr>
          <p:nvPr/>
        </p:nvSpPr>
        <p:spPr bwMode="auto">
          <a:xfrm>
            <a:off x="2490788" y="4602163"/>
            <a:ext cx="1701800" cy="420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183B97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2550" tIns="42862" rIns="82550" bIns="42862">
            <a:spAutoFit/>
          </a:bodyPr>
          <a:lstStyle/>
          <a:p>
            <a:pPr algn="l" defTabSz="833438" eaLnBrk="0" hangingPunct="0">
              <a:defRPr/>
            </a:pPr>
            <a:r>
              <a:rPr lang="fr-FR" sz="2200" b="1" i="1">
                <a:solidFill>
                  <a:srgbClr val="183B97"/>
                </a:solidFill>
                <a:latin typeface="Arial" charset="0"/>
              </a:rPr>
              <a:t>FR</a:t>
            </a:r>
            <a:r>
              <a:rPr lang="fr-FR" sz="2200" b="1" i="1">
                <a:solidFill>
                  <a:srgbClr val="183B97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É</a:t>
            </a:r>
            <a:r>
              <a:rPr lang="fr-FR" sz="2200" b="1" i="1">
                <a:solidFill>
                  <a:srgbClr val="183B97"/>
                </a:solidFill>
                <a:latin typeface="Arial" charset="0"/>
              </a:rPr>
              <a:t>QUENT</a:t>
            </a:r>
          </a:p>
        </p:txBody>
      </p:sp>
      <p:sp>
        <p:nvSpPr>
          <p:cNvPr id="29734" name="Rectangle 130"/>
          <p:cNvSpPr>
            <a:spLocks noChangeArrowheads="1"/>
          </p:cNvSpPr>
          <p:nvPr/>
        </p:nvSpPr>
        <p:spPr bwMode="auto">
          <a:xfrm>
            <a:off x="6008688" y="4602163"/>
            <a:ext cx="2524125" cy="420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183B97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2550" tIns="42862" rIns="82550" bIns="42862">
            <a:spAutoFit/>
          </a:bodyPr>
          <a:lstStyle/>
          <a:p>
            <a:pPr algn="l" defTabSz="833438" eaLnBrk="0" hangingPunct="0"/>
            <a:r>
              <a:rPr lang="fr-FR" sz="2200" b="1" i="1">
                <a:solidFill>
                  <a:srgbClr val="183B97"/>
                </a:solidFill>
                <a:latin typeface="Arial" charset="0"/>
              </a:rPr>
              <a:t>TRES FRÉQUENT</a:t>
            </a:r>
          </a:p>
        </p:txBody>
      </p:sp>
      <p:sp>
        <p:nvSpPr>
          <p:cNvPr id="29735" name="Rectangle 131"/>
          <p:cNvSpPr>
            <a:spLocks noChangeArrowheads="1"/>
          </p:cNvSpPr>
          <p:nvPr/>
        </p:nvSpPr>
        <p:spPr bwMode="auto">
          <a:xfrm>
            <a:off x="1038225" y="5732463"/>
            <a:ext cx="863600" cy="420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183B97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2550" tIns="42862" rIns="82550" bIns="42862">
            <a:spAutoFit/>
          </a:bodyPr>
          <a:lstStyle/>
          <a:p>
            <a:pPr algn="l" defTabSz="833438" eaLnBrk="0" hangingPunct="0"/>
            <a:r>
              <a:rPr lang="fr-FR" sz="2200" b="1" i="1">
                <a:solidFill>
                  <a:srgbClr val="183B97"/>
                </a:solidFill>
                <a:latin typeface="Arial" charset="0"/>
              </a:rPr>
              <a:t>Terre</a:t>
            </a:r>
          </a:p>
        </p:txBody>
      </p:sp>
      <p:sp>
        <p:nvSpPr>
          <p:cNvPr id="29736" name="Rectangle 132"/>
          <p:cNvSpPr>
            <a:spLocks noGrp="1" noChangeArrowheads="1"/>
          </p:cNvSpPr>
          <p:nvPr>
            <p:ph type="title"/>
          </p:nvPr>
        </p:nvSpPr>
        <p:spPr>
          <a:xfrm>
            <a:off x="250825" y="228600"/>
            <a:ext cx="8713788" cy="1143000"/>
          </a:xfrm>
        </p:spPr>
        <p:txBody>
          <a:bodyPr/>
          <a:lstStyle/>
          <a:p>
            <a:pPr indent="0" eaLnBrk="1" hangingPunct="1"/>
            <a:r>
              <a:rPr lang="fr-FR" dirty="0" smtClean="0">
                <a:solidFill>
                  <a:srgbClr val="000066"/>
                </a:solidFill>
              </a:rPr>
              <a:t>FORMES D’ÉLECTRISATION</a:t>
            </a:r>
          </a:p>
        </p:txBody>
      </p:sp>
      <p:sp>
        <p:nvSpPr>
          <p:cNvPr id="615557" name="Text Box 133"/>
          <p:cNvSpPr txBox="1">
            <a:spLocks noChangeArrowheads="1"/>
          </p:cNvSpPr>
          <p:nvPr/>
        </p:nvSpPr>
        <p:spPr bwMode="auto">
          <a:xfrm>
            <a:off x="3717925" y="1428750"/>
            <a:ext cx="36957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 eaLnBrk="1" hangingPunct="1"/>
            <a:r>
              <a:rPr lang="fr-FR" b="1">
                <a:solidFill>
                  <a:srgbClr val="FF0000"/>
                </a:solidFill>
                <a:latin typeface="Verdana" pitchFamily="34" charset="0"/>
              </a:rPr>
              <a:t>CONTACT DIRECT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855F3-E802-4CCC-9DBC-99BE6B42BFF9}" type="slidenum">
              <a:rPr lang="fr-FR" smtClean="0"/>
              <a:t>26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91915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15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557" grpId="0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re 1"/>
          <p:cNvSpPr>
            <a:spLocks noGrp="1"/>
          </p:cNvSpPr>
          <p:nvPr>
            <p:ph type="title"/>
          </p:nvPr>
        </p:nvSpPr>
        <p:spPr>
          <a:xfrm>
            <a:off x="250825" y="228600"/>
            <a:ext cx="8785225" cy="823913"/>
          </a:xfrm>
        </p:spPr>
        <p:txBody>
          <a:bodyPr/>
          <a:lstStyle/>
          <a:p>
            <a:r>
              <a:rPr lang="fr-FR" smtClean="0">
                <a:solidFill>
                  <a:srgbClr val="FF0000"/>
                </a:solidFill>
              </a:rPr>
              <a:t>Exemples</a:t>
            </a:r>
            <a:r>
              <a:rPr lang="fr-FR" smtClean="0">
                <a:solidFill>
                  <a:srgbClr val="000066"/>
                </a:solidFill>
              </a:rPr>
              <a:t> </a:t>
            </a:r>
          </a:p>
        </p:txBody>
      </p:sp>
      <p:sp>
        <p:nvSpPr>
          <p:cNvPr id="30723" name="ZoneTexte 4"/>
          <p:cNvSpPr txBox="1">
            <a:spLocks noChangeArrowheads="1"/>
          </p:cNvSpPr>
          <p:nvPr/>
        </p:nvSpPr>
        <p:spPr bwMode="auto">
          <a:xfrm>
            <a:off x="179388" y="1268413"/>
            <a:ext cx="8856662" cy="5262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 eaLnBrk="1" hangingPunct="1"/>
            <a:r>
              <a:rPr lang="fr-FR">
                <a:solidFill>
                  <a:srgbClr val="000066"/>
                </a:solidFill>
              </a:rPr>
              <a:t>Une personne intervient sur un circuit électrique, celui-ci est remis sous-tension sans préavis.</a:t>
            </a:r>
          </a:p>
          <a:p>
            <a:pPr algn="l" eaLnBrk="1" hangingPunct="1"/>
            <a:endParaRPr lang="fr-FR">
              <a:solidFill>
                <a:srgbClr val="000066"/>
              </a:solidFill>
            </a:endParaRPr>
          </a:p>
          <a:p>
            <a:pPr algn="l" eaLnBrk="1" hangingPunct="1"/>
            <a:r>
              <a:rPr lang="fr-FR">
                <a:solidFill>
                  <a:srgbClr val="000066"/>
                </a:solidFill>
              </a:rPr>
              <a:t>Un enfant introduit dans une prise non protégée, un objet conducteur.</a:t>
            </a:r>
          </a:p>
          <a:p>
            <a:pPr algn="l" eaLnBrk="1" hangingPunct="1"/>
            <a:endParaRPr lang="fr-FR">
              <a:solidFill>
                <a:srgbClr val="000066"/>
              </a:solidFill>
            </a:endParaRPr>
          </a:p>
          <a:p>
            <a:pPr algn="l" eaLnBrk="1" hangingPunct="1"/>
            <a:r>
              <a:rPr lang="fr-FR">
                <a:solidFill>
                  <a:srgbClr val="000066"/>
                </a:solidFill>
              </a:rPr>
              <a:t>Lors du déplacement d’une échelle, celle-ci entre en contact avec un caténaire.</a:t>
            </a:r>
          </a:p>
          <a:p>
            <a:pPr algn="l" eaLnBrk="1" hangingPunct="1"/>
            <a:endParaRPr lang="fr-FR">
              <a:solidFill>
                <a:srgbClr val="000066"/>
              </a:solidFill>
            </a:endParaRPr>
          </a:p>
          <a:p>
            <a:pPr algn="l" eaLnBrk="1" hangingPunct="1"/>
            <a:r>
              <a:rPr lang="fr-FR">
                <a:solidFill>
                  <a:srgbClr val="000066"/>
                </a:solidFill>
              </a:rPr>
              <a:t>Une personne touche des conducteurs actifs avec l’extrémité d’un outil.</a:t>
            </a:r>
          </a:p>
          <a:p>
            <a:pPr algn="l" eaLnBrk="1" hangingPunct="1"/>
            <a:endParaRPr lang="fr-FR">
              <a:solidFill>
                <a:srgbClr val="000066"/>
              </a:solidFill>
            </a:endParaRP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855F3-E802-4CCC-9DBC-99BE6B42BFF9}" type="slidenum">
              <a:rPr lang="fr-FR" smtClean="0"/>
              <a:t>27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51738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933450" y="409575"/>
            <a:ext cx="7172325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2550" tIns="42862" rIns="82550" bIns="42862" anchor="ctr"/>
          <a:lstStyle/>
          <a:p>
            <a:pPr algn="ctr" defTabSz="833438" eaLnBrk="0" hangingPunct="0"/>
            <a:endParaRPr lang="fr-FR" sz="3100" b="1">
              <a:solidFill>
                <a:schemeClr val="tx2"/>
              </a:solidFill>
              <a:latin typeface="Arial" charset="0"/>
            </a:endParaRP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title"/>
          </p:nvPr>
        </p:nvSpPr>
        <p:spPr>
          <a:xfrm>
            <a:off x="179388" y="228600"/>
            <a:ext cx="8659812" cy="1143000"/>
          </a:xfrm>
        </p:spPr>
        <p:txBody>
          <a:bodyPr/>
          <a:lstStyle/>
          <a:p>
            <a:pPr indent="0" eaLnBrk="1" hangingPunct="1"/>
            <a:r>
              <a:rPr lang="fr-FR" dirty="0" smtClean="0">
                <a:solidFill>
                  <a:srgbClr val="000066"/>
                </a:solidFill>
              </a:rPr>
              <a:t>FORMES D’ÉLECTRISATION</a:t>
            </a:r>
          </a:p>
        </p:txBody>
      </p:sp>
      <p:sp>
        <p:nvSpPr>
          <p:cNvPr id="31748" name="Rectangle 4"/>
          <p:cNvSpPr>
            <a:spLocks noChangeArrowheads="1"/>
          </p:cNvSpPr>
          <p:nvPr/>
        </p:nvSpPr>
        <p:spPr bwMode="auto">
          <a:xfrm>
            <a:off x="681038" y="1865313"/>
            <a:ext cx="528637" cy="40005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2550" tIns="42862" rIns="82550" bIns="42862">
            <a:spAutoFit/>
          </a:bodyPr>
          <a:lstStyle/>
          <a:p>
            <a:pPr algn="l" defTabSz="833438" eaLnBrk="0" hangingPunct="0"/>
            <a:r>
              <a:rPr lang="fr-FR" sz="2000" b="1" i="1">
                <a:solidFill>
                  <a:srgbClr val="183B97"/>
                </a:solidFill>
                <a:latin typeface="Arial" charset="0"/>
              </a:rPr>
              <a:t>PH</a:t>
            </a:r>
          </a:p>
        </p:txBody>
      </p:sp>
      <p:sp>
        <p:nvSpPr>
          <p:cNvPr id="31749" name="Rectangle 5"/>
          <p:cNvSpPr>
            <a:spLocks noChangeArrowheads="1"/>
          </p:cNvSpPr>
          <p:nvPr/>
        </p:nvSpPr>
        <p:spPr bwMode="auto">
          <a:xfrm>
            <a:off x="1019175" y="5641975"/>
            <a:ext cx="7204075" cy="1397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1750" name="Line 6"/>
          <p:cNvSpPr>
            <a:spLocks noChangeShapeType="1"/>
          </p:cNvSpPr>
          <p:nvPr/>
        </p:nvSpPr>
        <p:spPr bwMode="auto">
          <a:xfrm>
            <a:off x="546100" y="2195513"/>
            <a:ext cx="7532688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1751" name="Line 7"/>
          <p:cNvSpPr>
            <a:spLocks noChangeShapeType="1"/>
          </p:cNvSpPr>
          <p:nvPr/>
        </p:nvSpPr>
        <p:spPr bwMode="auto">
          <a:xfrm>
            <a:off x="561975" y="2525713"/>
            <a:ext cx="7491413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1752" name="Rectangle 8"/>
          <p:cNvSpPr>
            <a:spLocks noChangeArrowheads="1"/>
          </p:cNvSpPr>
          <p:nvPr/>
        </p:nvSpPr>
        <p:spPr bwMode="auto">
          <a:xfrm>
            <a:off x="785813" y="2584450"/>
            <a:ext cx="358775" cy="40005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2550" tIns="42862" rIns="82550" bIns="42862">
            <a:spAutoFit/>
          </a:bodyPr>
          <a:lstStyle/>
          <a:p>
            <a:pPr algn="l" defTabSz="833438" eaLnBrk="0" hangingPunct="0"/>
            <a:r>
              <a:rPr lang="fr-FR" sz="2000" b="1" i="1">
                <a:solidFill>
                  <a:srgbClr val="183B97"/>
                </a:solidFill>
                <a:latin typeface="Arial" charset="0"/>
              </a:rPr>
              <a:t>N</a:t>
            </a:r>
          </a:p>
        </p:txBody>
      </p:sp>
      <p:sp>
        <p:nvSpPr>
          <p:cNvPr id="31753" name="Line 9"/>
          <p:cNvSpPr>
            <a:spLocks noChangeShapeType="1"/>
          </p:cNvSpPr>
          <p:nvPr/>
        </p:nvSpPr>
        <p:spPr bwMode="auto">
          <a:xfrm>
            <a:off x="3092450" y="5788025"/>
            <a:ext cx="0" cy="2286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1754" name="Line 10"/>
          <p:cNvSpPr>
            <a:spLocks noChangeShapeType="1"/>
          </p:cNvSpPr>
          <p:nvPr/>
        </p:nvSpPr>
        <p:spPr bwMode="auto">
          <a:xfrm>
            <a:off x="2900363" y="6005513"/>
            <a:ext cx="376237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1755" name="Line 11"/>
          <p:cNvSpPr>
            <a:spLocks noChangeShapeType="1"/>
          </p:cNvSpPr>
          <p:nvPr/>
        </p:nvSpPr>
        <p:spPr bwMode="auto">
          <a:xfrm>
            <a:off x="2951163" y="6075363"/>
            <a:ext cx="29845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1756" name="Line 12"/>
          <p:cNvSpPr>
            <a:spLocks noChangeShapeType="1"/>
          </p:cNvSpPr>
          <p:nvPr/>
        </p:nvSpPr>
        <p:spPr bwMode="auto">
          <a:xfrm>
            <a:off x="3027363" y="6124575"/>
            <a:ext cx="141287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1757" name="Arc 13"/>
          <p:cNvSpPr>
            <a:spLocks/>
          </p:cNvSpPr>
          <p:nvPr/>
        </p:nvSpPr>
        <p:spPr bwMode="auto">
          <a:xfrm>
            <a:off x="5949950" y="3689350"/>
            <a:ext cx="1128713" cy="1974850"/>
          </a:xfrm>
          <a:custGeom>
            <a:avLst/>
            <a:gdLst>
              <a:gd name="T0" fmla="*/ 0 w 21630"/>
              <a:gd name="T1" fmla="*/ 0 h 21600"/>
              <a:gd name="T2" fmla="*/ 2147483647 w 21630"/>
              <a:gd name="T3" fmla="*/ 2147483647 h 21600"/>
              <a:gd name="T4" fmla="*/ 2147483647 w 21630"/>
              <a:gd name="T5" fmla="*/ 2147483647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30" h="21600" fill="none" extrusionOk="0">
                <a:moveTo>
                  <a:pt x="0" y="0"/>
                </a:moveTo>
                <a:cubicBezTo>
                  <a:pt x="10" y="0"/>
                  <a:pt x="20" y="-1"/>
                  <a:pt x="30" y="0"/>
                </a:cubicBezTo>
                <a:cubicBezTo>
                  <a:pt x="11952" y="0"/>
                  <a:pt x="21620" y="9660"/>
                  <a:pt x="21629" y="21583"/>
                </a:cubicBezTo>
              </a:path>
              <a:path w="21630" h="21600" stroke="0" extrusionOk="0">
                <a:moveTo>
                  <a:pt x="0" y="0"/>
                </a:moveTo>
                <a:cubicBezTo>
                  <a:pt x="10" y="0"/>
                  <a:pt x="20" y="-1"/>
                  <a:pt x="30" y="0"/>
                </a:cubicBezTo>
                <a:cubicBezTo>
                  <a:pt x="11952" y="0"/>
                  <a:pt x="21620" y="9660"/>
                  <a:pt x="21629" y="21583"/>
                </a:cubicBezTo>
                <a:lnTo>
                  <a:pt x="30" y="21600"/>
                </a:lnTo>
                <a:lnTo>
                  <a:pt x="0" y="0"/>
                </a:lnTo>
                <a:close/>
              </a:path>
            </a:pathLst>
          </a:custGeom>
          <a:noFill/>
          <a:ln w="12700" cap="rnd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grpSp>
        <p:nvGrpSpPr>
          <p:cNvPr id="31758" name="Group 14"/>
          <p:cNvGrpSpPr>
            <a:grpSpLocks/>
          </p:cNvGrpSpPr>
          <p:nvPr/>
        </p:nvGrpSpPr>
        <p:grpSpPr bwMode="auto">
          <a:xfrm>
            <a:off x="5864225" y="2874963"/>
            <a:ext cx="1571625" cy="2825750"/>
            <a:chOff x="3694" y="1778"/>
            <a:chExt cx="990" cy="1813"/>
          </a:xfrm>
        </p:grpSpPr>
        <p:grpSp>
          <p:nvGrpSpPr>
            <p:cNvPr id="31836" name="Group 15"/>
            <p:cNvGrpSpPr>
              <a:grpSpLocks/>
            </p:cNvGrpSpPr>
            <p:nvPr/>
          </p:nvGrpSpPr>
          <p:grpSpPr bwMode="auto">
            <a:xfrm>
              <a:off x="3930" y="1778"/>
              <a:ext cx="754" cy="845"/>
              <a:chOff x="3930" y="1778"/>
              <a:chExt cx="754" cy="845"/>
            </a:xfrm>
          </p:grpSpPr>
          <p:grpSp>
            <p:nvGrpSpPr>
              <p:cNvPr id="31870" name="Group 16"/>
              <p:cNvGrpSpPr>
                <a:grpSpLocks/>
              </p:cNvGrpSpPr>
              <p:nvPr/>
            </p:nvGrpSpPr>
            <p:grpSpPr bwMode="auto">
              <a:xfrm>
                <a:off x="3930" y="1778"/>
                <a:ext cx="754" cy="845"/>
                <a:chOff x="3930" y="1778"/>
                <a:chExt cx="754" cy="845"/>
              </a:xfrm>
            </p:grpSpPr>
            <p:grpSp>
              <p:nvGrpSpPr>
                <p:cNvPr id="31874" name="Group 17"/>
                <p:cNvGrpSpPr>
                  <a:grpSpLocks/>
                </p:cNvGrpSpPr>
                <p:nvPr/>
              </p:nvGrpSpPr>
              <p:grpSpPr bwMode="auto">
                <a:xfrm>
                  <a:off x="3930" y="1819"/>
                  <a:ext cx="685" cy="804"/>
                  <a:chOff x="3930" y="1819"/>
                  <a:chExt cx="685" cy="804"/>
                </a:xfrm>
              </p:grpSpPr>
              <p:sp>
                <p:nvSpPr>
                  <p:cNvPr id="31884" name="Freeform 18"/>
                  <p:cNvSpPr>
                    <a:spLocks/>
                  </p:cNvSpPr>
                  <p:nvPr/>
                </p:nvSpPr>
                <p:spPr bwMode="auto">
                  <a:xfrm>
                    <a:off x="3930" y="1819"/>
                    <a:ext cx="685" cy="804"/>
                  </a:xfrm>
                  <a:custGeom>
                    <a:avLst/>
                    <a:gdLst>
                      <a:gd name="T0" fmla="*/ 600 w 685"/>
                      <a:gd name="T1" fmla="*/ 392 h 804"/>
                      <a:gd name="T2" fmla="*/ 646 w 685"/>
                      <a:gd name="T3" fmla="*/ 314 h 804"/>
                      <a:gd name="T4" fmla="*/ 678 w 685"/>
                      <a:gd name="T5" fmla="*/ 209 h 804"/>
                      <a:gd name="T6" fmla="*/ 681 w 685"/>
                      <a:gd name="T7" fmla="*/ 119 h 804"/>
                      <a:gd name="T8" fmla="*/ 636 w 685"/>
                      <a:gd name="T9" fmla="*/ 41 h 804"/>
                      <a:gd name="T10" fmla="*/ 555 w 685"/>
                      <a:gd name="T11" fmla="*/ 4 h 804"/>
                      <a:gd name="T12" fmla="*/ 470 w 685"/>
                      <a:gd name="T13" fmla="*/ 6 h 804"/>
                      <a:gd name="T14" fmla="*/ 417 w 685"/>
                      <a:gd name="T15" fmla="*/ 34 h 804"/>
                      <a:gd name="T16" fmla="*/ 401 w 685"/>
                      <a:gd name="T17" fmla="*/ 66 h 804"/>
                      <a:gd name="T18" fmla="*/ 367 w 685"/>
                      <a:gd name="T19" fmla="*/ 120 h 804"/>
                      <a:gd name="T20" fmla="*/ 335 w 685"/>
                      <a:gd name="T21" fmla="*/ 166 h 804"/>
                      <a:gd name="T22" fmla="*/ 264 w 685"/>
                      <a:gd name="T23" fmla="*/ 174 h 804"/>
                      <a:gd name="T24" fmla="*/ 185 w 685"/>
                      <a:gd name="T25" fmla="*/ 155 h 804"/>
                      <a:gd name="T26" fmla="*/ 90 w 685"/>
                      <a:gd name="T27" fmla="*/ 144 h 804"/>
                      <a:gd name="T28" fmla="*/ 41 w 685"/>
                      <a:gd name="T29" fmla="*/ 155 h 804"/>
                      <a:gd name="T30" fmla="*/ 5 w 685"/>
                      <a:gd name="T31" fmla="*/ 193 h 804"/>
                      <a:gd name="T32" fmla="*/ 5 w 685"/>
                      <a:gd name="T33" fmla="*/ 250 h 804"/>
                      <a:gd name="T34" fmla="*/ 34 w 685"/>
                      <a:gd name="T35" fmla="*/ 281 h 804"/>
                      <a:gd name="T36" fmla="*/ 116 w 685"/>
                      <a:gd name="T37" fmla="*/ 306 h 804"/>
                      <a:gd name="T38" fmla="*/ 215 w 685"/>
                      <a:gd name="T39" fmla="*/ 322 h 804"/>
                      <a:gd name="T40" fmla="*/ 270 w 685"/>
                      <a:gd name="T41" fmla="*/ 322 h 804"/>
                      <a:gd name="T42" fmla="*/ 270 w 685"/>
                      <a:gd name="T43" fmla="*/ 368 h 804"/>
                      <a:gd name="T44" fmla="*/ 343 w 685"/>
                      <a:gd name="T45" fmla="*/ 373 h 804"/>
                      <a:gd name="T46" fmla="*/ 337 w 685"/>
                      <a:gd name="T47" fmla="*/ 405 h 804"/>
                      <a:gd name="T48" fmla="*/ 335 w 685"/>
                      <a:gd name="T49" fmla="*/ 433 h 804"/>
                      <a:gd name="T50" fmla="*/ 263 w 685"/>
                      <a:gd name="T51" fmla="*/ 428 h 804"/>
                      <a:gd name="T52" fmla="*/ 232 w 685"/>
                      <a:gd name="T53" fmla="*/ 522 h 804"/>
                      <a:gd name="T54" fmla="*/ 215 w 685"/>
                      <a:gd name="T55" fmla="*/ 627 h 804"/>
                      <a:gd name="T56" fmla="*/ 213 w 685"/>
                      <a:gd name="T57" fmla="*/ 719 h 804"/>
                      <a:gd name="T58" fmla="*/ 230 w 685"/>
                      <a:gd name="T59" fmla="*/ 784 h 804"/>
                      <a:gd name="T60" fmla="*/ 264 w 685"/>
                      <a:gd name="T61" fmla="*/ 803 h 804"/>
                      <a:gd name="T62" fmla="*/ 327 w 685"/>
                      <a:gd name="T63" fmla="*/ 795 h 804"/>
                      <a:gd name="T64" fmla="*/ 382 w 685"/>
                      <a:gd name="T65" fmla="*/ 771 h 804"/>
                      <a:gd name="T66" fmla="*/ 417 w 685"/>
                      <a:gd name="T67" fmla="*/ 722 h 804"/>
                      <a:gd name="T68" fmla="*/ 437 w 685"/>
                      <a:gd name="T69" fmla="*/ 673 h 804"/>
                      <a:gd name="T70" fmla="*/ 468 w 685"/>
                      <a:gd name="T71" fmla="*/ 616 h 804"/>
                      <a:gd name="T72" fmla="*/ 511 w 685"/>
                      <a:gd name="T73" fmla="*/ 570 h 804"/>
                      <a:gd name="T74" fmla="*/ 544 w 685"/>
                      <a:gd name="T75" fmla="*/ 523 h 804"/>
                      <a:gd name="T76" fmla="*/ 578 w 685"/>
                      <a:gd name="T77" fmla="*/ 450 h 804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</a:gdLst>
                    <a:ahLst/>
                    <a:cxnLst>
                      <a:cxn ang="T78">
                        <a:pos x="T0" y="T1"/>
                      </a:cxn>
                      <a:cxn ang="T79">
                        <a:pos x="T2" y="T3"/>
                      </a:cxn>
                      <a:cxn ang="T80">
                        <a:pos x="T4" y="T5"/>
                      </a:cxn>
                      <a:cxn ang="T81">
                        <a:pos x="T6" y="T7"/>
                      </a:cxn>
                      <a:cxn ang="T82">
                        <a:pos x="T8" y="T9"/>
                      </a:cxn>
                      <a:cxn ang="T83">
                        <a:pos x="T10" y="T11"/>
                      </a:cxn>
                      <a:cxn ang="T84">
                        <a:pos x="T12" y="T13"/>
                      </a:cxn>
                      <a:cxn ang="T85">
                        <a:pos x="T14" y="T15"/>
                      </a:cxn>
                      <a:cxn ang="T86">
                        <a:pos x="T16" y="T17"/>
                      </a:cxn>
                      <a:cxn ang="T87">
                        <a:pos x="T18" y="T19"/>
                      </a:cxn>
                      <a:cxn ang="T88">
                        <a:pos x="T20" y="T21"/>
                      </a:cxn>
                      <a:cxn ang="T89">
                        <a:pos x="T22" y="T23"/>
                      </a:cxn>
                      <a:cxn ang="T90">
                        <a:pos x="T24" y="T25"/>
                      </a:cxn>
                      <a:cxn ang="T91">
                        <a:pos x="T26" y="T27"/>
                      </a:cxn>
                      <a:cxn ang="T92">
                        <a:pos x="T28" y="T29"/>
                      </a:cxn>
                      <a:cxn ang="T93">
                        <a:pos x="T30" y="T31"/>
                      </a:cxn>
                      <a:cxn ang="T94">
                        <a:pos x="T32" y="T33"/>
                      </a:cxn>
                      <a:cxn ang="T95">
                        <a:pos x="T34" y="T35"/>
                      </a:cxn>
                      <a:cxn ang="T96">
                        <a:pos x="T36" y="T37"/>
                      </a:cxn>
                      <a:cxn ang="T97">
                        <a:pos x="T38" y="T39"/>
                      </a:cxn>
                      <a:cxn ang="T98">
                        <a:pos x="T40" y="T41"/>
                      </a:cxn>
                      <a:cxn ang="T99">
                        <a:pos x="T42" y="T43"/>
                      </a:cxn>
                      <a:cxn ang="T100">
                        <a:pos x="T44" y="T45"/>
                      </a:cxn>
                      <a:cxn ang="T101">
                        <a:pos x="T46" y="T47"/>
                      </a:cxn>
                      <a:cxn ang="T102">
                        <a:pos x="T48" y="T49"/>
                      </a:cxn>
                      <a:cxn ang="T103">
                        <a:pos x="T50" y="T51"/>
                      </a:cxn>
                      <a:cxn ang="T104">
                        <a:pos x="T52" y="T53"/>
                      </a:cxn>
                      <a:cxn ang="T105">
                        <a:pos x="T54" y="T55"/>
                      </a:cxn>
                      <a:cxn ang="T106">
                        <a:pos x="T56" y="T57"/>
                      </a:cxn>
                      <a:cxn ang="T107">
                        <a:pos x="T58" y="T59"/>
                      </a:cxn>
                      <a:cxn ang="T108">
                        <a:pos x="T60" y="T61"/>
                      </a:cxn>
                      <a:cxn ang="T109">
                        <a:pos x="T62" y="T63"/>
                      </a:cxn>
                      <a:cxn ang="T110">
                        <a:pos x="T64" y="T65"/>
                      </a:cxn>
                      <a:cxn ang="T111">
                        <a:pos x="T66" y="T67"/>
                      </a:cxn>
                      <a:cxn ang="T112">
                        <a:pos x="T68" y="T69"/>
                      </a:cxn>
                      <a:cxn ang="T113">
                        <a:pos x="T70" y="T71"/>
                      </a:cxn>
                      <a:cxn ang="T114">
                        <a:pos x="T72" y="T73"/>
                      </a:cxn>
                      <a:cxn ang="T115">
                        <a:pos x="T74" y="T75"/>
                      </a:cxn>
                      <a:cxn ang="T116">
                        <a:pos x="T76" y="T77"/>
                      </a:cxn>
                    </a:cxnLst>
                    <a:rect l="0" t="0" r="r" b="b"/>
                    <a:pathLst>
                      <a:path w="685" h="804">
                        <a:moveTo>
                          <a:pt x="578" y="450"/>
                        </a:moveTo>
                        <a:lnTo>
                          <a:pt x="600" y="392"/>
                        </a:lnTo>
                        <a:lnTo>
                          <a:pt x="628" y="351"/>
                        </a:lnTo>
                        <a:lnTo>
                          <a:pt x="646" y="314"/>
                        </a:lnTo>
                        <a:lnTo>
                          <a:pt x="665" y="270"/>
                        </a:lnTo>
                        <a:lnTo>
                          <a:pt x="678" y="209"/>
                        </a:lnTo>
                        <a:lnTo>
                          <a:pt x="684" y="167"/>
                        </a:lnTo>
                        <a:lnTo>
                          <a:pt x="681" y="119"/>
                        </a:lnTo>
                        <a:lnTo>
                          <a:pt x="660" y="74"/>
                        </a:lnTo>
                        <a:lnTo>
                          <a:pt x="636" y="41"/>
                        </a:lnTo>
                        <a:lnTo>
                          <a:pt x="605" y="17"/>
                        </a:lnTo>
                        <a:lnTo>
                          <a:pt x="555" y="4"/>
                        </a:lnTo>
                        <a:lnTo>
                          <a:pt x="513" y="0"/>
                        </a:lnTo>
                        <a:lnTo>
                          <a:pt x="470" y="6"/>
                        </a:lnTo>
                        <a:lnTo>
                          <a:pt x="438" y="19"/>
                        </a:lnTo>
                        <a:lnTo>
                          <a:pt x="417" y="34"/>
                        </a:lnTo>
                        <a:lnTo>
                          <a:pt x="413" y="52"/>
                        </a:lnTo>
                        <a:lnTo>
                          <a:pt x="401" y="66"/>
                        </a:lnTo>
                        <a:lnTo>
                          <a:pt x="380" y="93"/>
                        </a:lnTo>
                        <a:lnTo>
                          <a:pt x="367" y="120"/>
                        </a:lnTo>
                        <a:lnTo>
                          <a:pt x="350" y="150"/>
                        </a:lnTo>
                        <a:lnTo>
                          <a:pt x="335" y="166"/>
                        </a:lnTo>
                        <a:lnTo>
                          <a:pt x="300" y="177"/>
                        </a:lnTo>
                        <a:lnTo>
                          <a:pt x="264" y="174"/>
                        </a:lnTo>
                        <a:lnTo>
                          <a:pt x="226" y="163"/>
                        </a:lnTo>
                        <a:lnTo>
                          <a:pt x="185" y="155"/>
                        </a:lnTo>
                        <a:lnTo>
                          <a:pt x="132" y="147"/>
                        </a:lnTo>
                        <a:lnTo>
                          <a:pt x="90" y="144"/>
                        </a:lnTo>
                        <a:lnTo>
                          <a:pt x="64" y="148"/>
                        </a:lnTo>
                        <a:lnTo>
                          <a:pt x="41" y="155"/>
                        </a:lnTo>
                        <a:lnTo>
                          <a:pt x="18" y="172"/>
                        </a:lnTo>
                        <a:lnTo>
                          <a:pt x="5" y="193"/>
                        </a:lnTo>
                        <a:lnTo>
                          <a:pt x="0" y="222"/>
                        </a:lnTo>
                        <a:lnTo>
                          <a:pt x="5" y="250"/>
                        </a:lnTo>
                        <a:lnTo>
                          <a:pt x="18" y="269"/>
                        </a:lnTo>
                        <a:lnTo>
                          <a:pt x="34" y="281"/>
                        </a:lnTo>
                        <a:lnTo>
                          <a:pt x="62" y="294"/>
                        </a:lnTo>
                        <a:lnTo>
                          <a:pt x="116" y="306"/>
                        </a:lnTo>
                        <a:lnTo>
                          <a:pt x="160" y="314"/>
                        </a:lnTo>
                        <a:lnTo>
                          <a:pt x="215" y="322"/>
                        </a:lnTo>
                        <a:lnTo>
                          <a:pt x="254" y="324"/>
                        </a:lnTo>
                        <a:lnTo>
                          <a:pt x="270" y="322"/>
                        </a:lnTo>
                        <a:lnTo>
                          <a:pt x="276" y="344"/>
                        </a:lnTo>
                        <a:lnTo>
                          <a:pt x="270" y="368"/>
                        </a:lnTo>
                        <a:lnTo>
                          <a:pt x="305" y="379"/>
                        </a:lnTo>
                        <a:lnTo>
                          <a:pt x="343" y="373"/>
                        </a:lnTo>
                        <a:lnTo>
                          <a:pt x="340" y="389"/>
                        </a:lnTo>
                        <a:lnTo>
                          <a:pt x="337" y="405"/>
                        </a:lnTo>
                        <a:lnTo>
                          <a:pt x="336" y="421"/>
                        </a:lnTo>
                        <a:lnTo>
                          <a:pt x="335" y="433"/>
                        </a:lnTo>
                        <a:lnTo>
                          <a:pt x="297" y="439"/>
                        </a:lnTo>
                        <a:lnTo>
                          <a:pt x="263" y="428"/>
                        </a:lnTo>
                        <a:lnTo>
                          <a:pt x="247" y="468"/>
                        </a:lnTo>
                        <a:lnTo>
                          <a:pt x="232" y="522"/>
                        </a:lnTo>
                        <a:lnTo>
                          <a:pt x="223" y="567"/>
                        </a:lnTo>
                        <a:lnTo>
                          <a:pt x="215" y="627"/>
                        </a:lnTo>
                        <a:lnTo>
                          <a:pt x="211" y="674"/>
                        </a:lnTo>
                        <a:lnTo>
                          <a:pt x="213" y="719"/>
                        </a:lnTo>
                        <a:lnTo>
                          <a:pt x="217" y="753"/>
                        </a:lnTo>
                        <a:lnTo>
                          <a:pt x="230" y="784"/>
                        </a:lnTo>
                        <a:lnTo>
                          <a:pt x="244" y="800"/>
                        </a:lnTo>
                        <a:lnTo>
                          <a:pt x="264" y="803"/>
                        </a:lnTo>
                        <a:lnTo>
                          <a:pt x="297" y="798"/>
                        </a:lnTo>
                        <a:lnTo>
                          <a:pt x="327" y="795"/>
                        </a:lnTo>
                        <a:lnTo>
                          <a:pt x="356" y="785"/>
                        </a:lnTo>
                        <a:lnTo>
                          <a:pt x="382" y="771"/>
                        </a:lnTo>
                        <a:lnTo>
                          <a:pt x="401" y="747"/>
                        </a:lnTo>
                        <a:lnTo>
                          <a:pt x="417" y="722"/>
                        </a:lnTo>
                        <a:lnTo>
                          <a:pt x="429" y="698"/>
                        </a:lnTo>
                        <a:lnTo>
                          <a:pt x="437" y="673"/>
                        </a:lnTo>
                        <a:lnTo>
                          <a:pt x="450" y="641"/>
                        </a:lnTo>
                        <a:lnTo>
                          <a:pt x="468" y="616"/>
                        </a:lnTo>
                        <a:lnTo>
                          <a:pt x="489" y="595"/>
                        </a:lnTo>
                        <a:lnTo>
                          <a:pt x="511" y="570"/>
                        </a:lnTo>
                        <a:lnTo>
                          <a:pt x="528" y="550"/>
                        </a:lnTo>
                        <a:lnTo>
                          <a:pt x="544" y="523"/>
                        </a:lnTo>
                        <a:lnTo>
                          <a:pt x="559" y="490"/>
                        </a:lnTo>
                        <a:lnTo>
                          <a:pt x="578" y="450"/>
                        </a:lnTo>
                      </a:path>
                    </a:pathLst>
                  </a:custGeom>
                  <a:solidFill>
                    <a:srgbClr val="E0A080"/>
                  </a:solidFill>
                  <a:ln w="12700" cap="rnd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grpSp>
                <p:nvGrpSpPr>
                  <p:cNvPr id="31885" name="Group 19"/>
                  <p:cNvGrpSpPr>
                    <a:grpSpLocks/>
                  </p:cNvGrpSpPr>
                  <p:nvPr/>
                </p:nvGrpSpPr>
                <p:grpSpPr bwMode="auto">
                  <a:xfrm>
                    <a:off x="4198" y="2108"/>
                    <a:ext cx="115" cy="224"/>
                    <a:chOff x="4198" y="2108"/>
                    <a:chExt cx="115" cy="224"/>
                  </a:xfrm>
                </p:grpSpPr>
                <p:sp>
                  <p:nvSpPr>
                    <p:cNvPr id="31886" name="Freeform 20"/>
                    <p:cNvSpPr>
                      <a:spLocks/>
                    </p:cNvSpPr>
                    <p:nvPr/>
                  </p:nvSpPr>
                  <p:spPr bwMode="auto">
                    <a:xfrm>
                      <a:off x="4268" y="2113"/>
                      <a:ext cx="45" cy="219"/>
                    </a:xfrm>
                    <a:custGeom>
                      <a:avLst/>
                      <a:gdLst>
                        <a:gd name="T0" fmla="*/ 18 w 45"/>
                        <a:gd name="T1" fmla="*/ 218 h 219"/>
                        <a:gd name="T2" fmla="*/ 8 w 45"/>
                        <a:gd name="T3" fmla="*/ 188 h 219"/>
                        <a:gd name="T4" fmla="*/ 2 w 45"/>
                        <a:gd name="T5" fmla="*/ 158 h 219"/>
                        <a:gd name="T6" fmla="*/ 0 w 45"/>
                        <a:gd name="T7" fmla="*/ 128 h 219"/>
                        <a:gd name="T8" fmla="*/ 2 w 45"/>
                        <a:gd name="T9" fmla="*/ 90 h 219"/>
                        <a:gd name="T10" fmla="*/ 13 w 45"/>
                        <a:gd name="T11" fmla="*/ 54 h 219"/>
                        <a:gd name="T12" fmla="*/ 27 w 45"/>
                        <a:gd name="T13" fmla="*/ 24 h 219"/>
                        <a:gd name="T14" fmla="*/ 44 w 45"/>
                        <a:gd name="T15" fmla="*/ 0 h 219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45" h="219">
                          <a:moveTo>
                            <a:pt x="18" y="218"/>
                          </a:moveTo>
                          <a:lnTo>
                            <a:pt x="8" y="188"/>
                          </a:lnTo>
                          <a:lnTo>
                            <a:pt x="2" y="158"/>
                          </a:lnTo>
                          <a:lnTo>
                            <a:pt x="0" y="128"/>
                          </a:lnTo>
                          <a:lnTo>
                            <a:pt x="2" y="90"/>
                          </a:lnTo>
                          <a:lnTo>
                            <a:pt x="13" y="54"/>
                          </a:lnTo>
                          <a:lnTo>
                            <a:pt x="27" y="24"/>
                          </a:lnTo>
                          <a:lnTo>
                            <a:pt x="44" y="0"/>
                          </a:lnTo>
                        </a:path>
                      </a:pathLst>
                    </a:custGeom>
                    <a:noFill/>
                    <a:ln w="12700" cap="rnd" cmpd="sng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31887" name="Freeform 21"/>
                    <p:cNvSpPr>
                      <a:spLocks/>
                    </p:cNvSpPr>
                    <p:nvPr/>
                  </p:nvSpPr>
                  <p:spPr bwMode="auto">
                    <a:xfrm>
                      <a:off x="4198" y="2108"/>
                      <a:ext cx="52" cy="39"/>
                    </a:xfrm>
                    <a:custGeom>
                      <a:avLst/>
                      <a:gdLst>
                        <a:gd name="T0" fmla="*/ 0 w 52"/>
                        <a:gd name="T1" fmla="*/ 38 h 39"/>
                        <a:gd name="T2" fmla="*/ 24 w 52"/>
                        <a:gd name="T3" fmla="*/ 35 h 39"/>
                        <a:gd name="T4" fmla="*/ 46 w 52"/>
                        <a:gd name="T5" fmla="*/ 26 h 39"/>
                        <a:gd name="T6" fmla="*/ 51 w 52"/>
                        <a:gd name="T7" fmla="*/ 8 h 39"/>
                        <a:gd name="T8" fmla="*/ 38 w 52"/>
                        <a:gd name="T9" fmla="*/ 0 h 39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0" t="0" r="r" b="b"/>
                      <a:pathLst>
                        <a:path w="52" h="39">
                          <a:moveTo>
                            <a:pt x="0" y="38"/>
                          </a:moveTo>
                          <a:lnTo>
                            <a:pt x="24" y="35"/>
                          </a:lnTo>
                          <a:lnTo>
                            <a:pt x="46" y="26"/>
                          </a:lnTo>
                          <a:lnTo>
                            <a:pt x="51" y="8"/>
                          </a:lnTo>
                          <a:lnTo>
                            <a:pt x="38" y="0"/>
                          </a:lnTo>
                        </a:path>
                      </a:pathLst>
                    </a:custGeom>
                    <a:noFill/>
                    <a:ln w="12700" cap="rnd" cmpd="sng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31875" name="Group 22"/>
                <p:cNvGrpSpPr>
                  <a:grpSpLocks/>
                </p:cNvGrpSpPr>
                <p:nvPr/>
              </p:nvGrpSpPr>
              <p:grpSpPr bwMode="auto">
                <a:xfrm>
                  <a:off x="4321" y="1778"/>
                  <a:ext cx="363" cy="426"/>
                  <a:chOff x="4321" y="1778"/>
                  <a:chExt cx="363" cy="426"/>
                </a:xfrm>
              </p:grpSpPr>
              <p:sp>
                <p:nvSpPr>
                  <p:cNvPr id="31876" name="Freeform 23"/>
                  <p:cNvSpPr>
                    <a:spLocks/>
                  </p:cNvSpPr>
                  <p:nvPr/>
                </p:nvSpPr>
                <p:spPr bwMode="auto">
                  <a:xfrm>
                    <a:off x="4321" y="1778"/>
                    <a:ext cx="363" cy="426"/>
                  </a:xfrm>
                  <a:custGeom>
                    <a:avLst/>
                    <a:gdLst>
                      <a:gd name="T0" fmla="*/ 12 w 363"/>
                      <a:gd name="T1" fmla="*/ 48 h 426"/>
                      <a:gd name="T2" fmla="*/ 62 w 363"/>
                      <a:gd name="T3" fmla="*/ 33 h 426"/>
                      <a:gd name="T4" fmla="*/ 96 w 363"/>
                      <a:gd name="T5" fmla="*/ 9 h 426"/>
                      <a:gd name="T6" fmla="*/ 128 w 363"/>
                      <a:gd name="T7" fmla="*/ 0 h 426"/>
                      <a:gd name="T8" fmla="*/ 161 w 363"/>
                      <a:gd name="T9" fmla="*/ 13 h 426"/>
                      <a:gd name="T10" fmla="*/ 204 w 363"/>
                      <a:gd name="T11" fmla="*/ 26 h 426"/>
                      <a:gd name="T12" fmla="*/ 241 w 363"/>
                      <a:gd name="T13" fmla="*/ 21 h 426"/>
                      <a:gd name="T14" fmla="*/ 277 w 363"/>
                      <a:gd name="T15" fmla="*/ 32 h 426"/>
                      <a:gd name="T16" fmla="*/ 313 w 363"/>
                      <a:gd name="T17" fmla="*/ 52 h 426"/>
                      <a:gd name="T18" fmla="*/ 353 w 363"/>
                      <a:gd name="T19" fmla="*/ 91 h 426"/>
                      <a:gd name="T20" fmla="*/ 362 w 363"/>
                      <a:gd name="T21" fmla="*/ 169 h 426"/>
                      <a:gd name="T22" fmla="*/ 346 w 363"/>
                      <a:gd name="T23" fmla="*/ 253 h 426"/>
                      <a:gd name="T24" fmla="*/ 337 w 363"/>
                      <a:gd name="T25" fmla="*/ 299 h 426"/>
                      <a:gd name="T26" fmla="*/ 306 w 363"/>
                      <a:gd name="T27" fmla="*/ 312 h 426"/>
                      <a:gd name="T28" fmla="*/ 285 w 363"/>
                      <a:gd name="T29" fmla="*/ 341 h 426"/>
                      <a:gd name="T30" fmla="*/ 275 w 363"/>
                      <a:gd name="T31" fmla="*/ 387 h 426"/>
                      <a:gd name="T32" fmla="*/ 232 w 363"/>
                      <a:gd name="T33" fmla="*/ 415 h 426"/>
                      <a:gd name="T34" fmla="*/ 184 w 363"/>
                      <a:gd name="T35" fmla="*/ 425 h 426"/>
                      <a:gd name="T36" fmla="*/ 158 w 363"/>
                      <a:gd name="T37" fmla="*/ 417 h 426"/>
                      <a:gd name="T38" fmla="*/ 153 w 363"/>
                      <a:gd name="T39" fmla="*/ 388 h 426"/>
                      <a:gd name="T40" fmla="*/ 166 w 363"/>
                      <a:gd name="T41" fmla="*/ 358 h 426"/>
                      <a:gd name="T42" fmla="*/ 149 w 363"/>
                      <a:gd name="T43" fmla="*/ 332 h 426"/>
                      <a:gd name="T44" fmla="*/ 99 w 363"/>
                      <a:gd name="T45" fmla="*/ 339 h 426"/>
                      <a:gd name="T46" fmla="*/ 71 w 363"/>
                      <a:gd name="T47" fmla="*/ 323 h 426"/>
                      <a:gd name="T48" fmla="*/ 108 w 363"/>
                      <a:gd name="T49" fmla="*/ 299 h 426"/>
                      <a:gd name="T50" fmla="*/ 123 w 363"/>
                      <a:gd name="T51" fmla="*/ 271 h 426"/>
                      <a:gd name="T52" fmla="*/ 119 w 363"/>
                      <a:gd name="T53" fmla="*/ 248 h 426"/>
                      <a:gd name="T54" fmla="*/ 96 w 363"/>
                      <a:gd name="T55" fmla="*/ 215 h 426"/>
                      <a:gd name="T56" fmla="*/ 94 w 363"/>
                      <a:gd name="T57" fmla="*/ 182 h 426"/>
                      <a:gd name="T58" fmla="*/ 107 w 363"/>
                      <a:gd name="T59" fmla="*/ 161 h 426"/>
                      <a:gd name="T60" fmla="*/ 141 w 363"/>
                      <a:gd name="T61" fmla="*/ 143 h 426"/>
                      <a:gd name="T62" fmla="*/ 167 w 363"/>
                      <a:gd name="T63" fmla="*/ 125 h 426"/>
                      <a:gd name="T64" fmla="*/ 168 w 363"/>
                      <a:gd name="T65" fmla="*/ 112 h 426"/>
                      <a:gd name="T66" fmla="*/ 158 w 363"/>
                      <a:gd name="T67" fmla="*/ 98 h 426"/>
                      <a:gd name="T68" fmla="*/ 150 w 363"/>
                      <a:gd name="T69" fmla="*/ 96 h 426"/>
                      <a:gd name="T70" fmla="*/ 113 w 363"/>
                      <a:gd name="T71" fmla="*/ 99 h 426"/>
                      <a:gd name="T72" fmla="*/ 81 w 363"/>
                      <a:gd name="T73" fmla="*/ 96 h 426"/>
                      <a:gd name="T74" fmla="*/ 59 w 363"/>
                      <a:gd name="T75" fmla="*/ 85 h 426"/>
                      <a:gd name="T76" fmla="*/ 37 w 363"/>
                      <a:gd name="T77" fmla="*/ 69 h 426"/>
                      <a:gd name="T78" fmla="*/ 0 w 363"/>
                      <a:gd name="T79" fmla="*/ 64 h 42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</a:gdLst>
                    <a:ahLst/>
                    <a:cxnLst>
                      <a:cxn ang="T80">
                        <a:pos x="T0" y="T1"/>
                      </a:cxn>
                      <a:cxn ang="T81">
                        <a:pos x="T2" y="T3"/>
                      </a:cxn>
                      <a:cxn ang="T82">
                        <a:pos x="T4" y="T5"/>
                      </a:cxn>
                      <a:cxn ang="T83">
                        <a:pos x="T6" y="T7"/>
                      </a:cxn>
                      <a:cxn ang="T84">
                        <a:pos x="T8" y="T9"/>
                      </a:cxn>
                      <a:cxn ang="T85">
                        <a:pos x="T10" y="T11"/>
                      </a:cxn>
                      <a:cxn ang="T86">
                        <a:pos x="T12" y="T13"/>
                      </a:cxn>
                      <a:cxn ang="T87">
                        <a:pos x="T14" y="T15"/>
                      </a:cxn>
                      <a:cxn ang="T88">
                        <a:pos x="T16" y="T17"/>
                      </a:cxn>
                      <a:cxn ang="T89">
                        <a:pos x="T18" y="T19"/>
                      </a:cxn>
                      <a:cxn ang="T90">
                        <a:pos x="T20" y="T21"/>
                      </a:cxn>
                      <a:cxn ang="T91">
                        <a:pos x="T22" y="T23"/>
                      </a:cxn>
                      <a:cxn ang="T92">
                        <a:pos x="T24" y="T25"/>
                      </a:cxn>
                      <a:cxn ang="T93">
                        <a:pos x="T26" y="T27"/>
                      </a:cxn>
                      <a:cxn ang="T94">
                        <a:pos x="T28" y="T29"/>
                      </a:cxn>
                      <a:cxn ang="T95">
                        <a:pos x="T30" y="T31"/>
                      </a:cxn>
                      <a:cxn ang="T96">
                        <a:pos x="T32" y="T33"/>
                      </a:cxn>
                      <a:cxn ang="T97">
                        <a:pos x="T34" y="T35"/>
                      </a:cxn>
                      <a:cxn ang="T98">
                        <a:pos x="T36" y="T37"/>
                      </a:cxn>
                      <a:cxn ang="T99">
                        <a:pos x="T38" y="T39"/>
                      </a:cxn>
                      <a:cxn ang="T100">
                        <a:pos x="T40" y="T41"/>
                      </a:cxn>
                      <a:cxn ang="T101">
                        <a:pos x="T42" y="T43"/>
                      </a:cxn>
                      <a:cxn ang="T102">
                        <a:pos x="T44" y="T45"/>
                      </a:cxn>
                      <a:cxn ang="T103">
                        <a:pos x="T46" y="T47"/>
                      </a:cxn>
                      <a:cxn ang="T104">
                        <a:pos x="T48" y="T49"/>
                      </a:cxn>
                      <a:cxn ang="T105">
                        <a:pos x="T50" y="T51"/>
                      </a:cxn>
                      <a:cxn ang="T106">
                        <a:pos x="T52" y="T53"/>
                      </a:cxn>
                      <a:cxn ang="T107">
                        <a:pos x="T54" y="T55"/>
                      </a:cxn>
                      <a:cxn ang="T108">
                        <a:pos x="T56" y="T57"/>
                      </a:cxn>
                      <a:cxn ang="T109">
                        <a:pos x="T58" y="T59"/>
                      </a:cxn>
                      <a:cxn ang="T110">
                        <a:pos x="T60" y="T61"/>
                      </a:cxn>
                      <a:cxn ang="T111">
                        <a:pos x="T62" y="T63"/>
                      </a:cxn>
                      <a:cxn ang="T112">
                        <a:pos x="T64" y="T65"/>
                      </a:cxn>
                      <a:cxn ang="T113">
                        <a:pos x="T66" y="T67"/>
                      </a:cxn>
                      <a:cxn ang="T114">
                        <a:pos x="T68" y="T69"/>
                      </a:cxn>
                      <a:cxn ang="T115">
                        <a:pos x="T70" y="T71"/>
                      </a:cxn>
                      <a:cxn ang="T116">
                        <a:pos x="T72" y="T73"/>
                      </a:cxn>
                      <a:cxn ang="T117">
                        <a:pos x="T74" y="T75"/>
                      </a:cxn>
                      <a:cxn ang="T118">
                        <a:pos x="T76" y="T77"/>
                      </a:cxn>
                      <a:cxn ang="T119">
                        <a:pos x="T78" y="T79"/>
                      </a:cxn>
                    </a:cxnLst>
                    <a:rect l="0" t="0" r="r" b="b"/>
                    <a:pathLst>
                      <a:path w="363" h="426">
                        <a:moveTo>
                          <a:pt x="0" y="64"/>
                        </a:moveTo>
                        <a:lnTo>
                          <a:pt x="12" y="48"/>
                        </a:lnTo>
                        <a:lnTo>
                          <a:pt x="34" y="36"/>
                        </a:lnTo>
                        <a:lnTo>
                          <a:pt x="62" y="33"/>
                        </a:lnTo>
                        <a:lnTo>
                          <a:pt x="79" y="20"/>
                        </a:lnTo>
                        <a:lnTo>
                          <a:pt x="96" y="9"/>
                        </a:lnTo>
                        <a:lnTo>
                          <a:pt x="110" y="3"/>
                        </a:lnTo>
                        <a:lnTo>
                          <a:pt x="128" y="0"/>
                        </a:lnTo>
                        <a:lnTo>
                          <a:pt x="143" y="1"/>
                        </a:lnTo>
                        <a:lnTo>
                          <a:pt x="161" y="13"/>
                        </a:lnTo>
                        <a:lnTo>
                          <a:pt x="180" y="22"/>
                        </a:lnTo>
                        <a:lnTo>
                          <a:pt x="204" y="26"/>
                        </a:lnTo>
                        <a:lnTo>
                          <a:pt x="222" y="23"/>
                        </a:lnTo>
                        <a:lnTo>
                          <a:pt x="241" y="21"/>
                        </a:lnTo>
                        <a:lnTo>
                          <a:pt x="260" y="25"/>
                        </a:lnTo>
                        <a:lnTo>
                          <a:pt x="277" y="32"/>
                        </a:lnTo>
                        <a:lnTo>
                          <a:pt x="296" y="42"/>
                        </a:lnTo>
                        <a:lnTo>
                          <a:pt x="313" y="52"/>
                        </a:lnTo>
                        <a:lnTo>
                          <a:pt x="334" y="69"/>
                        </a:lnTo>
                        <a:lnTo>
                          <a:pt x="353" y="91"/>
                        </a:lnTo>
                        <a:lnTo>
                          <a:pt x="360" y="124"/>
                        </a:lnTo>
                        <a:lnTo>
                          <a:pt x="362" y="169"/>
                        </a:lnTo>
                        <a:lnTo>
                          <a:pt x="357" y="217"/>
                        </a:lnTo>
                        <a:lnTo>
                          <a:pt x="346" y="253"/>
                        </a:lnTo>
                        <a:lnTo>
                          <a:pt x="343" y="278"/>
                        </a:lnTo>
                        <a:lnTo>
                          <a:pt x="337" y="299"/>
                        </a:lnTo>
                        <a:lnTo>
                          <a:pt x="322" y="309"/>
                        </a:lnTo>
                        <a:lnTo>
                          <a:pt x="306" y="312"/>
                        </a:lnTo>
                        <a:lnTo>
                          <a:pt x="293" y="325"/>
                        </a:lnTo>
                        <a:lnTo>
                          <a:pt x="285" y="341"/>
                        </a:lnTo>
                        <a:lnTo>
                          <a:pt x="282" y="365"/>
                        </a:lnTo>
                        <a:lnTo>
                          <a:pt x="275" y="387"/>
                        </a:lnTo>
                        <a:lnTo>
                          <a:pt x="257" y="402"/>
                        </a:lnTo>
                        <a:lnTo>
                          <a:pt x="232" y="415"/>
                        </a:lnTo>
                        <a:lnTo>
                          <a:pt x="208" y="421"/>
                        </a:lnTo>
                        <a:lnTo>
                          <a:pt x="184" y="425"/>
                        </a:lnTo>
                        <a:lnTo>
                          <a:pt x="168" y="422"/>
                        </a:lnTo>
                        <a:lnTo>
                          <a:pt x="158" y="417"/>
                        </a:lnTo>
                        <a:lnTo>
                          <a:pt x="153" y="404"/>
                        </a:lnTo>
                        <a:lnTo>
                          <a:pt x="153" y="388"/>
                        </a:lnTo>
                        <a:lnTo>
                          <a:pt x="161" y="374"/>
                        </a:lnTo>
                        <a:lnTo>
                          <a:pt x="166" y="358"/>
                        </a:lnTo>
                        <a:lnTo>
                          <a:pt x="163" y="341"/>
                        </a:lnTo>
                        <a:lnTo>
                          <a:pt x="149" y="332"/>
                        </a:lnTo>
                        <a:lnTo>
                          <a:pt x="133" y="330"/>
                        </a:lnTo>
                        <a:lnTo>
                          <a:pt x="99" y="339"/>
                        </a:lnTo>
                        <a:lnTo>
                          <a:pt x="85" y="328"/>
                        </a:lnTo>
                        <a:lnTo>
                          <a:pt x="71" y="323"/>
                        </a:lnTo>
                        <a:lnTo>
                          <a:pt x="89" y="312"/>
                        </a:lnTo>
                        <a:lnTo>
                          <a:pt x="108" y="299"/>
                        </a:lnTo>
                        <a:lnTo>
                          <a:pt x="118" y="285"/>
                        </a:lnTo>
                        <a:lnTo>
                          <a:pt x="123" y="271"/>
                        </a:lnTo>
                        <a:lnTo>
                          <a:pt x="122" y="259"/>
                        </a:lnTo>
                        <a:lnTo>
                          <a:pt x="119" y="248"/>
                        </a:lnTo>
                        <a:lnTo>
                          <a:pt x="107" y="233"/>
                        </a:lnTo>
                        <a:lnTo>
                          <a:pt x="96" y="215"/>
                        </a:lnTo>
                        <a:lnTo>
                          <a:pt x="94" y="199"/>
                        </a:lnTo>
                        <a:lnTo>
                          <a:pt x="94" y="182"/>
                        </a:lnTo>
                        <a:lnTo>
                          <a:pt x="97" y="169"/>
                        </a:lnTo>
                        <a:lnTo>
                          <a:pt x="107" y="161"/>
                        </a:lnTo>
                        <a:lnTo>
                          <a:pt x="123" y="151"/>
                        </a:lnTo>
                        <a:lnTo>
                          <a:pt x="141" y="143"/>
                        </a:lnTo>
                        <a:lnTo>
                          <a:pt x="154" y="134"/>
                        </a:lnTo>
                        <a:lnTo>
                          <a:pt x="167" y="125"/>
                        </a:lnTo>
                        <a:lnTo>
                          <a:pt x="177" y="112"/>
                        </a:lnTo>
                        <a:lnTo>
                          <a:pt x="168" y="112"/>
                        </a:lnTo>
                        <a:lnTo>
                          <a:pt x="161" y="104"/>
                        </a:lnTo>
                        <a:lnTo>
                          <a:pt x="158" y="98"/>
                        </a:lnTo>
                        <a:lnTo>
                          <a:pt x="156" y="93"/>
                        </a:lnTo>
                        <a:lnTo>
                          <a:pt x="150" y="96"/>
                        </a:lnTo>
                        <a:lnTo>
                          <a:pt x="131" y="97"/>
                        </a:lnTo>
                        <a:lnTo>
                          <a:pt x="113" y="99"/>
                        </a:lnTo>
                        <a:lnTo>
                          <a:pt x="98" y="98"/>
                        </a:lnTo>
                        <a:lnTo>
                          <a:pt x="81" y="96"/>
                        </a:lnTo>
                        <a:lnTo>
                          <a:pt x="69" y="92"/>
                        </a:lnTo>
                        <a:lnTo>
                          <a:pt x="59" y="85"/>
                        </a:lnTo>
                        <a:lnTo>
                          <a:pt x="48" y="77"/>
                        </a:lnTo>
                        <a:lnTo>
                          <a:pt x="37" y="69"/>
                        </a:lnTo>
                        <a:lnTo>
                          <a:pt x="19" y="69"/>
                        </a:lnTo>
                        <a:lnTo>
                          <a:pt x="0" y="64"/>
                        </a:lnTo>
                      </a:path>
                    </a:pathLst>
                  </a:custGeom>
                  <a:solidFill>
                    <a:srgbClr val="A04000"/>
                  </a:solidFill>
                  <a:ln w="12700" cap="rnd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grpSp>
                <p:nvGrpSpPr>
                  <p:cNvPr id="31877" name="Group 24"/>
                  <p:cNvGrpSpPr>
                    <a:grpSpLocks/>
                  </p:cNvGrpSpPr>
                  <p:nvPr/>
                </p:nvGrpSpPr>
                <p:grpSpPr bwMode="auto">
                  <a:xfrm>
                    <a:off x="4329" y="1823"/>
                    <a:ext cx="189" cy="295"/>
                    <a:chOff x="4329" y="1823"/>
                    <a:chExt cx="189" cy="295"/>
                  </a:xfrm>
                </p:grpSpPr>
                <p:sp>
                  <p:nvSpPr>
                    <p:cNvPr id="31878" name="Freeform 25"/>
                    <p:cNvSpPr>
                      <a:spLocks/>
                    </p:cNvSpPr>
                    <p:nvPr/>
                  </p:nvSpPr>
                  <p:spPr bwMode="auto">
                    <a:xfrm>
                      <a:off x="4487" y="1861"/>
                      <a:ext cx="31" cy="43"/>
                    </a:xfrm>
                    <a:custGeom>
                      <a:avLst/>
                      <a:gdLst>
                        <a:gd name="T0" fmla="*/ 0 w 31"/>
                        <a:gd name="T1" fmla="*/ 32 h 43"/>
                        <a:gd name="T2" fmla="*/ 17 w 31"/>
                        <a:gd name="T3" fmla="*/ 24 h 43"/>
                        <a:gd name="T4" fmla="*/ 24 w 31"/>
                        <a:gd name="T5" fmla="*/ 12 h 43"/>
                        <a:gd name="T6" fmla="*/ 27 w 31"/>
                        <a:gd name="T7" fmla="*/ 0 h 43"/>
                        <a:gd name="T8" fmla="*/ 29 w 31"/>
                        <a:gd name="T9" fmla="*/ 17 h 43"/>
                        <a:gd name="T10" fmla="*/ 22 w 31"/>
                        <a:gd name="T11" fmla="*/ 30 h 43"/>
                        <a:gd name="T12" fmla="*/ 14 w 31"/>
                        <a:gd name="T13" fmla="*/ 35 h 43"/>
                        <a:gd name="T14" fmla="*/ 22 w 31"/>
                        <a:gd name="T15" fmla="*/ 39 h 43"/>
                        <a:gd name="T16" fmla="*/ 30 w 31"/>
                        <a:gd name="T17" fmla="*/ 39 h 43"/>
                        <a:gd name="T18" fmla="*/ 22 w 31"/>
                        <a:gd name="T19" fmla="*/ 42 h 43"/>
                        <a:gd name="T20" fmla="*/ 0 w 31"/>
                        <a:gd name="T21" fmla="*/ 32 h 43"/>
                        <a:gd name="T22" fmla="*/ 0 60000 65536"/>
                        <a:gd name="T23" fmla="*/ 0 60000 65536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</a:gdLst>
                      <a:ahLst/>
                      <a:cxnLst>
                        <a:cxn ang="T22">
                          <a:pos x="T0" y="T1"/>
                        </a:cxn>
                        <a:cxn ang="T23">
                          <a:pos x="T2" y="T3"/>
                        </a:cxn>
                        <a:cxn ang="T24">
                          <a:pos x="T4" y="T5"/>
                        </a:cxn>
                        <a:cxn ang="T25">
                          <a:pos x="T6" y="T7"/>
                        </a:cxn>
                        <a:cxn ang="T26">
                          <a:pos x="T8" y="T9"/>
                        </a:cxn>
                        <a:cxn ang="T27">
                          <a:pos x="T10" y="T11"/>
                        </a:cxn>
                        <a:cxn ang="T28">
                          <a:pos x="T12" y="T13"/>
                        </a:cxn>
                        <a:cxn ang="T29">
                          <a:pos x="T14" y="T15"/>
                        </a:cxn>
                        <a:cxn ang="T30">
                          <a:pos x="T16" y="T17"/>
                        </a:cxn>
                        <a:cxn ang="T31">
                          <a:pos x="T18" y="T19"/>
                        </a:cxn>
                        <a:cxn ang="T32">
                          <a:pos x="T20" y="T21"/>
                        </a:cxn>
                      </a:cxnLst>
                      <a:rect l="0" t="0" r="r" b="b"/>
                      <a:pathLst>
                        <a:path w="31" h="43">
                          <a:moveTo>
                            <a:pt x="0" y="32"/>
                          </a:moveTo>
                          <a:lnTo>
                            <a:pt x="17" y="24"/>
                          </a:lnTo>
                          <a:lnTo>
                            <a:pt x="24" y="12"/>
                          </a:lnTo>
                          <a:lnTo>
                            <a:pt x="27" y="0"/>
                          </a:lnTo>
                          <a:lnTo>
                            <a:pt x="29" y="17"/>
                          </a:lnTo>
                          <a:lnTo>
                            <a:pt x="22" y="30"/>
                          </a:lnTo>
                          <a:lnTo>
                            <a:pt x="14" y="35"/>
                          </a:lnTo>
                          <a:lnTo>
                            <a:pt x="22" y="39"/>
                          </a:lnTo>
                          <a:lnTo>
                            <a:pt x="30" y="39"/>
                          </a:lnTo>
                          <a:lnTo>
                            <a:pt x="22" y="42"/>
                          </a:lnTo>
                          <a:lnTo>
                            <a:pt x="0" y="32"/>
                          </a:lnTo>
                        </a:path>
                      </a:pathLst>
                    </a:custGeom>
                    <a:solidFill>
                      <a:srgbClr val="604020"/>
                    </a:solidFill>
                    <a:ln w="12700" cap="rnd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31879" name="Freeform 26"/>
                    <p:cNvSpPr>
                      <a:spLocks/>
                    </p:cNvSpPr>
                    <p:nvPr/>
                  </p:nvSpPr>
                  <p:spPr bwMode="auto">
                    <a:xfrm>
                      <a:off x="4441" y="2041"/>
                      <a:ext cx="17" cy="17"/>
                    </a:xfrm>
                    <a:custGeom>
                      <a:avLst/>
                      <a:gdLst>
                        <a:gd name="T0" fmla="*/ 0 w 17"/>
                        <a:gd name="T1" fmla="*/ 14 h 17"/>
                        <a:gd name="T2" fmla="*/ 9 w 17"/>
                        <a:gd name="T3" fmla="*/ 12 h 17"/>
                        <a:gd name="T4" fmla="*/ 16 w 17"/>
                        <a:gd name="T5" fmla="*/ 0 h 17"/>
                        <a:gd name="T6" fmla="*/ 14 w 17"/>
                        <a:gd name="T7" fmla="*/ 16 h 17"/>
                        <a:gd name="T8" fmla="*/ 0 w 17"/>
                        <a:gd name="T9" fmla="*/ 14 h 17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0" t="0" r="r" b="b"/>
                      <a:pathLst>
                        <a:path w="17" h="17">
                          <a:moveTo>
                            <a:pt x="0" y="14"/>
                          </a:moveTo>
                          <a:lnTo>
                            <a:pt x="9" y="12"/>
                          </a:lnTo>
                          <a:lnTo>
                            <a:pt x="16" y="0"/>
                          </a:lnTo>
                          <a:lnTo>
                            <a:pt x="14" y="16"/>
                          </a:lnTo>
                          <a:lnTo>
                            <a:pt x="0" y="14"/>
                          </a:lnTo>
                        </a:path>
                      </a:pathLst>
                    </a:custGeom>
                    <a:solidFill>
                      <a:srgbClr val="604020"/>
                    </a:solidFill>
                    <a:ln w="12700" cap="rnd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31880" name="Freeform 27"/>
                    <p:cNvSpPr>
                      <a:spLocks/>
                    </p:cNvSpPr>
                    <p:nvPr/>
                  </p:nvSpPr>
                  <p:spPr bwMode="auto">
                    <a:xfrm>
                      <a:off x="4428" y="2050"/>
                      <a:ext cx="48" cy="37"/>
                    </a:xfrm>
                    <a:custGeom>
                      <a:avLst/>
                      <a:gdLst>
                        <a:gd name="T0" fmla="*/ 11 w 48"/>
                        <a:gd name="T1" fmla="*/ 0 h 37"/>
                        <a:gd name="T2" fmla="*/ 20 w 48"/>
                        <a:gd name="T3" fmla="*/ 13 h 37"/>
                        <a:gd name="T4" fmla="*/ 34 w 48"/>
                        <a:gd name="T5" fmla="*/ 18 h 37"/>
                        <a:gd name="T6" fmla="*/ 47 w 48"/>
                        <a:gd name="T7" fmla="*/ 19 h 37"/>
                        <a:gd name="T8" fmla="*/ 34 w 48"/>
                        <a:gd name="T9" fmla="*/ 22 h 37"/>
                        <a:gd name="T10" fmla="*/ 23 w 48"/>
                        <a:gd name="T11" fmla="*/ 20 h 37"/>
                        <a:gd name="T12" fmla="*/ 15 w 48"/>
                        <a:gd name="T13" fmla="*/ 18 h 37"/>
                        <a:gd name="T14" fmla="*/ 11 w 48"/>
                        <a:gd name="T15" fmla="*/ 29 h 37"/>
                        <a:gd name="T16" fmla="*/ 0 w 48"/>
                        <a:gd name="T17" fmla="*/ 36 h 37"/>
                        <a:gd name="T18" fmla="*/ 6 w 48"/>
                        <a:gd name="T19" fmla="*/ 27 h 37"/>
                        <a:gd name="T20" fmla="*/ 8 w 48"/>
                        <a:gd name="T21" fmla="*/ 20 h 37"/>
                        <a:gd name="T22" fmla="*/ 6 w 48"/>
                        <a:gd name="T23" fmla="*/ 13 h 37"/>
                        <a:gd name="T24" fmla="*/ 11 w 48"/>
                        <a:gd name="T25" fmla="*/ 0 h 37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  <a:gd name="T36" fmla="*/ 0 60000 65536"/>
                        <a:gd name="T37" fmla="*/ 0 60000 65536"/>
                        <a:gd name="T38" fmla="*/ 0 60000 65536"/>
                      </a:gdLst>
                      <a:ahLst/>
                      <a:cxnLst>
                        <a:cxn ang="T26">
                          <a:pos x="T0" y="T1"/>
                        </a:cxn>
                        <a:cxn ang="T27">
                          <a:pos x="T2" y="T3"/>
                        </a:cxn>
                        <a:cxn ang="T28">
                          <a:pos x="T4" y="T5"/>
                        </a:cxn>
                        <a:cxn ang="T29">
                          <a:pos x="T6" y="T7"/>
                        </a:cxn>
                        <a:cxn ang="T30">
                          <a:pos x="T8" y="T9"/>
                        </a:cxn>
                        <a:cxn ang="T31">
                          <a:pos x="T10" y="T11"/>
                        </a:cxn>
                        <a:cxn ang="T32">
                          <a:pos x="T12" y="T13"/>
                        </a:cxn>
                        <a:cxn ang="T33">
                          <a:pos x="T14" y="T15"/>
                        </a:cxn>
                        <a:cxn ang="T34">
                          <a:pos x="T16" y="T17"/>
                        </a:cxn>
                        <a:cxn ang="T35">
                          <a:pos x="T18" y="T19"/>
                        </a:cxn>
                        <a:cxn ang="T36">
                          <a:pos x="T20" y="T21"/>
                        </a:cxn>
                        <a:cxn ang="T37">
                          <a:pos x="T22" y="T23"/>
                        </a:cxn>
                        <a:cxn ang="T38">
                          <a:pos x="T24" y="T25"/>
                        </a:cxn>
                      </a:cxnLst>
                      <a:rect l="0" t="0" r="r" b="b"/>
                      <a:pathLst>
                        <a:path w="48" h="37">
                          <a:moveTo>
                            <a:pt x="11" y="0"/>
                          </a:moveTo>
                          <a:lnTo>
                            <a:pt x="20" y="13"/>
                          </a:lnTo>
                          <a:lnTo>
                            <a:pt x="34" y="18"/>
                          </a:lnTo>
                          <a:lnTo>
                            <a:pt x="47" y="19"/>
                          </a:lnTo>
                          <a:lnTo>
                            <a:pt x="34" y="22"/>
                          </a:lnTo>
                          <a:lnTo>
                            <a:pt x="23" y="20"/>
                          </a:lnTo>
                          <a:lnTo>
                            <a:pt x="15" y="18"/>
                          </a:lnTo>
                          <a:lnTo>
                            <a:pt x="11" y="29"/>
                          </a:lnTo>
                          <a:lnTo>
                            <a:pt x="0" y="36"/>
                          </a:lnTo>
                          <a:lnTo>
                            <a:pt x="6" y="27"/>
                          </a:lnTo>
                          <a:lnTo>
                            <a:pt x="8" y="20"/>
                          </a:lnTo>
                          <a:lnTo>
                            <a:pt x="6" y="13"/>
                          </a:lnTo>
                          <a:lnTo>
                            <a:pt x="11" y="0"/>
                          </a:lnTo>
                        </a:path>
                      </a:pathLst>
                    </a:custGeom>
                    <a:solidFill>
                      <a:srgbClr val="604020"/>
                    </a:solidFill>
                    <a:ln w="12700" cap="rnd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31881" name="Freeform 28"/>
                    <p:cNvSpPr>
                      <a:spLocks/>
                    </p:cNvSpPr>
                    <p:nvPr/>
                  </p:nvSpPr>
                  <p:spPr bwMode="auto">
                    <a:xfrm>
                      <a:off x="4453" y="2095"/>
                      <a:ext cx="37" cy="23"/>
                    </a:xfrm>
                    <a:custGeom>
                      <a:avLst/>
                      <a:gdLst>
                        <a:gd name="T0" fmla="*/ 0 w 37"/>
                        <a:gd name="T1" fmla="*/ 13 h 23"/>
                        <a:gd name="T2" fmla="*/ 18 w 37"/>
                        <a:gd name="T3" fmla="*/ 11 h 23"/>
                        <a:gd name="T4" fmla="*/ 27 w 37"/>
                        <a:gd name="T5" fmla="*/ 5 h 23"/>
                        <a:gd name="T6" fmla="*/ 31 w 37"/>
                        <a:gd name="T7" fmla="*/ 0 h 23"/>
                        <a:gd name="T8" fmla="*/ 27 w 37"/>
                        <a:gd name="T9" fmla="*/ 9 h 23"/>
                        <a:gd name="T10" fmla="*/ 24 w 37"/>
                        <a:gd name="T11" fmla="*/ 13 h 23"/>
                        <a:gd name="T12" fmla="*/ 29 w 37"/>
                        <a:gd name="T13" fmla="*/ 17 h 23"/>
                        <a:gd name="T14" fmla="*/ 36 w 37"/>
                        <a:gd name="T15" fmla="*/ 18 h 23"/>
                        <a:gd name="T16" fmla="*/ 27 w 37"/>
                        <a:gd name="T17" fmla="*/ 21 h 23"/>
                        <a:gd name="T18" fmla="*/ 23 w 37"/>
                        <a:gd name="T19" fmla="*/ 22 h 23"/>
                        <a:gd name="T20" fmla="*/ 19 w 37"/>
                        <a:gd name="T21" fmla="*/ 21 h 23"/>
                        <a:gd name="T22" fmla="*/ 14 w 37"/>
                        <a:gd name="T23" fmla="*/ 17 h 23"/>
                        <a:gd name="T24" fmla="*/ 0 w 37"/>
                        <a:gd name="T25" fmla="*/ 13 h 23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  <a:gd name="T36" fmla="*/ 0 60000 65536"/>
                        <a:gd name="T37" fmla="*/ 0 60000 65536"/>
                        <a:gd name="T38" fmla="*/ 0 60000 65536"/>
                      </a:gdLst>
                      <a:ahLst/>
                      <a:cxnLst>
                        <a:cxn ang="T26">
                          <a:pos x="T0" y="T1"/>
                        </a:cxn>
                        <a:cxn ang="T27">
                          <a:pos x="T2" y="T3"/>
                        </a:cxn>
                        <a:cxn ang="T28">
                          <a:pos x="T4" y="T5"/>
                        </a:cxn>
                        <a:cxn ang="T29">
                          <a:pos x="T6" y="T7"/>
                        </a:cxn>
                        <a:cxn ang="T30">
                          <a:pos x="T8" y="T9"/>
                        </a:cxn>
                        <a:cxn ang="T31">
                          <a:pos x="T10" y="T11"/>
                        </a:cxn>
                        <a:cxn ang="T32">
                          <a:pos x="T12" y="T13"/>
                        </a:cxn>
                        <a:cxn ang="T33">
                          <a:pos x="T14" y="T15"/>
                        </a:cxn>
                        <a:cxn ang="T34">
                          <a:pos x="T16" y="T17"/>
                        </a:cxn>
                        <a:cxn ang="T35">
                          <a:pos x="T18" y="T19"/>
                        </a:cxn>
                        <a:cxn ang="T36">
                          <a:pos x="T20" y="T21"/>
                        </a:cxn>
                        <a:cxn ang="T37">
                          <a:pos x="T22" y="T23"/>
                        </a:cxn>
                        <a:cxn ang="T38">
                          <a:pos x="T24" y="T25"/>
                        </a:cxn>
                      </a:cxnLst>
                      <a:rect l="0" t="0" r="r" b="b"/>
                      <a:pathLst>
                        <a:path w="37" h="23">
                          <a:moveTo>
                            <a:pt x="0" y="13"/>
                          </a:moveTo>
                          <a:lnTo>
                            <a:pt x="18" y="11"/>
                          </a:lnTo>
                          <a:lnTo>
                            <a:pt x="27" y="5"/>
                          </a:lnTo>
                          <a:lnTo>
                            <a:pt x="31" y="0"/>
                          </a:lnTo>
                          <a:lnTo>
                            <a:pt x="27" y="9"/>
                          </a:lnTo>
                          <a:lnTo>
                            <a:pt x="24" y="13"/>
                          </a:lnTo>
                          <a:lnTo>
                            <a:pt x="29" y="17"/>
                          </a:lnTo>
                          <a:lnTo>
                            <a:pt x="36" y="18"/>
                          </a:lnTo>
                          <a:lnTo>
                            <a:pt x="27" y="21"/>
                          </a:lnTo>
                          <a:lnTo>
                            <a:pt x="23" y="22"/>
                          </a:lnTo>
                          <a:lnTo>
                            <a:pt x="19" y="21"/>
                          </a:lnTo>
                          <a:lnTo>
                            <a:pt x="14" y="17"/>
                          </a:lnTo>
                          <a:lnTo>
                            <a:pt x="0" y="13"/>
                          </a:lnTo>
                        </a:path>
                      </a:pathLst>
                    </a:custGeom>
                    <a:solidFill>
                      <a:srgbClr val="604020"/>
                    </a:solidFill>
                    <a:ln w="12700" cap="rnd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31882" name="Freeform 29"/>
                    <p:cNvSpPr>
                      <a:spLocks/>
                    </p:cNvSpPr>
                    <p:nvPr/>
                  </p:nvSpPr>
                  <p:spPr bwMode="auto">
                    <a:xfrm>
                      <a:off x="4329" y="1823"/>
                      <a:ext cx="41" cy="26"/>
                    </a:xfrm>
                    <a:custGeom>
                      <a:avLst/>
                      <a:gdLst>
                        <a:gd name="T0" fmla="*/ 0 w 41"/>
                        <a:gd name="T1" fmla="*/ 9 h 26"/>
                        <a:gd name="T2" fmla="*/ 16 w 41"/>
                        <a:gd name="T3" fmla="*/ 11 h 26"/>
                        <a:gd name="T4" fmla="*/ 23 w 41"/>
                        <a:gd name="T5" fmla="*/ 14 h 26"/>
                        <a:gd name="T6" fmla="*/ 25 w 41"/>
                        <a:gd name="T7" fmla="*/ 22 h 26"/>
                        <a:gd name="T8" fmla="*/ 30 w 41"/>
                        <a:gd name="T9" fmla="*/ 25 h 26"/>
                        <a:gd name="T10" fmla="*/ 37 w 41"/>
                        <a:gd name="T11" fmla="*/ 22 h 26"/>
                        <a:gd name="T12" fmla="*/ 40 w 41"/>
                        <a:gd name="T13" fmla="*/ 11 h 26"/>
                        <a:gd name="T14" fmla="*/ 37 w 41"/>
                        <a:gd name="T15" fmla="*/ 0 h 26"/>
                        <a:gd name="T16" fmla="*/ 31 w 41"/>
                        <a:gd name="T17" fmla="*/ 0 h 26"/>
                        <a:gd name="T18" fmla="*/ 32 w 41"/>
                        <a:gd name="T19" fmla="*/ 5 h 26"/>
                        <a:gd name="T20" fmla="*/ 31 w 41"/>
                        <a:gd name="T21" fmla="*/ 13 h 26"/>
                        <a:gd name="T22" fmla="*/ 24 w 41"/>
                        <a:gd name="T23" fmla="*/ 6 h 26"/>
                        <a:gd name="T24" fmla="*/ 13 w 41"/>
                        <a:gd name="T25" fmla="*/ 4 h 26"/>
                        <a:gd name="T26" fmla="*/ 0 w 41"/>
                        <a:gd name="T27" fmla="*/ 9 h 2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  <a:gd name="T36" fmla="*/ 0 60000 65536"/>
                        <a:gd name="T37" fmla="*/ 0 60000 65536"/>
                        <a:gd name="T38" fmla="*/ 0 60000 65536"/>
                        <a:gd name="T39" fmla="*/ 0 60000 65536"/>
                        <a:gd name="T40" fmla="*/ 0 60000 65536"/>
                        <a:gd name="T41" fmla="*/ 0 60000 65536"/>
                      </a:gdLst>
                      <a:ahLst/>
                      <a:cxnLst>
                        <a:cxn ang="T28">
                          <a:pos x="T0" y="T1"/>
                        </a:cxn>
                        <a:cxn ang="T29">
                          <a:pos x="T2" y="T3"/>
                        </a:cxn>
                        <a:cxn ang="T30">
                          <a:pos x="T4" y="T5"/>
                        </a:cxn>
                        <a:cxn ang="T31">
                          <a:pos x="T6" y="T7"/>
                        </a:cxn>
                        <a:cxn ang="T32">
                          <a:pos x="T8" y="T9"/>
                        </a:cxn>
                        <a:cxn ang="T33">
                          <a:pos x="T10" y="T11"/>
                        </a:cxn>
                        <a:cxn ang="T34">
                          <a:pos x="T12" y="T13"/>
                        </a:cxn>
                        <a:cxn ang="T35">
                          <a:pos x="T14" y="T15"/>
                        </a:cxn>
                        <a:cxn ang="T36">
                          <a:pos x="T16" y="T17"/>
                        </a:cxn>
                        <a:cxn ang="T37">
                          <a:pos x="T18" y="T19"/>
                        </a:cxn>
                        <a:cxn ang="T38">
                          <a:pos x="T20" y="T21"/>
                        </a:cxn>
                        <a:cxn ang="T39">
                          <a:pos x="T22" y="T23"/>
                        </a:cxn>
                        <a:cxn ang="T40">
                          <a:pos x="T24" y="T25"/>
                        </a:cxn>
                        <a:cxn ang="T41">
                          <a:pos x="T26" y="T27"/>
                        </a:cxn>
                      </a:cxnLst>
                      <a:rect l="0" t="0" r="r" b="b"/>
                      <a:pathLst>
                        <a:path w="41" h="26">
                          <a:moveTo>
                            <a:pt x="0" y="9"/>
                          </a:moveTo>
                          <a:lnTo>
                            <a:pt x="16" y="11"/>
                          </a:lnTo>
                          <a:lnTo>
                            <a:pt x="23" y="14"/>
                          </a:lnTo>
                          <a:lnTo>
                            <a:pt x="25" y="22"/>
                          </a:lnTo>
                          <a:lnTo>
                            <a:pt x="30" y="25"/>
                          </a:lnTo>
                          <a:lnTo>
                            <a:pt x="37" y="22"/>
                          </a:lnTo>
                          <a:lnTo>
                            <a:pt x="40" y="11"/>
                          </a:lnTo>
                          <a:lnTo>
                            <a:pt x="37" y="0"/>
                          </a:lnTo>
                          <a:lnTo>
                            <a:pt x="31" y="0"/>
                          </a:lnTo>
                          <a:lnTo>
                            <a:pt x="32" y="5"/>
                          </a:lnTo>
                          <a:lnTo>
                            <a:pt x="31" y="13"/>
                          </a:lnTo>
                          <a:lnTo>
                            <a:pt x="24" y="6"/>
                          </a:lnTo>
                          <a:lnTo>
                            <a:pt x="13" y="4"/>
                          </a:lnTo>
                          <a:lnTo>
                            <a:pt x="0" y="9"/>
                          </a:lnTo>
                        </a:path>
                      </a:pathLst>
                    </a:custGeom>
                    <a:solidFill>
                      <a:srgbClr val="604020"/>
                    </a:solidFill>
                    <a:ln w="12700" cap="rnd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31883" name="Freeform 30"/>
                    <p:cNvSpPr>
                      <a:spLocks/>
                    </p:cNvSpPr>
                    <p:nvPr/>
                  </p:nvSpPr>
                  <p:spPr bwMode="auto">
                    <a:xfrm>
                      <a:off x="4360" y="1852"/>
                      <a:ext cx="33" cy="17"/>
                    </a:xfrm>
                    <a:custGeom>
                      <a:avLst/>
                      <a:gdLst>
                        <a:gd name="T0" fmla="*/ 0 w 33"/>
                        <a:gd name="T1" fmla="*/ 0 h 17"/>
                        <a:gd name="T2" fmla="*/ 14 w 33"/>
                        <a:gd name="T3" fmla="*/ 14 h 17"/>
                        <a:gd name="T4" fmla="*/ 24 w 33"/>
                        <a:gd name="T5" fmla="*/ 16 h 17"/>
                        <a:gd name="T6" fmla="*/ 32 w 33"/>
                        <a:gd name="T7" fmla="*/ 8 h 17"/>
                        <a:gd name="T8" fmla="*/ 21 w 33"/>
                        <a:gd name="T9" fmla="*/ 8 h 17"/>
                        <a:gd name="T10" fmla="*/ 12 w 33"/>
                        <a:gd name="T11" fmla="*/ 7 h 17"/>
                        <a:gd name="T12" fmla="*/ 0 w 33"/>
                        <a:gd name="T13" fmla="*/ 0 h 17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</a:gdLst>
                      <a:ahLst/>
                      <a:cxnLst>
                        <a:cxn ang="T14">
                          <a:pos x="T0" y="T1"/>
                        </a:cxn>
                        <a:cxn ang="T15">
                          <a:pos x="T2" y="T3"/>
                        </a:cxn>
                        <a:cxn ang="T16">
                          <a:pos x="T4" y="T5"/>
                        </a:cxn>
                        <a:cxn ang="T17">
                          <a:pos x="T6" y="T7"/>
                        </a:cxn>
                        <a:cxn ang="T18">
                          <a:pos x="T8" y="T9"/>
                        </a:cxn>
                        <a:cxn ang="T19">
                          <a:pos x="T10" y="T11"/>
                        </a:cxn>
                        <a:cxn ang="T20">
                          <a:pos x="T12" y="T13"/>
                        </a:cxn>
                      </a:cxnLst>
                      <a:rect l="0" t="0" r="r" b="b"/>
                      <a:pathLst>
                        <a:path w="33" h="17">
                          <a:moveTo>
                            <a:pt x="0" y="0"/>
                          </a:moveTo>
                          <a:lnTo>
                            <a:pt x="14" y="14"/>
                          </a:lnTo>
                          <a:lnTo>
                            <a:pt x="24" y="16"/>
                          </a:lnTo>
                          <a:lnTo>
                            <a:pt x="32" y="8"/>
                          </a:lnTo>
                          <a:lnTo>
                            <a:pt x="21" y="8"/>
                          </a:lnTo>
                          <a:lnTo>
                            <a:pt x="12" y="7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solidFill>
                      <a:srgbClr val="604020"/>
                    </a:solidFill>
                    <a:ln w="12700" cap="rnd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31871" name="Group 31"/>
              <p:cNvGrpSpPr>
                <a:grpSpLocks/>
              </p:cNvGrpSpPr>
              <p:nvPr/>
            </p:nvGrpSpPr>
            <p:grpSpPr bwMode="auto">
              <a:xfrm>
                <a:off x="4295" y="1918"/>
                <a:ext cx="79" cy="76"/>
                <a:chOff x="4295" y="1918"/>
                <a:chExt cx="79" cy="76"/>
              </a:xfrm>
            </p:grpSpPr>
            <p:sp>
              <p:nvSpPr>
                <p:cNvPr id="31872" name="Freeform 32"/>
                <p:cNvSpPr>
                  <a:spLocks/>
                </p:cNvSpPr>
                <p:nvPr/>
              </p:nvSpPr>
              <p:spPr bwMode="auto">
                <a:xfrm>
                  <a:off x="4326" y="1918"/>
                  <a:ext cx="48" cy="36"/>
                </a:xfrm>
                <a:custGeom>
                  <a:avLst/>
                  <a:gdLst>
                    <a:gd name="T0" fmla="*/ 0 w 48"/>
                    <a:gd name="T1" fmla="*/ 0 h 36"/>
                    <a:gd name="T2" fmla="*/ 14 w 48"/>
                    <a:gd name="T3" fmla="*/ 1 h 36"/>
                    <a:gd name="T4" fmla="*/ 31 w 48"/>
                    <a:gd name="T5" fmla="*/ 7 h 36"/>
                    <a:gd name="T6" fmla="*/ 41 w 48"/>
                    <a:gd name="T7" fmla="*/ 19 h 36"/>
                    <a:gd name="T8" fmla="*/ 47 w 48"/>
                    <a:gd name="T9" fmla="*/ 35 h 3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48" h="36">
                      <a:moveTo>
                        <a:pt x="0" y="0"/>
                      </a:moveTo>
                      <a:lnTo>
                        <a:pt x="14" y="1"/>
                      </a:lnTo>
                      <a:lnTo>
                        <a:pt x="31" y="7"/>
                      </a:lnTo>
                      <a:lnTo>
                        <a:pt x="41" y="19"/>
                      </a:lnTo>
                      <a:lnTo>
                        <a:pt x="47" y="35"/>
                      </a:lnTo>
                    </a:path>
                  </a:pathLst>
                </a:custGeom>
                <a:noFill/>
                <a:ln w="50800" cap="rnd" cmpd="sng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1873" name="Freeform 33"/>
                <p:cNvSpPr>
                  <a:spLocks/>
                </p:cNvSpPr>
                <p:nvPr/>
              </p:nvSpPr>
              <p:spPr bwMode="auto">
                <a:xfrm>
                  <a:off x="4295" y="1945"/>
                  <a:ext cx="38" cy="49"/>
                </a:xfrm>
                <a:custGeom>
                  <a:avLst/>
                  <a:gdLst>
                    <a:gd name="T0" fmla="*/ 37 w 38"/>
                    <a:gd name="T1" fmla="*/ 0 h 49"/>
                    <a:gd name="T2" fmla="*/ 29 w 38"/>
                    <a:gd name="T3" fmla="*/ 1 h 49"/>
                    <a:gd name="T4" fmla="*/ 19 w 38"/>
                    <a:gd name="T5" fmla="*/ 6 h 49"/>
                    <a:gd name="T6" fmla="*/ 11 w 38"/>
                    <a:gd name="T7" fmla="*/ 15 h 49"/>
                    <a:gd name="T8" fmla="*/ 3 w 38"/>
                    <a:gd name="T9" fmla="*/ 26 h 49"/>
                    <a:gd name="T10" fmla="*/ 0 w 38"/>
                    <a:gd name="T11" fmla="*/ 39 h 49"/>
                    <a:gd name="T12" fmla="*/ 0 w 38"/>
                    <a:gd name="T13" fmla="*/ 48 h 49"/>
                    <a:gd name="T14" fmla="*/ 8 w 38"/>
                    <a:gd name="T15" fmla="*/ 47 h 49"/>
                    <a:gd name="T16" fmla="*/ 18 w 38"/>
                    <a:gd name="T17" fmla="*/ 43 h 49"/>
                    <a:gd name="T18" fmla="*/ 28 w 38"/>
                    <a:gd name="T19" fmla="*/ 35 h 49"/>
                    <a:gd name="T20" fmla="*/ 33 w 38"/>
                    <a:gd name="T21" fmla="*/ 25 h 49"/>
                    <a:gd name="T22" fmla="*/ 37 w 38"/>
                    <a:gd name="T23" fmla="*/ 10 h 49"/>
                    <a:gd name="T24" fmla="*/ 37 w 38"/>
                    <a:gd name="T25" fmla="*/ 0 h 49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0" t="0" r="r" b="b"/>
                  <a:pathLst>
                    <a:path w="38" h="49">
                      <a:moveTo>
                        <a:pt x="37" y="0"/>
                      </a:moveTo>
                      <a:lnTo>
                        <a:pt x="29" y="1"/>
                      </a:lnTo>
                      <a:lnTo>
                        <a:pt x="19" y="6"/>
                      </a:lnTo>
                      <a:lnTo>
                        <a:pt x="11" y="15"/>
                      </a:lnTo>
                      <a:lnTo>
                        <a:pt x="3" y="26"/>
                      </a:lnTo>
                      <a:lnTo>
                        <a:pt x="0" y="39"/>
                      </a:lnTo>
                      <a:lnTo>
                        <a:pt x="0" y="48"/>
                      </a:lnTo>
                      <a:lnTo>
                        <a:pt x="8" y="47"/>
                      </a:lnTo>
                      <a:lnTo>
                        <a:pt x="18" y="43"/>
                      </a:lnTo>
                      <a:lnTo>
                        <a:pt x="28" y="35"/>
                      </a:lnTo>
                      <a:lnTo>
                        <a:pt x="33" y="25"/>
                      </a:lnTo>
                      <a:lnTo>
                        <a:pt x="37" y="10"/>
                      </a:lnTo>
                      <a:lnTo>
                        <a:pt x="37" y="0"/>
                      </a:lnTo>
                    </a:path>
                  </a:pathLst>
                </a:custGeom>
                <a:solidFill>
                  <a:srgbClr val="000000"/>
                </a:solidFill>
                <a:ln w="9525" cap="rnd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</p:grpSp>
        </p:grpSp>
        <p:grpSp>
          <p:nvGrpSpPr>
            <p:cNvPr id="31837" name="Group 34"/>
            <p:cNvGrpSpPr>
              <a:grpSpLocks/>
            </p:cNvGrpSpPr>
            <p:nvPr/>
          </p:nvGrpSpPr>
          <p:grpSpPr bwMode="auto">
            <a:xfrm>
              <a:off x="3942" y="2954"/>
              <a:ext cx="397" cy="637"/>
              <a:chOff x="3942" y="2954"/>
              <a:chExt cx="397" cy="637"/>
            </a:xfrm>
          </p:grpSpPr>
          <p:grpSp>
            <p:nvGrpSpPr>
              <p:cNvPr id="31858" name="Group 35"/>
              <p:cNvGrpSpPr>
                <a:grpSpLocks/>
              </p:cNvGrpSpPr>
              <p:nvPr/>
            </p:nvGrpSpPr>
            <p:grpSpPr bwMode="auto">
              <a:xfrm>
                <a:off x="3942" y="3428"/>
                <a:ext cx="397" cy="163"/>
                <a:chOff x="3942" y="3428"/>
                <a:chExt cx="397" cy="163"/>
              </a:xfrm>
            </p:grpSpPr>
            <p:sp>
              <p:nvSpPr>
                <p:cNvPr id="31868" name="Freeform 36"/>
                <p:cNvSpPr>
                  <a:spLocks/>
                </p:cNvSpPr>
                <p:nvPr/>
              </p:nvSpPr>
              <p:spPr bwMode="auto">
                <a:xfrm>
                  <a:off x="3942" y="3533"/>
                  <a:ext cx="208" cy="54"/>
                </a:xfrm>
                <a:custGeom>
                  <a:avLst/>
                  <a:gdLst>
                    <a:gd name="T0" fmla="*/ 187 w 208"/>
                    <a:gd name="T1" fmla="*/ 0 h 54"/>
                    <a:gd name="T2" fmla="*/ 115 w 208"/>
                    <a:gd name="T3" fmla="*/ 5 h 54"/>
                    <a:gd name="T4" fmla="*/ 82 w 208"/>
                    <a:gd name="T5" fmla="*/ 22 h 54"/>
                    <a:gd name="T6" fmla="*/ 61 w 208"/>
                    <a:gd name="T7" fmla="*/ 26 h 54"/>
                    <a:gd name="T8" fmla="*/ 40 w 208"/>
                    <a:gd name="T9" fmla="*/ 30 h 54"/>
                    <a:gd name="T10" fmla="*/ 5 w 208"/>
                    <a:gd name="T11" fmla="*/ 41 h 54"/>
                    <a:gd name="T12" fmla="*/ 0 w 208"/>
                    <a:gd name="T13" fmla="*/ 45 h 54"/>
                    <a:gd name="T14" fmla="*/ 0 w 208"/>
                    <a:gd name="T15" fmla="*/ 53 h 54"/>
                    <a:gd name="T16" fmla="*/ 92 w 208"/>
                    <a:gd name="T17" fmla="*/ 53 h 54"/>
                    <a:gd name="T18" fmla="*/ 169 w 208"/>
                    <a:gd name="T19" fmla="*/ 36 h 54"/>
                    <a:gd name="T20" fmla="*/ 173 w 208"/>
                    <a:gd name="T21" fmla="*/ 44 h 54"/>
                    <a:gd name="T22" fmla="*/ 203 w 208"/>
                    <a:gd name="T23" fmla="*/ 43 h 54"/>
                    <a:gd name="T24" fmla="*/ 206 w 208"/>
                    <a:gd name="T25" fmla="*/ 37 h 54"/>
                    <a:gd name="T26" fmla="*/ 207 w 208"/>
                    <a:gd name="T27" fmla="*/ 26 h 54"/>
                    <a:gd name="T28" fmla="*/ 205 w 208"/>
                    <a:gd name="T29" fmla="*/ 16 h 54"/>
                    <a:gd name="T30" fmla="*/ 199 w 208"/>
                    <a:gd name="T31" fmla="*/ 5 h 54"/>
                    <a:gd name="T32" fmla="*/ 187 w 208"/>
                    <a:gd name="T33" fmla="*/ 0 h 54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0" t="0" r="r" b="b"/>
                  <a:pathLst>
                    <a:path w="208" h="54">
                      <a:moveTo>
                        <a:pt x="187" y="0"/>
                      </a:moveTo>
                      <a:lnTo>
                        <a:pt x="115" y="5"/>
                      </a:lnTo>
                      <a:lnTo>
                        <a:pt x="82" y="22"/>
                      </a:lnTo>
                      <a:lnTo>
                        <a:pt x="61" y="26"/>
                      </a:lnTo>
                      <a:lnTo>
                        <a:pt x="40" y="30"/>
                      </a:lnTo>
                      <a:lnTo>
                        <a:pt x="5" y="41"/>
                      </a:lnTo>
                      <a:lnTo>
                        <a:pt x="0" y="45"/>
                      </a:lnTo>
                      <a:lnTo>
                        <a:pt x="0" y="53"/>
                      </a:lnTo>
                      <a:lnTo>
                        <a:pt x="92" y="53"/>
                      </a:lnTo>
                      <a:lnTo>
                        <a:pt x="169" y="36"/>
                      </a:lnTo>
                      <a:lnTo>
                        <a:pt x="173" y="44"/>
                      </a:lnTo>
                      <a:lnTo>
                        <a:pt x="203" y="43"/>
                      </a:lnTo>
                      <a:lnTo>
                        <a:pt x="206" y="37"/>
                      </a:lnTo>
                      <a:lnTo>
                        <a:pt x="207" y="26"/>
                      </a:lnTo>
                      <a:lnTo>
                        <a:pt x="205" y="16"/>
                      </a:lnTo>
                      <a:lnTo>
                        <a:pt x="199" y="5"/>
                      </a:lnTo>
                      <a:lnTo>
                        <a:pt x="187" y="0"/>
                      </a:lnTo>
                    </a:path>
                  </a:pathLst>
                </a:custGeom>
                <a:solidFill>
                  <a:srgbClr val="303030"/>
                </a:solidFill>
                <a:ln w="12700" cap="rnd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1869" name="Freeform 37"/>
                <p:cNvSpPr>
                  <a:spLocks/>
                </p:cNvSpPr>
                <p:nvPr/>
              </p:nvSpPr>
              <p:spPr bwMode="auto">
                <a:xfrm>
                  <a:off x="4184" y="3428"/>
                  <a:ext cx="155" cy="163"/>
                </a:xfrm>
                <a:custGeom>
                  <a:avLst/>
                  <a:gdLst>
                    <a:gd name="T0" fmla="*/ 70 w 155"/>
                    <a:gd name="T1" fmla="*/ 59 h 163"/>
                    <a:gd name="T2" fmla="*/ 49 w 155"/>
                    <a:gd name="T3" fmla="*/ 54 h 163"/>
                    <a:gd name="T4" fmla="*/ 42 w 155"/>
                    <a:gd name="T5" fmla="*/ 88 h 163"/>
                    <a:gd name="T6" fmla="*/ 7 w 155"/>
                    <a:gd name="T7" fmla="*/ 132 h 163"/>
                    <a:gd name="T8" fmla="*/ 0 w 155"/>
                    <a:gd name="T9" fmla="*/ 148 h 163"/>
                    <a:gd name="T10" fmla="*/ 0 w 155"/>
                    <a:gd name="T11" fmla="*/ 158 h 163"/>
                    <a:gd name="T12" fmla="*/ 5 w 155"/>
                    <a:gd name="T13" fmla="*/ 162 h 163"/>
                    <a:gd name="T14" fmla="*/ 81 w 155"/>
                    <a:gd name="T15" fmla="*/ 100 h 163"/>
                    <a:gd name="T16" fmla="*/ 121 w 155"/>
                    <a:gd name="T17" fmla="*/ 54 h 163"/>
                    <a:gd name="T18" fmla="*/ 127 w 155"/>
                    <a:gd name="T19" fmla="*/ 60 h 163"/>
                    <a:gd name="T20" fmla="*/ 154 w 155"/>
                    <a:gd name="T21" fmla="*/ 36 h 163"/>
                    <a:gd name="T22" fmla="*/ 154 w 155"/>
                    <a:gd name="T23" fmla="*/ 22 h 163"/>
                    <a:gd name="T24" fmla="*/ 150 w 155"/>
                    <a:gd name="T25" fmla="*/ 12 h 163"/>
                    <a:gd name="T26" fmla="*/ 141 w 155"/>
                    <a:gd name="T27" fmla="*/ 5 h 163"/>
                    <a:gd name="T28" fmla="*/ 128 w 155"/>
                    <a:gd name="T29" fmla="*/ 0 h 163"/>
                    <a:gd name="T30" fmla="*/ 70 w 155"/>
                    <a:gd name="T31" fmla="*/ 59 h 163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0" t="0" r="r" b="b"/>
                  <a:pathLst>
                    <a:path w="155" h="163">
                      <a:moveTo>
                        <a:pt x="70" y="59"/>
                      </a:moveTo>
                      <a:lnTo>
                        <a:pt x="49" y="54"/>
                      </a:lnTo>
                      <a:lnTo>
                        <a:pt x="42" y="88"/>
                      </a:lnTo>
                      <a:lnTo>
                        <a:pt x="7" y="132"/>
                      </a:lnTo>
                      <a:lnTo>
                        <a:pt x="0" y="148"/>
                      </a:lnTo>
                      <a:lnTo>
                        <a:pt x="0" y="158"/>
                      </a:lnTo>
                      <a:lnTo>
                        <a:pt x="5" y="162"/>
                      </a:lnTo>
                      <a:lnTo>
                        <a:pt x="81" y="100"/>
                      </a:lnTo>
                      <a:lnTo>
                        <a:pt x="121" y="54"/>
                      </a:lnTo>
                      <a:lnTo>
                        <a:pt x="127" y="60"/>
                      </a:lnTo>
                      <a:lnTo>
                        <a:pt x="154" y="36"/>
                      </a:lnTo>
                      <a:lnTo>
                        <a:pt x="154" y="22"/>
                      </a:lnTo>
                      <a:lnTo>
                        <a:pt x="150" y="12"/>
                      </a:lnTo>
                      <a:lnTo>
                        <a:pt x="141" y="5"/>
                      </a:lnTo>
                      <a:lnTo>
                        <a:pt x="128" y="0"/>
                      </a:lnTo>
                      <a:lnTo>
                        <a:pt x="70" y="59"/>
                      </a:lnTo>
                    </a:path>
                  </a:pathLst>
                </a:custGeom>
                <a:solidFill>
                  <a:srgbClr val="303030"/>
                </a:solidFill>
                <a:ln w="12700" cap="rnd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31859" name="Group 38"/>
              <p:cNvGrpSpPr>
                <a:grpSpLocks/>
              </p:cNvGrpSpPr>
              <p:nvPr/>
            </p:nvGrpSpPr>
            <p:grpSpPr bwMode="auto">
              <a:xfrm>
                <a:off x="3974" y="2954"/>
                <a:ext cx="356" cy="594"/>
                <a:chOff x="3974" y="2954"/>
                <a:chExt cx="356" cy="594"/>
              </a:xfrm>
            </p:grpSpPr>
            <p:sp>
              <p:nvSpPr>
                <p:cNvPr id="31860" name="Freeform 39"/>
                <p:cNvSpPr>
                  <a:spLocks/>
                </p:cNvSpPr>
                <p:nvPr/>
              </p:nvSpPr>
              <p:spPr bwMode="auto">
                <a:xfrm>
                  <a:off x="3974" y="2954"/>
                  <a:ext cx="356" cy="594"/>
                </a:xfrm>
                <a:custGeom>
                  <a:avLst/>
                  <a:gdLst>
                    <a:gd name="T0" fmla="*/ 31 w 356"/>
                    <a:gd name="T1" fmla="*/ 0 h 594"/>
                    <a:gd name="T2" fmla="*/ 105 w 356"/>
                    <a:gd name="T3" fmla="*/ 23 h 594"/>
                    <a:gd name="T4" fmla="*/ 136 w 356"/>
                    <a:gd name="T5" fmla="*/ 29 h 594"/>
                    <a:gd name="T6" fmla="*/ 165 w 356"/>
                    <a:gd name="T7" fmla="*/ 50 h 594"/>
                    <a:gd name="T8" fmla="*/ 201 w 356"/>
                    <a:gd name="T9" fmla="*/ 74 h 594"/>
                    <a:gd name="T10" fmla="*/ 235 w 356"/>
                    <a:gd name="T11" fmla="*/ 82 h 594"/>
                    <a:gd name="T12" fmla="*/ 263 w 356"/>
                    <a:gd name="T13" fmla="*/ 93 h 594"/>
                    <a:gd name="T14" fmla="*/ 279 w 356"/>
                    <a:gd name="T15" fmla="*/ 125 h 594"/>
                    <a:gd name="T16" fmla="*/ 285 w 356"/>
                    <a:gd name="T17" fmla="*/ 145 h 594"/>
                    <a:gd name="T18" fmla="*/ 290 w 356"/>
                    <a:gd name="T19" fmla="*/ 164 h 594"/>
                    <a:gd name="T20" fmla="*/ 287 w 356"/>
                    <a:gd name="T21" fmla="*/ 186 h 594"/>
                    <a:gd name="T22" fmla="*/ 283 w 356"/>
                    <a:gd name="T23" fmla="*/ 216 h 594"/>
                    <a:gd name="T24" fmla="*/ 284 w 356"/>
                    <a:gd name="T25" fmla="*/ 255 h 594"/>
                    <a:gd name="T26" fmla="*/ 288 w 356"/>
                    <a:gd name="T27" fmla="*/ 310 h 594"/>
                    <a:gd name="T28" fmla="*/ 298 w 356"/>
                    <a:gd name="T29" fmla="*/ 358 h 594"/>
                    <a:gd name="T30" fmla="*/ 309 w 356"/>
                    <a:gd name="T31" fmla="*/ 403 h 594"/>
                    <a:gd name="T32" fmla="*/ 331 w 356"/>
                    <a:gd name="T33" fmla="*/ 442 h 594"/>
                    <a:gd name="T34" fmla="*/ 355 w 356"/>
                    <a:gd name="T35" fmla="*/ 471 h 594"/>
                    <a:gd name="T36" fmla="*/ 321 w 356"/>
                    <a:gd name="T37" fmla="*/ 496 h 594"/>
                    <a:gd name="T38" fmla="*/ 296 w 356"/>
                    <a:gd name="T39" fmla="*/ 524 h 594"/>
                    <a:gd name="T40" fmla="*/ 258 w 356"/>
                    <a:gd name="T41" fmla="*/ 551 h 594"/>
                    <a:gd name="T42" fmla="*/ 246 w 356"/>
                    <a:gd name="T43" fmla="*/ 533 h 594"/>
                    <a:gd name="T44" fmla="*/ 238 w 356"/>
                    <a:gd name="T45" fmla="*/ 497 h 594"/>
                    <a:gd name="T46" fmla="*/ 223 w 356"/>
                    <a:gd name="T47" fmla="*/ 467 h 594"/>
                    <a:gd name="T48" fmla="*/ 209 w 356"/>
                    <a:gd name="T49" fmla="*/ 431 h 594"/>
                    <a:gd name="T50" fmla="*/ 197 w 356"/>
                    <a:gd name="T51" fmla="*/ 402 h 594"/>
                    <a:gd name="T52" fmla="*/ 180 w 356"/>
                    <a:gd name="T53" fmla="*/ 369 h 594"/>
                    <a:gd name="T54" fmla="*/ 176 w 356"/>
                    <a:gd name="T55" fmla="*/ 340 h 594"/>
                    <a:gd name="T56" fmla="*/ 172 w 356"/>
                    <a:gd name="T57" fmla="*/ 313 h 594"/>
                    <a:gd name="T58" fmla="*/ 166 w 356"/>
                    <a:gd name="T59" fmla="*/ 286 h 594"/>
                    <a:gd name="T60" fmla="*/ 161 w 356"/>
                    <a:gd name="T61" fmla="*/ 252 h 594"/>
                    <a:gd name="T62" fmla="*/ 143 w 356"/>
                    <a:gd name="T63" fmla="*/ 159 h 594"/>
                    <a:gd name="T64" fmla="*/ 140 w 356"/>
                    <a:gd name="T65" fmla="*/ 213 h 594"/>
                    <a:gd name="T66" fmla="*/ 156 w 356"/>
                    <a:gd name="T67" fmla="*/ 298 h 594"/>
                    <a:gd name="T68" fmla="*/ 159 w 356"/>
                    <a:gd name="T69" fmla="*/ 350 h 594"/>
                    <a:gd name="T70" fmla="*/ 162 w 356"/>
                    <a:gd name="T71" fmla="*/ 388 h 594"/>
                    <a:gd name="T72" fmla="*/ 167 w 356"/>
                    <a:gd name="T73" fmla="*/ 421 h 594"/>
                    <a:gd name="T74" fmla="*/ 172 w 356"/>
                    <a:gd name="T75" fmla="*/ 467 h 594"/>
                    <a:gd name="T76" fmla="*/ 175 w 356"/>
                    <a:gd name="T77" fmla="*/ 521 h 594"/>
                    <a:gd name="T78" fmla="*/ 172 w 356"/>
                    <a:gd name="T79" fmla="*/ 567 h 594"/>
                    <a:gd name="T80" fmla="*/ 165 w 356"/>
                    <a:gd name="T81" fmla="*/ 583 h 594"/>
                    <a:gd name="T82" fmla="*/ 141 w 356"/>
                    <a:gd name="T83" fmla="*/ 583 h 594"/>
                    <a:gd name="T84" fmla="*/ 117 w 356"/>
                    <a:gd name="T85" fmla="*/ 581 h 594"/>
                    <a:gd name="T86" fmla="*/ 88 w 356"/>
                    <a:gd name="T87" fmla="*/ 588 h 594"/>
                    <a:gd name="T88" fmla="*/ 61 w 356"/>
                    <a:gd name="T89" fmla="*/ 593 h 594"/>
                    <a:gd name="T90" fmla="*/ 52 w 356"/>
                    <a:gd name="T91" fmla="*/ 587 h 594"/>
                    <a:gd name="T92" fmla="*/ 48 w 356"/>
                    <a:gd name="T93" fmla="*/ 552 h 594"/>
                    <a:gd name="T94" fmla="*/ 55 w 356"/>
                    <a:gd name="T95" fmla="*/ 500 h 594"/>
                    <a:gd name="T96" fmla="*/ 58 w 356"/>
                    <a:gd name="T97" fmla="*/ 445 h 594"/>
                    <a:gd name="T98" fmla="*/ 61 w 356"/>
                    <a:gd name="T99" fmla="*/ 409 h 594"/>
                    <a:gd name="T100" fmla="*/ 56 w 356"/>
                    <a:gd name="T101" fmla="*/ 386 h 594"/>
                    <a:gd name="T102" fmla="*/ 50 w 356"/>
                    <a:gd name="T103" fmla="*/ 363 h 594"/>
                    <a:gd name="T104" fmla="*/ 42 w 356"/>
                    <a:gd name="T105" fmla="*/ 322 h 594"/>
                    <a:gd name="T106" fmla="*/ 33 w 356"/>
                    <a:gd name="T107" fmla="*/ 285 h 594"/>
                    <a:gd name="T108" fmla="*/ 13 w 356"/>
                    <a:gd name="T109" fmla="*/ 230 h 594"/>
                    <a:gd name="T110" fmla="*/ 7 w 356"/>
                    <a:gd name="T111" fmla="*/ 208 h 594"/>
                    <a:gd name="T112" fmla="*/ 1 w 356"/>
                    <a:gd name="T113" fmla="*/ 181 h 594"/>
                    <a:gd name="T114" fmla="*/ 0 w 356"/>
                    <a:gd name="T115" fmla="*/ 162 h 594"/>
                    <a:gd name="T116" fmla="*/ 0 w 356"/>
                    <a:gd name="T117" fmla="*/ 137 h 594"/>
                    <a:gd name="T118" fmla="*/ 1 w 356"/>
                    <a:gd name="T119" fmla="*/ 109 h 594"/>
                    <a:gd name="T120" fmla="*/ 6 w 356"/>
                    <a:gd name="T121" fmla="*/ 77 h 594"/>
                    <a:gd name="T122" fmla="*/ 13 w 356"/>
                    <a:gd name="T123" fmla="*/ 40 h 594"/>
                    <a:gd name="T124" fmla="*/ 31 w 356"/>
                    <a:gd name="T125" fmla="*/ 0 h 594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60000 65536"/>
                    <a:gd name="T184" fmla="*/ 0 60000 65536"/>
                    <a:gd name="T185" fmla="*/ 0 60000 65536"/>
                    <a:gd name="T186" fmla="*/ 0 60000 65536"/>
                    <a:gd name="T187" fmla="*/ 0 60000 65536"/>
                    <a:gd name="T188" fmla="*/ 0 60000 65536"/>
                  </a:gdLst>
                  <a:ahLst/>
                  <a:cxnLst>
                    <a:cxn ang="T126">
                      <a:pos x="T0" y="T1"/>
                    </a:cxn>
                    <a:cxn ang="T127">
                      <a:pos x="T2" y="T3"/>
                    </a:cxn>
                    <a:cxn ang="T128">
                      <a:pos x="T4" y="T5"/>
                    </a:cxn>
                    <a:cxn ang="T129">
                      <a:pos x="T6" y="T7"/>
                    </a:cxn>
                    <a:cxn ang="T130">
                      <a:pos x="T8" y="T9"/>
                    </a:cxn>
                    <a:cxn ang="T131">
                      <a:pos x="T10" y="T11"/>
                    </a:cxn>
                    <a:cxn ang="T132">
                      <a:pos x="T12" y="T13"/>
                    </a:cxn>
                    <a:cxn ang="T133">
                      <a:pos x="T14" y="T15"/>
                    </a:cxn>
                    <a:cxn ang="T134">
                      <a:pos x="T16" y="T17"/>
                    </a:cxn>
                    <a:cxn ang="T135">
                      <a:pos x="T18" y="T19"/>
                    </a:cxn>
                    <a:cxn ang="T136">
                      <a:pos x="T20" y="T21"/>
                    </a:cxn>
                    <a:cxn ang="T137">
                      <a:pos x="T22" y="T23"/>
                    </a:cxn>
                    <a:cxn ang="T138">
                      <a:pos x="T24" y="T25"/>
                    </a:cxn>
                    <a:cxn ang="T139">
                      <a:pos x="T26" y="T27"/>
                    </a:cxn>
                    <a:cxn ang="T140">
                      <a:pos x="T28" y="T29"/>
                    </a:cxn>
                    <a:cxn ang="T141">
                      <a:pos x="T30" y="T31"/>
                    </a:cxn>
                    <a:cxn ang="T142">
                      <a:pos x="T32" y="T33"/>
                    </a:cxn>
                    <a:cxn ang="T143">
                      <a:pos x="T34" y="T35"/>
                    </a:cxn>
                    <a:cxn ang="T144">
                      <a:pos x="T36" y="T37"/>
                    </a:cxn>
                    <a:cxn ang="T145">
                      <a:pos x="T38" y="T39"/>
                    </a:cxn>
                    <a:cxn ang="T146">
                      <a:pos x="T40" y="T41"/>
                    </a:cxn>
                    <a:cxn ang="T147">
                      <a:pos x="T42" y="T43"/>
                    </a:cxn>
                    <a:cxn ang="T148">
                      <a:pos x="T44" y="T45"/>
                    </a:cxn>
                    <a:cxn ang="T149">
                      <a:pos x="T46" y="T47"/>
                    </a:cxn>
                    <a:cxn ang="T150">
                      <a:pos x="T48" y="T49"/>
                    </a:cxn>
                    <a:cxn ang="T151">
                      <a:pos x="T50" y="T51"/>
                    </a:cxn>
                    <a:cxn ang="T152">
                      <a:pos x="T52" y="T53"/>
                    </a:cxn>
                    <a:cxn ang="T153">
                      <a:pos x="T54" y="T55"/>
                    </a:cxn>
                    <a:cxn ang="T154">
                      <a:pos x="T56" y="T57"/>
                    </a:cxn>
                    <a:cxn ang="T155">
                      <a:pos x="T58" y="T59"/>
                    </a:cxn>
                    <a:cxn ang="T156">
                      <a:pos x="T60" y="T61"/>
                    </a:cxn>
                    <a:cxn ang="T157">
                      <a:pos x="T62" y="T63"/>
                    </a:cxn>
                    <a:cxn ang="T158">
                      <a:pos x="T64" y="T65"/>
                    </a:cxn>
                    <a:cxn ang="T159">
                      <a:pos x="T66" y="T67"/>
                    </a:cxn>
                    <a:cxn ang="T160">
                      <a:pos x="T68" y="T69"/>
                    </a:cxn>
                    <a:cxn ang="T161">
                      <a:pos x="T70" y="T71"/>
                    </a:cxn>
                    <a:cxn ang="T162">
                      <a:pos x="T72" y="T73"/>
                    </a:cxn>
                    <a:cxn ang="T163">
                      <a:pos x="T74" y="T75"/>
                    </a:cxn>
                    <a:cxn ang="T164">
                      <a:pos x="T76" y="T77"/>
                    </a:cxn>
                    <a:cxn ang="T165">
                      <a:pos x="T78" y="T79"/>
                    </a:cxn>
                    <a:cxn ang="T166">
                      <a:pos x="T80" y="T81"/>
                    </a:cxn>
                    <a:cxn ang="T167">
                      <a:pos x="T82" y="T83"/>
                    </a:cxn>
                    <a:cxn ang="T168">
                      <a:pos x="T84" y="T85"/>
                    </a:cxn>
                    <a:cxn ang="T169">
                      <a:pos x="T86" y="T87"/>
                    </a:cxn>
                    <a:cxn ang="T170">
                      <a:pos x="T88" y="T89"/>
                    </a:cxn>
                    <a:cxn ang="T171">
                      <a:pos x="T90" y="T91"/>
                    </a:cxn>
                    <a:cxn ang="T172">
                      <a:pos x="T92" y="T93"/>
                    </a:cxn>
                    <a:cxn ang="T173">
                      <a:pos x="T94" y="T95"/>
                    </a:cxn>
                    <a:cxn ang="T174">
                      <a:pos x="T96" y="T97"/>
                    </a:cxn>
                    <a:cxn ang="T175">
                      <a:pos x="T98" y="T99"/>
                    </a:cxn>
                    <a:cxn ang="T176">
                      <a:pos x="T100" y="T101"/>
                    </a:cxn>
                    <a:cxn ang="T177">
                      <a:pos x="T102" y="T103"/>
                    </a:cxn>
                    <a:cxn ang="T178">
                      <a:pos x="T104" y="T105"/>
                    </a:cxn>
                    <a:cxn ang="T179">
                      <a:pos x="T106" y="T107"/>
                    </a:cxn>
                    <a:cxn ang="T180">
                      <a:pos x="T108" y="T109"/>
                    </a:cxn>
                    <a:cxn ang="T181">
                      <a:pos x="T110" y="T111"/>
                    </a:cxn>
                    <a:cxn ang="T182">
                      <a:pos x="T112" y="T113"/>
                    </a:cxn>
                    <a:cxn ang="T183">
                      <a:pos x="T114" y="T115"/>
                    </a:cxn>
                    <a:cxn ang="T184">
                      <a:pos x="T116" y="T117"/>
                    </a:cxn>
                    <a:cxn ang="T185">
                      <a:pos x="T118" y="T119"/>
                    </a:cxn>
                    <a:cxn ang="T186">
                      <a:pos x="T120" y="T121"/>
                    </a:cxn>
                    <a:cxn ang="T187">
                      <a:pos x="T122" y="T123"/>
                    </a:cxn>
                    <a:cxn ang="T188">
                      <a:pos x="T124" y="T125"/>
                    </a:cxn>
                  </a:cxnLst>
                  <a:rect l="0" t="0" r="r" b="b"/>
                  <a:pathLst>
                    <a:path w="356" h="594">
                      <a:moveTo>
                        <a:pt x="31" y="0"/>
                      </a:moveTo>
                      <a:lnTo>
                        <a:pt x="105" y="23"/>
                      </a:lnTo>
                      <a:lnTo>
                        <a:pt x="136" y="29"/>
                      </a:lnTo>
                      <a:lnTo>
                        <a:pt x="165" y="50"/>
                      </a:lnTo>
                      <a:lnTo>
                        <a:pt x="201" y="74"/>
                      </a:lnTo>
                      <a:lnTo>
                        <a:pt x="235" y="82"/>
                      </a:lnTo>
                      <a:lnTo>
                        <a:pt x="263" y="93"/>
                      </a:lnTo>
                      <a:lnTo>
                        <a:pt x="279" y="125"/>
                      </a:lnTo>
                      <a:lnTo>
                        <a:pt x="285" y="145"/>
                      </a:lnTo>
                      <a:lnTo>
                        <a:pt x="290" y="164"/>
                      </a:lnTo>
                      <a:lnTo>
                        <a:pt x="287" y="186"/>
                      </a:lnTo>
                      <a:lnTo>
                        <a:pt x="283" y="216"/>
                      </a:lnTo>
                      <a:lnTo>
                        <a:pt x="284" y="255"/>
                      </a:lnTo>
                      <a:lnTo>
                        <a:pt x="288" y="310"/>
                      </a:lnTo>
                      <a:lnTo>
                        <a:pt x="298" y="358"/>
                      </a:lnTo>
                      <a:lnTo>
                        <a:pt x="309" y="403"/>
                      </a:lnTo>
                      <a:lnTo>
                        <a:pt x="331" y="442"/>
                      </a:lnTo>
                      <a:lnTo>
                        <a:pt x="355" y="471"/>
                      </a:lnTo>
                      <a:lnTo>
                        <a:pt x="321" y="496"/>
                      </a:lnTo>
                      <a:lnTo>
                        <a:pt x="296" y="524"/>
                      </a:lnTo>
                      <a:lnTo>
                        <a:pt x="258" y="551"/>
                      </a:lnTo>
                      <a:lnTo>
                        <a:pt x="246" y="533"/>
                      </a:lnTo>
                      <a:lnTo>
                        <a:pt x="238" y="497"/>
                      </a:lnTo>
                      <a:lnTo>
                        <a:pt x="223" y="467"/>
                      </a:lnTo>
                      <a:lnTo>
                        <a:pt x="209" y="431"/>
                      </a:lnTo>
                      <a:lnTo>
                        <a:pt x="197" y="402"/>
                      </a:lnTo>
                      <a:lnTo>
                        <a:pt x="180" y="369"/>
                      </a:lnTo>
                      <a:lnTo>
                        <a:pt x="176" y="340"/>
                      </a:lnTo>
                      <a:lnTo>
                        <a:pt x="172" y="313"/>
                      </a:lnTo>
                      <a:lnTo>
                        <a:pt x="166" y="286"/>
                      </a:lnTo>
                      <a:lnTo>
                        <a:pt x="161" y="252"/>
                      </a:lnTo>
                      <a:lnTo>
                        <a:pt x="143" y="159"/>
                      </a:lnTo>
                      <a:lnTo>
                        <a:pt x="140" y="213"/>
                      </a:lnTo>
                      <a:lnTo>
                        <a:pt x="156" y="298"/>
                      </a:lnTo>
                      <a:lnTo>
                        <a:pt x="159" y="350"/>
                      </a:lnTo>
                      <a:lnTo>
                        <a:pt x="162" y="388"/>
                      </a:lnTo>
                      <a:lnTo>
                        <a:pt x="167" y="421"/>
                      </a:lnTo>
                      <a:lnTo>
                        <a:pt x="172" y="467"/>
                      </a:lnTo>
                      <a:lnTo>
                        <a:pt x="175" y="521"/>
                      </a:lnTo>
                      <a:lnTo>
                        <a:pt x="172" y="567"/>
                      </a:lnTo>
                      <a:lnTo>
                        <a:pt x="165" y="583"/>
                      </a:lnTo>
                      <a:lnTo>
                        <a:pt x="141" y="583"/>
                      </a:lnTo>
                      <a:lnTo>
                        <a:pt x="117" y="581"/>
                      </a:lnTo>
                      <a:lnTo>
                        <a:pt x="88" y="588"/>
                      </a:lnTo>
                      <a:lnTo>
                        <a:pt x="61" y="593"/>
                      </a:lnTo>
                      <a:lnTo>
                        <a:pt x="52" y="587"/>
                      </a:lnTo>
                      <a:lnTo>
                        <a:pt x="48" y="552"/>
                      </a:lnTo>
                      <a:lnTo>
                        <a:pt x="55" y="500"/>
                      </a:lnTo>
                      <a:lnTo>
                        <a:pt x="58" y="445"/>
                      </a:lnTo>
                      <a:lnTo>
                        <a:pt x="61" y="409"/>
                      </a:lnTo>
                      <a:lnTo>
                        <a:pt x="56" y="386"/>
                      </a:lnTo>
                      <a:lnTo>
                        <a:pt x="50" y="363"/>
                      </a:lnTo>
                      <a:lnTo>
                        <a:pt x="42" y="322"/>
                      </a:lnTo>
                      <a:lnTo>
                        <a:pt x="33" y="285"/>
                      </a:lnTo>
                      <a:lnTo>
                        <a:pt x="13" y="230"/>
                      </a:lnTo>
                      <a:lnTo>
                        <a:pt x="7" y="208"/>
                      </a:lnTo>
                      <a:lnTo>
                        <a:pt x="1" y="181"/>
                      </a:lnTo>
                      <a:lnTo>
                        <a:pt x="0" y="162"/>
                      </a:lnTo>
                      <a:lnTo>
                        <a:pt x="0" y="137"/>
                      </a:lnTo>
                      <a:lnTo>
                        <a:pt x="1" y="109"/>
                      </a:lnTo>
                      <a:lnTo>
                        <a:pt x="6" y="77"/>
                      </a:lnTo>
                      <a:lnTo>
                        <a:pt x="13" y="40"/>
                      </a:lnTo>
                      <a:lnTo>
                        <a:pt x="31" y="0"/>
                      </a:lnTo>
                    </a:path>
                  </a:pathLst>
                </a:custGeom>
                <a:solidFill>
                  <a:srgbClr val="00A080"/>
                </a:solidFill>
                <a:ln w="12700" cap="rnd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grpSp>
              <p:nvGrpSpPr>
                <p:cNvPr id="31861" name="Group 40"/>
                <p:cNvGrpSpPr>
                  <a:grpSpLocks/>
                </p:cNvGrpSpPr>
                <p:nvPr/>
              </p:nvGrpSpPr>
              <p:grpSpPr bwMode="auto">
                <a:xfrm>
                  <a:off x="3985" y="2972"/>
                  <a:ext cx="282" cy="408"/>
                  <a:chOff x="3985" y="2972"/>
                  <a:chExt cx="282" cy="408"/>
                </a:xfrm>
              </p:grpSpPr>
              <p:sp>
                <p:nvSpPr>
                  <p:cNvPr id="31862" name="Freeform 41"/>
                  <p:cNvSpPr>
                    <a:spLocks/>
                  </p:cNvSpPr>
                  <p:nvPr/>
                </p:nvSpPr>
                <p:spPr bwMode="auto">
                  <a:xfrm>
                    <a:off x="3985" y="2972"/>
                    <a:ext cx="266" cy="105"/>
                  </a:xfrm>
                  <a:custGeom>
                    <a:avLst/>
                    <a:gdLst>
                      <a:gd name="T0" fmla="*/ 10 w 266"/>
                      <a:gd name="T1" fmla="*/ 0 h 105"/>
                      <a:gd name="T2" fmla="*/ 128 w 266"/>
                      <a:gd name="T3" fmla="*/ 23 h 105"/>
                      <a:gd name="T4" fmla="*/ 265 w 266"/>
                      <a:gd name="T5" fmla="*/ 100 h 105"/>
                      <a:gd name="T6" fmla="*/ 258 w 266"/>
                      <a:gd name="T7" fmla="*/ 104 h 105"/>
                      <a:gd name="T8" fmla="*/ 241 w 266"/>
                      <a:gd name="T9" fmla="*/ 96 h 105"/>
                      <a:gd name="T10" fmla="*/ 234 w 266"/>
                      <a:gd name="T11" fmla="*/ 89 h 105"/>
                      <a:gd name="T12" fmla="*/ 216 w 266"/>
                      <a:gd name="T13" fmla="*/ 82 h 105"/>
                      <a:gd name="T14" fmla="*/ 203 w 266"/>
                      <a:gd name="T15" fmla="*/ 81 h 105"/>
                      <a:gd name="T16" fmla="*/ 192 w 266"/>
                      <a:gd name="T17" fmla="*/ 81 h 105"/>
                      <a:gd name="T18" fmla="*/ 178 w 266"/>
                      <a:gd name="T19" fmla="*/ 79 h 105"/>
                      <a:gd name="T20" fmla="*/ 160 w 266"/>
                      <a:gd name="T21" fmla="*/ 76 h 105"/>
                      <a:gd name="T22" fmla="*/ 146 w 266"/>
                      <a:gd name="T23" fmla="*/ 69 h 105"/>
                      <a:gd name="T24" fmla="*/ 139 w 266"/>
                      <a:gd name="T25" fmla="*/ 63 h 105"/>
                      <a:gd name="T26" fmla="*/ 132 w 266"/>
                      <a:gd name="T27" fmla="*/ 54 h 105"/>
                      <a:gd name="T28" fmla="*/ 121 w 266"/>
                      <a:gd name="T29" fmla="*/ 41 h 105"/>
                      <a:gd name="T30" fmla="*/ 110 w 266"/>
                      <a:gd name="T31" fmla="*/ 38 h 105"/>
                      <a:gd name="T32" fmla="*/ 95 w 266"/>
                      <a:gd name="T33" fmla="*/ 32 h 105"/>
                      <a:gd name="T34" fmla="*/ 80 w 266"/>
                      <a:gd name="T35" fmla="*/ 32 h 105"/>
                      <a:gd name="T36" fmla="*/ 63 w 266"/>
                      <a:gd name="T37" fmla="*/ 35 h 105"/>
                      <a:gd name="T38" fmla="*/ 48 w 266"/>
                      <a:gd name="T39" fmla="*/ 38 h 105"/>
                      <a:gd name="T40" fmla="*/ 33 w 266"/>
                      <a:gd name="T41" fmla="*/ 32 h 105"/>
                      <a:gd name="T42" fmla="*/ 15 w 266"/>
                      <a:gd name="T43" fmla="*/ 31 h 105"/>
                      <a:gd name="T44" fmla="*/ 0 w 266"/>
                      <a:gd name="T45" fmla="*/ 39 h 105"/>
                      <a:gd name="T46" fmla="*/ 3 w 266"/>
                      <a:gd name="T47" fmla="*/ 23 h 105"/>
                      <a:gd name="T48" fmla="*/ 8 w 266"/>
                      <a:gd name="T49" fmla="*/ 12 h 105"/>
                      <a:gd name="T50" fmla="*/ 10 w 266"/>
                      <a:gd name="T51" fmla="*/ 0 h 105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</a:gdLst>
                    <a:ahLst/>
                    <a:cxnLst>
                      <a:cxn ang="T52">
                        <a:pos x="T0" y="T1"/>
                      </a:cxn>
                      <a:cxn ang="T53">
                        <a:pos x="T2" y="T3"/>
                      </a:cxn>
                      <a:cxn ang="T54">
                        <a:pos x="T4" y="T5"/>
                      </a:cxn>
                      <a:cxn ang="T55">
                        <a:pos x="T6" y="T7"/>
                      </a:cxn>
                      <a:cxn ang="T56">
                        <a:pos x="T8" y="T9"/>
                      </a:cxn>
                      <a:cxn ang="T57">
                        <a:pos x="T10" y="T11"/>
                      </a:cxn>
                      <a:cxn ang="T58">
                        <a:pos x="T12" y="T13"/>
                      </a:cxn>
                      <a:cxn ang="T59">
                        <a:pos x="T14" y="T15"/>
                      </a:cxn>
                      <a:cxn ang="T60">
                        <a:pos x="T16" y="T17"/>
                      </a:cxn>
                      <a:cxn ang="T61">
                        <a:pos x="T18" y="T19"/>
                      </a:cxn>
                      <a:cxn ang="T62">
                        <a:pos x="T20" y="T21"/>
                      </a:cxn>
                      <a:cxn ang="T63">
                        <a:pos x="T22" y="T23"/>
                      </a:cxn>
                      <a:cxn ang="T64">
                        <a:pos x="T24" y="T25"/>
                      </a:cxn>
                      <a:cxn ang="T65">
                        <a:pos x="T26" y="T27"/>
                      </a:cxn>
                      <a:cxn ang="T66">
                        <a:pos x="T28" y="T29"/>
                      </a:cxn>
                      <a:cxn ang="T67">
                        <a:pos x="T30" y="T31"/>
                      </a:cxn>
                      <a:cxn ang="T68">
                        <a:pos x="T32" y="T33"/>
                      </a:cxn>
                      <a:cxn ang="T69">
                        <a:pos x="T34" y="T35"/>
                      </a:cxn>
                      <a:cxn ang="T70">
                        <a:pos x="T36" y="T37"/>
                      </a:cxn>
                      <a:cxn ang="T71">
                        <a:pos x="T38" y="T39"/>
                      </a:cxn>
                      <a:cxn ang="T72">
                        <a:pos x="T40" y="T41"/>
                      </a:cxn>
                      <a:cxn ang="T73">
                        <a:pos x="T42" y="T43"/>
                      </a:cxn>
                      <a:cxn ang="T74">
                        <a:pos x="T44" y="T45"/>
                      </a:cxn>
                      <a:cxn ang="T75">
                        <a:pos x="T46" y="T47"/>
                      </a:cxn>
                      <a:cxn ang="T76">
                        <a:pos x="T48" y="T49"/>
                      </a:cxn>
                      <a:cxn ang="T77">
                        <a:pos x="T50" y="T51"/>
                      </a:cxn>
                    </a:cxnLst>
                    <a:rect l="0" t="0" r="r" b="b"/>
                    <a:pathLst>
                      <a:path w="266" h="105">
                        <a:moveTo>
                          <a:pt x="10" y="0"/>
                        </a:moveTo>
                        <a:lnTo>
                          <a:pt x="128" y="23"/>
                        </a:lnTo>
                        <a:lnTo>
                          <a:pt x="265" y="100"/>
                        </a:lnTo>
                        <a:lnTo>
                          <a:pt x="258" y="104"/>
                        </a:lnTo>
                        <a:lnTo>
                          <a:pt x="241" y="96"/>
                        </a:lnTo>
                        <a:lnTo>
                          <a:pt x="234" y="89"/>
                        </a:lnTo>
                        <a:lnTo>
                          <a:pt x="216" y="82"/>
                        </a:lnTo>
                        <a:lnTo>
                          <a:pt x="203" y="81"/>
                        </a:lnTo>
                        <a:lnTo>
                          <a:pt x="192" y="81"/>
                        </a:lnTo>
                        <a:lnTo>
                          <a:pt x="178" y="79"/>
                        </a:lnTo>
                        <a:lnTo>
                          <a:pt x="160" y="76"/>
                        </a:lnTo>
                        <a:lnTo>
                          <a:pt x="146" y="69"/>
                        </a:lnTo>
                        <a:lnTo>
                          <a:pt x="139" y="63"/>
                        </a:lnTo>
                        <a:lnTo>
                          <a:pt x="132" y="54"/>
                        </a:lnTo>
                        <a:lnTo>
                          <a:pt x="121" y="41"/>
                        </a:lnTo>
                        <a:lnTo>
                          <a:pt x="110" y="38"/>
                        </a:lnTo>
                        <a:lnTo>
                          <a:pt x="95" y="32"/>
                        </a:lnTo>
                        <a:lnTo>
                          <a:pt x="80" y="32"/>
                        </a:lnTo>
                        <a:lnTo>
                          <a:pt x="63" y="35"/>
                        </a:lnTo>
                        <a:lnTo>
                          <a:pt x="48" y="38"/>
                        </a:lnTo>
                        <a:lnTo>
                          <a:pt x="33" y="32"/>
                        </a:lnTo>
                        <a:lnTo>
                          <a:pt x="15" y="31"/>
                        </a:lnTo>
                        <a:lnTo>
                          <a:pt x="0" y="39"/>
                        </a:lnTo>
                        <a:lnTo>
                          <a:pt x="3" y="23"/>
                        </a:lnTo>
                        <a:lnTo>
                          <a:pt x="8" y="12"/>
                        </a:lnTo>
                        <a:lnTo>
                          <a:pt x="10" y="0"/>
                        </a:lnTo>
                      </a:path>
                    </a:pathLst>
                  </a:custGeom>
                  <a:solidFill>
                    <a:srgbClr val="006060"/>
                  </a:solidFill>
                  <a:ln w="12700" cap="rnd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31863" name="Freeform 42"/>
                  <p:cNvSpPr>
                    <a:spLocks/>
                  </p:cNvSpPr>
                  <p:nvPr/>
                </p:nvSpPr>
                <p:spPr bwMode="auto">
                  <a:xfrm>
                    <a:off x="4031" y="3345"/>
                    <a:ext cx="31" cy="17"/>
                  </a:xfrm>
                  <a:custGeom>
                    <a:avLst/>
                    <a:gdLst>
                      <a:gd name="T0" fmla="*/ 0 w 31"/>
                      <a:gd name="T1" fmla="*/ 16 h 17"/>
                      <a:gd name="T2" fmla="*/ 15 w 31"/>
                      <a:gd name="T3" fmla="*/ 13 h 17"/>
                      <a:gd name="T4" fmla="*/ 21 w 31"/>
                      <a:gd name="T5" fmla="*/ 8 h 17"/>
                      <a:gd name="T6" fmla="*/ 30 w 31"/>
                      <a:gd name="T7" fmla="*/ 0 h 17"/>
                      <a:gd name="T8" fmla="*/ 15 w 31"/>
                      <a:gd name="T9" fmla="*/ 12 h 17"/>
                      <a:gd name="T10" fmla="*/ 0 w 31"/>
                      <a:gd name="T11" fmla="*/ 16 h 17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0" t="0" r="r" b="b"/>
                    <a:pathLst>
                      <a:path w="31" h="17">
                        <a:moveTo>
                          <a:pt x="0" y="16"/>
                        </a:moveTo>
                        <a:lnTo>
                          <a:pt x="15" y="13"/>
                        </a:lnTo>
                        <a:lnTo>
                          <a:pt x="21" y="8"/>
                        </a:lnTo>
                        <a:lnTo>
                          <a:pt x="30" y="0"/>
                        </a:lnTo>
                        <a:lnTo>
                          <a:pt x="15" y="12"/>
                        </a:lnTo>
                        <a:lnTo>
                          <a:pt x="0" y="16"/>
                        </a:lnTo>
                      </a:path>
                    </a:pathLst>
                  </a:custGeom>
                  <a:solidFill>
                    <a:srgbClr val="006060"/>
                  </a:solidFill>
                  <a:ln w="12700" cap="rnd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grpSp>
                <p:nvGrpSpPr>
                  <p:cNvPr id="31864" name="Group 43"/>
                  <p:cNvGrpSpPr>
                    <a:grpSpLocks/>
                  </p:cNvGrpSpPr>
                  <p:nvPr/>
                </p:nvGrpSpPr>
                <p:grpSpPr bwMode="auto">
                  <a:xfrm>
                    <a:off x="4246" y="3280"/>
                    <a:ext cx="21" cy="49"/>
                    <a:chOff x="4246" y="3280"/>
                    <a:chExt cx="21" cy="49"/>
                  </a:xfrm>
                </p:grpSpPr>
                <p:sp>
                  <p:nvSpPr>
                    <p:cNvPr id="31866" name="Freeform 44"/>
                    <p:cNvSpPr>
                      <a:spLocks/>
                    </p:cNvSpPr>
                    <p:nvPr/>
                  </p:nvSpPr>
                  <p:spPr bwMode="auto">
                    <a:xfrm>
                      <a:off x="4246" y="3280"/>
                      <a:ext cx="21" cy="30"/>
                    </a:xfrm>
                    <a:custGeom>
                      <a:avLst/>
                      <a:gdLst>
                        <a:gd name="T0" fmla="*/ 20 w 21"/>
                        <a:gd name="T1" fmla="*/ 0 h 30"/>
                        <a:gd name="T2" fmla="*/ 13 w 21"/>
                        <a:gd name="T3" fmla="*/ 22 h 30"/>
                        <a:gd name="T4" fmla="*/ 7 w 21"/>
                        <a:gd name="T5" fmla="*/ 25 h 30"/>
                        <a:gd name="T6" fmla="*/ 0 w 21"/>
                        <a:gd name="T7" fmla="*/ 29 h 30"/>
                        <a:gd name="T8" fmla="*/ 10 w 21"/>
                        <a:gd name="T9" fmla="*/ 19 h 30"/>
                        <a:gd name="T10" fmla="*/ 20 w 21"/>
                        <a:gd name="T11" fmla="*/ 0 h 30"/>
                        <a:gd name="T12" fmla="*/ 0 60000 65536"/>
                        <a:gd name="T13" fmla="*/ 0 60000 65536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</a:gdLst>
                      <a:ahLst/>
                      <a:cxnLst>
                        <a:cxn ang="T12">
                          <a:pos x="T0" y="T1"/>
                        </a:cxn>
                        <a:cxn ang="T13">
                          <a:pos x="T2" y="T3"/>
                        </a:cxn>
                        <a:cxn ang="T14">
                          <a:pos x="T4" y="T5"/>
                        </a:cxn>
                        <a:cxn ang="T15">
                          <a:pos x="T6" y="T7"/>
                        </a:cxn>
                        <a:cxn ang="T16">
                          <a:pos x="T8" y="T9"/>
                        </a:cxn>
                        <a:cxn ang="T17">
                          <a:pos x="T10" y="T11"/>
                        </a:cxn>
                      </a:cxnLst>
                      <a:rect l="0" t="0" r="r" b="b"/>
                      <a:pathLst>
                        <a:path w="21" h="30">
                          <a:moveTo>
                            <a:pt x="20" y="0"/>
                          </a:moveTo>
                          <a:lnTo>
                            <a:pt x="13" y="22"/>
                          </a:lnTo>
                          <a:lnTo>
                            <a:pt x="7" y="25"/>
                          </a:lnTo>
                          <a:lnTo>
                            <a:pt x="0" y="29"/>
                          </a:lnTo>
                          <a:lnTo>
                            <a:pt x="10" y="19"/>
                          </a:lnTo>
                          <a:lnTo>
                            <a:pt x="20" y="0"/>
                          </a:lnTo>
                        </a:path>
                      </a:pathLst>
                    </a:custGeom>
                    <a:solidFill>
                      <a:srgbClr val="006060"/>
                    </a:solidFill>
                    <a:ln w="12700" cap="rnd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31867" name="Freeform 45"/>
                    <p:cNvSpPr>
                      <a:spLocks/>
                    </p:cNvSpPr>
                    <p:nvPr/>
                  </p:nvSpPr>
                  <p:spPr bwMode="auto">
                    <a:xfrm>
                      <a:off x="4250" y="3282"/>
                      <a:ext cx="17" cy="47"/>
                    </a:xfrm>
                    <a:custGeom>
                      <a:avLst/>
                      <a:gdLst>
                        <a:gd name="T0" fmla="*/ 14 w 17"/>
                        <a:gd name="T1" fmla="*/ 0 h 47"/>
                        <a:gd name="T2" fmla="*/ 13 w 17"/>
                        <a:gd name="T3" fmla="*/ 19 h 47"/>
                        <a:gd name="T4" fmla="*/ 13 w 17"/>
                        <a:gd name="T5" fmla="*/ 29 h 47"/>
                        <a:gd name="T6" fmla="*/ 7 w 17"/>
                        <a:gd name="T7" fmla="*/ 40 h 47"/>
                        <a:gd name="T8" fmla="*/ 0 w 17"/>
                        <a:gd name="T9" fmla="*/ 46 h 47"/>
                        <a:gd name="T10" fmla="*/ 12 w 17"/>
                        <a:gd name="T11" fmla="*/ 40 h 47"/>
                        <a:gd name="T12" fmla="*/ 16 w 17"/>
                        <a:gd name="T13" fmla="*/ 27 h 47"/>
                        <a:gd name="T14" fmla="*/ 14 w 17"/>
                        <a:gd name="T15" fmla="*/ 0 h 47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17" h="47">
                          <a:moveTo>
                            <a:pt x="14" y="0"/>
                          </a:moveTo>
                          <a:lnTo>
                            <a:pt x="13" y="19"/>
                          </a:lnTo>
                          <a:lnTo>
                            <a:pt x="13" y="29"/>
                          </a:lnTo>
                          <a:lnTo>
                            <a:pt x="7" y="40"/>
                          </a:lnTo>
                          <a:lnTo>
                            <a:pt x="0" y="46"/>
                          </a:lnTo>
                          <a:lnTo>
                            <a:pt x="12" y="40"/>
                          </a:lnTo>
                          <a:lnTo>
                            <a:pt x="16" y="27"/>
                          </a:lnTo>
                          <a:lnTo>
                            <a:pt x="14" y="0"/>
                          </a:lnTo>
                        </a:path>
                      </a:pathLst>
                    </a:custGeom>
                    <a:solidFill>
                      <a:srgbClr val="006060"/>
                    </a:solidFill>
                    <a:ln w="12700" cap="rnd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</p:grpSp>
              <p:sp>
                <p:nvSpPr>
                  <p:cNvPr id="31865" name="Freeform 46"/>
                  <p:cNvSpPr>
                    <a:spLocks/>
                  </p:cNvSpPr>
                  <p:nvPr/>
                </p:nvSpPr>
                <p:spPr bwMode="auto">
                  <a:xfrm>
                    <a:off x="4033" y="3363"/>
                    <a:ext cx="30" cy="17"/>
                  </a:xfrm>
                  <a:custGeom>
                    <a:avLst/>
                    <a:gdLst>
                      <a:gd name="T0" fmla="*/ 0 w 30"/>
                      <a:gd name="T1" fmla="*/ 1 h 17"/>
                      <a:gd name="T2" fmla="*/ 8 w 30"/>
                      <a:gd name="T3" fmla="*/ 1 h 17"/>
                      <a:gd name="T4" fmla="*/ 21 w 30"/>
                      <a:gd name="T5" fmla="*/ 3 h 17"/>
                      <a:gd name="T6" fmla="*/ 26 w 30"/>
                      <a:gd name="T7" fmla="*/ 4 h 17"/>
                      <a:gd name="T8" fmla="*/ 26 w 30"/>
                      <a:gd name="T9" fmla="*/ 16 h 17"/>
                      <a:gd name="T10" fmla="*/ 29 w 30"/>
                      <a:gd name="T11" fmla="*/ 3 h 17"/>
                      <a:gd name="T12" fmla="*/ 24 w 30"/>
                      <a:gd name="T13" fmla="*/ 0 h 17"/>
                      <a:gd name="T14" fmla="*/ 0 w 30"/>
                      <a:gd name="T15" fmla="*/ 1 h 17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30" h="17">
                        <a:moveTo>
                          <a:pt x="0" y="1"/>
                        </a:moveTo>
                        <a:lnTo>
                          <a:pt x="8" y="1"/>
                        </a:lnTo>
                        <a:lnTo>
                          <a:pt x="21" y="3"/>
                        </a:lnTo>
                        <a:lnTo>
                          <a:pt x="26" y="4"/>
                        </a:lnTo>
                        <a:lnTo>
                          <a:pt x="26" y="16"/>
                        </a:lnTo>
                        <a:lnTo>
                          <a:pt x="29" y="3"/>
                        </a:lnTo>
                        <a:lnTo>
                          <a:pt x="24" y="0"/>
                        </a:lnTo>
                        <a:lnTo>
                          <a:pt x="0" y="1"/>
                        </a:lnTo>
                      </a:path>
                    </a:pathLst>
                  </a:custGeom>
                  <a:solidFill>
                    <a:srgbClr val="006060"/>
                  </a:solidFill>
                  <a:ln w="12700" cap="rnd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</p:grpSp>
        </p:grpSp>
        <p:grpSp>
          <p:nvGrpSpPr>
            <p:cNvPr id="31838" name="Group 47"/>
            <p:cNvGrpSpPr>
              <a:grpSpLocks/>
            </p:cNvGrpSpPr>
            <p:nvPr/>
          </p:nvGrpSpPr>
          <p:grpSpPr bwMode="auto">
            <a:xfrm>
              <a:off x="3694" y="2365"/>
              <a:ext cx="168" cy="230"/>
              <a:chOff x="3694" y="2365"/>
              <a:chExt cx="168" cy="230"/>
            </a:xfrm>
          </p:grpSpPr>
          <p:sp>
            <p:nvSpPr>
              <p:cNvPr id="31852" name="Freeform 48"/>
              <p:cNvSpPr>
                <a:spLocks/>
              </p:cNvSpPr>
              <p:nvPr/>
            </p:nvSpPr>
            <p:spPr bwMode="auto">
              <a:xfrm>
                <a:off x="3694" y="2365"/>
                <a:ext cx="168" cy="230"/>
              </a:xfrm>
              <a:custGeom>
                <a:avLst/>
                <a:gdLst>
                  <a:gd name="T0" fmla="*/ 13 w 168"/>
                  <a:gd name="T1" fmla="*/ 2 h 230"/>
                  <a:gd name="T2" fmla="*/ 47 w 168"/>
                  <a:gd name="T3" fmla="*/ 24 h 230"/>
                  <a:gd name="T4" fmla="*/ 66 w 168"/>
                  <a:gd name="T5" fmla="*/ 40 h 230"/>
                  <a:gd name="T6" fmla="*/ 92 w 168"/>
                  <a:gd name="T7" fmla="*/ 65 h 230"/>
                  <a:gd name="T8" fmla="*/ 107 w 168"/>
                  <a:gd name="T9" fmla="*/ 63 h 230"/>
                  <a:gd name="T10" fmla="*/ 121 w 168"/>
                  <a:gd name="T11" fmla="*/ 66 h 230"/>
                  <a:gd name="T12" fmla="*/ 131 w 168"/>
                  <a:gd name="T13" fmla="*/ 73 h 230"/>
                  <a:gd name="T14" fmla="*/ 140 w 168"/>
                  <a:gd name="T15" fmla="*/ 85 h 230"/>
                  <a:gd name="T16" fmla="*/ 150 w 168"/>
                  <a:gd name="T17" fmla="*/ 99 h 230"/>
                  <a:gd name="T18" fmla="*/ 163 w 168"/>
                  <a:gd name="T19" fmla="*/ 110 h 230"/>
                  <a:gd name="T20" fmla="*/ 167 w 168"/>
                  <a:gd name="T21" fmla="*/ 127 h 230"/>
                  <a:gd name="T22" fmla="*/ 151 w 168"/>
                  <a:gd name="T23" fmla="*/ 153 h 230"/>
                  <a:gd name="T24" fmla="*/ 146 w 168"/>
                  <a:gd name="T25" fmla="*/ 178 h 230"/>
                  <a:gd name="T26" fmla="*/ 136 w 168"/>
                  <a:gd name="T27" fmla="*/ 202 h 230"/>
                  <a:gd name="T28" fmla="*/ 123 w 168"/>
                  <a:gd name="T29" fmla="*/ 218 h 230"/>
                  <a:gd name="T30" fmla="*/ 109 w 168"/>
                  <a:gd name="T31" fmla="*/ 229 h 230"/>
                  <a:gd name="T32" fmla="*/ 94 w 168"/>
                  <a:gd name="T33" fmla="*/ 229 h 230"/>
                  <a:gd name="T34" fmla="*/ 64 w 168"/>
                  <a:gd name="T35" fmla="*/ 216 h 230"/>
                  <a:gd name="T36" fmla="*/ 45 w 168"/>
                  <a:gd name="T37" fmla="*/ 203 h 230"/>
                  <a:gd name="T38" fmla="*/ 32 w 168"/>
                  <a:gd name="T39" fmla="*/ 188 h 230"/>
                  <a:gd name="T40" fmla="*/ 24 w 168"/>
                  <a:gd name="T41" fmla="*/ 176 h 230"/>
                  <a:gd name="T42" fmla="*/ 22 w 168"/>
                  <a:gd name="T43" fmla="*/ 164 h 230"/>
                  <a:gd name="T44" fmla="*/ 24 w 168"/>
                  <a:gd name="T45" fmla="*/ 155 h 230"/>
                  <a:gd name="T46" fmla="*/ 29 w 168"/>
                  <a:gd name="T47" fmla="*/ 150 h 230"/>
                  <a:gd name="T48" fmla="*/ 30 w 168"/>
                  <a:gd name="T49" fmla="*/ 142 h 230"/>
                  <a:gd name="T50" fmla="*/ 34 w 168"/>
                  <a:gd name="T51" fmla="*/ 133 h 230"/>
                  <a:gd name="T52" fmla="*/ 40 w 168"/>
                  <a:gd name="T53" fmla="*/ 131 h 230"/>
                  <a:gd name="T54" fmla="*/ 47 w 168"/>
                  <a:gd name="T55" fmla="*/ 130 h 230"/>
                  <a:gd name="T56" fmla="*/ 47 w 168"/>
                  <a:gd name="T57" fmla="*/ 119 h 230"/>
                  <a:gd name="T58" fmla="*/ 52 w 168"/>
                  <a:gd name="T59" fmla="*/ 109 h 230"/>
                  <a:gd name="T60" fmla="*/ 58 w 168"/>
                  <a:gd name="T61" fmla="*/ 105 h 230"/>
                  <a:gd name="T62" fmla="*/ 73 w 168"/>
                  <a:gd name="T63" fmla="*/ 97 h 230"/>
                  <a:gd name="T64" fmla="*/ 62 w 168"/>
                  <a:gd name="T65" fmla="*/ 92 h 230"/>
                  <a:gd name="T66" fmla="*/ 47 w 168"/>
                  <a:gd name="T67" fmla="*/ 78 h 230"/>
                  <a:gd name="T68" fmla="*/ 33 w 168"/>
                  <a:gd name="T69" fmla="*/ 63 h 230"/>
                  <a:gd name="T70" fmla="*/ 17 w 168"/>
                  <a:gd name="T71" fmla="*/ 45 h 230"/>
                  <a:gd name="T72" fmla="*/ 2 w 168"/>
                  <a:gd name="T73" fmla="*/ 23 h 230"/>
                  <a:gd name="T74" fmla="*/ 0 w 168"/>
                  <a:gd name="T75" fmla="*/ 15 h 230"/>
                  <a:gd name="T76" fmla="*/ 0 w 168"/>
                  <a:gd name="T77" fmla="*/ 7 h 230"/>
                  <a:gd name="T78" fmla="*/ 2 w 168"/>
                  <a:gd name="T79" fmla="*/ 3 h 230"/>
                  <a:gd name="T80" fmla="*/ 8 w 168"/>
                  <a:gd name="T81" fmla="*/ 0 h 230"/>
                  <a:gd name="T82" fmla="*/ 13 w 168"/>
                  <a:gd name="T83" fmla="*/ 2 h 230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168" h="230">
                    <a:moveTo>
                      <a:pt x="13" y="2"/>
                    </a:moveTo>
                    <a:lnTo>
                      <a:pt x="47" y="24"/>
                    </a:lnTo>
                    <a:lnTo>
                      <a:pt x="66" y="40"/>
                    </a:lnTo>
                    <a:lnTo>
                      <a:pt x="92" y="65"/>
                    </a:lnTo>
                    <a:lnTo>
                      <a:pt x="107" y="63"/>
                    </a:lnTo>
                    <a:lnTo>
                      <a:pt x="121" y="66"/>
                    </a:lnTo>
                    <a:lnTo>
                      <a:pt x="131" y="73"/>
                    </a:lnTo>
                    <a:lnTo>
                      <a:pt x="140" y="85"/>
                    </a:lnTo>
                    <a:lnTo>
                      <a:pt x="150" y="99"/>
                    </a:lnTo>
                    <a:lnTo>
                      <a:pt x="163" y="110"/>
                    </a:lnTo>
                    <a:lnTo>
                      <a:pt x="167" y="127"/>
                    </a:lnTo>
                    <a:lnTo>
                      <a:pt x="151" y="153"/>
                    </a:lnTo>
                    <a:lnTo>
                      <a:pt x="146" y="178"/>
                    </a:lnTo>
                    <a:lnTo>
                      <a:pt x="136" y="202"/>
                    </a:lnTo>
                    <a:lnTo>
                      <a:pt x="123" y="218"/>
                    </a:lnTo>
                    <a:lnTo>
                      <a:pt x="109" y="229"/>
                    </a:lnTo>
                    <a:lnTo>
                      <a:pt x="94" y="229"/>
                    </a:lnTo>
                    <a:lnTo>
                      <a:pt x="64" y="216"/>
                    </a:lnTo>
                    <a:lnTo>
                      <a:pt x="45" y="203"/>
                    </a:lnTo>
                    <a:lnTo>
                      <a:pt x="32" y="188"/>
                    </a:lnTo>
                    <a:lnTo>
                      <a:pt x="24" y="176"/>
                    </a:lnTo>
                    <a:lnTo>
                      <a:pt x="22" y="164"/>
                    </a:lnTo>
                    <a:lnTo>
                      <a:pt x="24" y="155"/>
                    </a:lnTo>
                    <a:lnTo>
                      <a:pt x="29" y="150"/>
                    </a:lnTo>
                    <a:lnTo>
                      <a:pt x="30" y="142"/>
                    </a:lnTo>
                    <a:lnTo>
                      <a:pt x="34" y="133"/>
                    </a:lnTo>
                    <a:lnTo>
                      <a:pt x="40" y="131"/>
                    </a:lnTo>
                    <a:lnTo>
                      <a:pt x="47" y="130"/>
                    </a:lnTo>
                    <a:lnTo>
                      <a:pt x="47" y="119"/>
                    </a:lnTo>
                    <a:lnTo>
                      <a:pt x="52" y="109"/>
                    </a:lnTo>
                    <a:lnTo>
                      <a:pt x="58" y="105"/>
                    </a:lnTo>
                    <a:lnTo>
                      <a:pt x="73" y="97"/>
                    </a:lnTo>
                    <a:lnTo>
                      <a:pt x="62" y="92"/>
                    </a:lnTo>
                    <a:lnTo>
                      <a:pt x="47" y="78"/>
                    </a:lnTo>
                    <a:lnTo>
                      <a:pt x="33" y="63"/>
                    </a:lnTo>
                    <a:lnTo>
                      <a:pt x="17" y="45"/>
                    </a:lnTo>
                    <a:lnTo>
                      <a:pt x="2" y="23"/>
                    </a:lnTo>
                    <a:lnTo>
                      <a:pt x="0" y="15"/>
                    </a:lnTo>
                    <a:lnTo>
                      <a:pt x="0" y="7"/>
                    </a:lnTo>
                    <a:lnTo>
                      <a:pt x="2" y="3"/>
                    </a:lnTo>
                    <a:lnTo>
                      <a:pt x="8" y="0"/>
                    </a:lnTo>
                    <a:lnTo>
                      <a:pt x="13" y="2"/>
                    </a:lnTo>
                  </a:path>
                </a:pathLst>
              </a:custGeom>
              <a:solidFill>
                <a:srgbClr val="E0A080"/>
              </a:solidFill>
              <a:ln w="12700" cap="rnd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grpSp>
            <p:nvGrpSpPr>
              <p:cNvPr id="31853" name="Group 49"/>
              <p:cNvGrpSpPr>
                <a:grpSpLocks/>
              </p:cNvGrpSpPr>
              <p:nvPr/>
            </p:nvGrpSpPr>
            <p:grpSpPr bwMode="auto">
              <a:xfrm>
                <a:off x="3721" y="2427"/>
                <a:ext cx="110" cy="105"/>
                <a:chOff x="3721" y="2427"/>
                <a:chExt cx="110" cy="105"/>
              </a:xfrm>
            </p:grpSpPr>
            <p:sp>
              <p:nvSpPr>
                <p:cNvPr id="31854" name="Freeform 50"/>
                <p:cNvSpPr>
                  <a:spLocks/>
                </p:cNvSpPr>
                <p:nvPr/>
              </p:nvSpPr>
              <p:spPr bwMode="auto">
                <a:xfrm>
                  <a:off x="3721" y="2515"/>
                  <a:ext cx="21" cy="17"/>
                </a:xfrm>
                <a:custGeom>
                  <a:avLst/>
                  <a:gdLst>
                    <a:gd name="T0" fmla="*/ 0 w 21"/>
                    <a:gd name="T1" fmla="*/ 0 h 17"/>
                    <a:gd name="T2" fmla="*/ 8 w 21"/>
                    <a:gd name="T3" fmla="*/ 1 h 17"/>
                    <a:gd name="T4" fmla="*/ 14 w 21"/>
                    <a:gd name="T5" fmla="*/ 7 h 17"/>
                    <a:gd name="T6" fmla="*/ 20 w 21"/>
                    <a:gd name="T7" fmla="*/ 16 h 17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1" h="17">
                      <a:moveTo>
                        <a:pt x="0" y="0"/>
                      </a:moveTo>
                      <a:lnTo>
                        <a:pt x="8" y="1"/>
                      </a:lnTo>
                      <a:lnTo>
                        <a:pt x="14" y="7"/>
                      </a:lnTo>
                      <a:lnTo>
                        <a:pt x="20" y="16"/>
                      </a:lnTo>
                    </a:path>
                  </a:pathLst>
                </a:custGeom>
                <a:noFill/>
                <a:ln w="12700" cap="rnd" cmpd="sng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1855" name="Freeform 51"/>
                <p:cNvSpPr>
                  <a:spLocks/>
                </p:cNvSpPr>
                <p:nvPr/>
              </p:nvSpPr>
              <p:spPr bwMode="auto">
                <a:xfrm>
                  <a:off x="3738" y="2491"/>
                  <a:ext cx="19" cy="17"/>
                </a:xfrm>
                <a:custGeom>
                  <a:avLst/>
                  <a:gdLst>
                    <a:gd name="T0" fmla="*/ 0 w 19"/>
                    <a:gd name="T1" fmla="*/ 0 h 17"/>
                    <a:gd name="T2" fmla="*/ 6 w 19"/>
                    <a:gd name="T3" fmla="*/ 2 h 17"/>
                    <a:gd name="T4" fmla="*/ 12 w 19"/>
                    <a:gd name="T5" fmla="*/ 4 h 17"/>
                    <a:gd name="T6" fmla="*/ 16 w 19"/>
                    <a:gd name="T7" fmla="*/ 10 h 17"/>
                    <a:gd name="T8" fmla="*/ 18 w 19"/>
                    <a:gd name="T9" fmla="*/ 16 h 1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9" h="17">
                      <a:moveTo>
                        <a:pt x="0" y="0"/>
                      </a:moveTo>
                      <a:lnTo>
                        <a:pt x="6" y="2"/>
                      </a:lnTo>
                      <a:lnTo>
                        <a:pt x="12" y="4"/>
                      </a:lnTo>
                      <a:lnTo>
                        <a:pt x="16" y="10"/>
                      </a:lnTo>
                      <a:lnTo>
                        <a:pt x="18" y="16"/>
                      </a:lnTo>
                    </a:path>
                  </a:pathLst>
                </a:custGeom>
                <a:noFill/>
                <a:ln w="12700" cap="rnd" cmpd="sng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1856" name="Freeform 52"/>
                <p:cNvSpPr>
                  <a:spLocks/>
                </p:cNvSpPr>
                <p:nvPr/>
              </p:nvSpPr>
              <p:spPr bwMode="auto">
                <a:xfrm>
                  <a:off x="3755" y="2467"/>
                  <a:ext cx="22" cy="17"/>
                </a:xfrm>
                <a:custGeom>
                  <a:avLst/>
                  <a:gdLst>
                    <a:gd name="T0" fmla="*/ 0 w 22"/>
                    <a:gd name="T1" fmla="*/ 0 h 17"/>
                    <a:gd name="T2" fmla="*/ 8 w 22"/>
                    <a:gd name="T3" fmla="*/ 2 h 17"/>
                    <a:gd name="T4" fmla="*/ 16 w 22"/>
                    <a:gd name="T5" fmla="*/ 7 h 17"/>
                    <a:gd name="T6" fmla="*/ 21 w 22"/>
                    <a:gd name="T7" fmla="*/ 16 h 17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2" h="17">
                      <a:moveTo>
                        <a:pt x="0" y="0"/>
                      </a:moveTo>
                      <a:lnTo>
                        <a:pt x="8" y="2"/>
                      </a:lnTo>
                      <a:lnTo>
                        <a:pt x="16" y="7"/>
                      </a:lnTo>
                      <a:lnTo>
                        <a:pt x="21" y="16"/>
                      </a:lnTo>
                    </a:path>
                  </a:pathLst>
                </a:custGeom>
                <a:noFill/>
                <a:ln w="12700" cap="rnd" cmpd="sng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1857" name="Freeform 53"/>
                <p:cNvSpPr>
                  <a:spLocks/>
                </p:cNvSpPr>
                <p:nvPr/>
              </p:nvSpPr>
              <p:spPr bwMode="auto">
                <a:xfrm>
                  <a:off x="3786" y="2427"/>
                  <a:ext cx="45" cy="34"/>
                </a:xfrm>
                <a:custGeom>
                  <a:avLst/>
                  <a:gdLst>
                    <a:gd name="T0" fmla="*/ 0 w 45"/>
                    <a:gd name="T1" fmla="*/ 0 h 34"/>
                    <a:gd name="T2" fmla="*/ 11 w 45"/>
                    <a:gd name="T3" fmla="*/ 4 h 34"/>
                    <a:gd name="T4" fmla="*/ 21 w 45"/>
                    <a:gd name="T5" fmla="*/ 8 h 34"/>
                    <a:gd name="T6" fmla="*/ 28 w 45"/>
                    <a:gd name="T7" fmla="*/ 17 h 34"/>
                    <a:gd name="T8" fmla="*/ 33 w 45"/>
                    <a:gd name="T9" fmla="*/ 28 h 34"/>
                    <a:gd name="T10" fmla="*/ 44 w 45"/>
                    <a:gd name="T11" fmla="*/ 33 h 34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45" h="34">
                      <a:moveTo>
                        <a:pt x="0" y="0"/>
                      </a:moveTo>
                      <a:lnTo>
                        <a:pt x="11" y="4"/>
                      </a:lnTo>
                      <a:lnTo>
                        <a:pt x="21" y="8"/>
                      </a:lnTo>
                      <a:lnTo>
                        <a:pt x="28" y="17"/>
                      </a:lnTo>
                      <a:lnTo>
                        <a:pt x="33" y="28"/>
                      </a:lnTo>
                      <a:lnTo>
                        <a:pt x="44" y="33"/>
                      </a:lnTo>
                    </a:path>
                  </a:pathLst>
                </a:custGeom>
                <a:noFill/>
                <a:ln w="12700" cap="rnd" cmpd="sng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</p:grpSp>
        </p:grpSp>
        <p:grpSp>
          <p:nvGrpSpPr>
            <p:cNvPr id="31839" name="Group 54"/>
            <p:cNvGrpSpPr>
              <a:grpSpLocks/>
            </p:cNvGrpSpPr>
            <p:nvPr/>
          </p:nvGrpSpPr>
          <p:grpSpPr bwMode="auto">
            <a:xfrm>
              <a:off x="4126" y="2578"/>
              <a:ext cx="196" cy="104"/>
              <a:chOff x="4126" y="2578"/>
              <a:chExt cx="196" cy="104"/>
            </a:xfrm>
          </p:grpSpPr>
          <p:sp>
            <p:nvSpPr>
              <p:cNvPr id="31849" name="Freeform 55"/>
              <p:cNvSpPr>
                <a:spLocks/>
              </p:cNvSpPr>
              <p:nvPr/>
            </p:nvSpPr>
            <p:spPr bwMode="auto">
              <a:xfrm>
                <a:off x="4145" y="2578"/>
                <a:ext cx="177" cy="104"/>
              </a:xfrm>
              <a:custGeom>
                <a:avLst/>
                <a:gdLst>
                  <a:gd name="T0" fmla="*/ 0 w 177"/>
                  <a:gd name="T1" fmla="*/ 103 h 104"/>
                  <a:gd name="T2" fmla="*/ 15 w 177"/>
                  <a:gd name="T3" fmla="*/ 32 h 104"/>
                  <a:gd name="T4" fmla="*/ 60 w 177"/>
                  <a:gd name="T5" fmla="*/ 18 h 104"/>
                  <a:gd name="T6" fmla="*/ 115 w 177"/>
                  <a:gd name="T7" fmla="*/ 6 h 104"/>
                  <a:gd name="T8" fmla="*/ 176 w 177"/>
                  <a:gd name="T9" fmla="*/ 0 h 104"/>
                  <a:gd name="T10" fmla="*/ 136 w 177"/>
                  <a:gd name="T11" fmla="*/ 95 h 104"/>
                  <a:gd name="T12" fmla="*/ 86 w 177"/>
                  <a:gd name="T13" fmla="*/ 82 h 104"/>
                  <a:gd name="T14" fmla="*/ 0 w 177"/>
                  <a:gd name="T15" fmla="*/ 103 h 104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77" h="104">
                    <a:moveTo>
                      <a:pt x="0" y="103"/>
                    </a:moveTo>
                    <a:lnTo>
                      <a:pt x="15" y="32"/>
                    </a:lnTo>
                    <a:lnTo>
                      <a:pt x="60" y="18"/>
                    </a:lnTo>
                    <a:lnTo>
                      <a:pt x="115" y="6"/>
                    </a:lnTo>
                    <a:lnTo>
                      <a:pt x="176" y="0"/>
                    </a:lnTo>
                    <a:lnTo>
                      <a:pt x="136" y="95"/>
                    </a:lnTo>
                    <a:lnTo>
                      <a:pt x="86" y="82"/>
                    </a:lnTo>
                    <a:lnTo>
                      <a:pt x="0" y="103"/>
                    </a:lnTo>
                  </a:path>
                </a:pathLst>
              </a:custGeom>
              <a:solidFill>
                <a:srgbClr val="E0FFFF"/>
              </a:solidFill>
              <a:ln w="12700" cap="rnd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1850" name="Freeform 56"/>
              <p:cNvSpPr>
                <a:spLocks/>
              </p:cNvSpPr>
              <p:nvPr/>
            </p:nvSpPr>
            <p:spPr bwMode="auto">
              <a:xfrm>
                <a:off x="4126" y="2613"/>
                <a:ext cx="45" cy="51"/>
              </a:xfrm>
              <a:custGeom>
                <a:avLst/>
                <a:gdLst>
                  <a:gd name="T0" fmla="*/ 0 w 45"/>
                  <a:gd name="T1" fmla="*/ 33 h 51"/>
                  <a:gd name="T2" fmla="*/ 8 w 45"/>
                  <a:gd name="T3" fmla="*/ 12 h 51"/>
                  <a:gd name="T4" fmla="*/ 35 w 45"/>
                  <a:gd name="T5" fmla="*/ 0 h 51"/>
                  <a:gd name="T6" fmla="*/ 44 w 45"/>
                  <a:gd name="T7" fmla="*/ 33 h 51"/>
                  <a:gd name="T8" fmla="*/ 28 w 45"/>
                  <a:gd name="T9" fmla="*/ 50 h 51"/>
                  <a:gd name="T10" fmla="*/ 0 w 45"/>
                  <a:gd name="T11" fmla="*/ 33 h 5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5" h="51">
                    <a:moveTo>
                      <a:pt x="0" y="33"/>
                    </a:moveTo>
                    <a:lnTo>
                      <a:pt x="8" y="12"/>
                    </a:lnTo>
                    <a:lnTo>
                      <a:pt x="35" y="0"/>
                    </a:lnTo>
                    <a:lnTo>
                      <a:pt x="44" y="33"/>
                    </a:lnTo>
                    <a:lnTo>
                      <a:pt x="28" y="50"/>
                    </a:lnTo>
                    <a:lnTo>
                      <a:pt x="0" y="33"/>
                    </a:lnTo>
                  </a:path>
                </a:pathLst>
              </a:custGeom>
              <a:solidFill>
                <a:srgbClr val="0000FF"/>
              </a:solidFill>
              <a:ln w="12700" cap="rnd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1851" name="Freeform 57"/>
              <p:cNvSpPr>
                <a:spLocks/>
              </p:cNvSpPr>
              <p:nvPr/>
            </p:nvSpPr>
            <p:spPr bwMode="auto">
              <a:xfrm>
                <a:off x="4161" y="2648"/>
                <a:ext cx="17" cy="18"/>
              </a:xfrm>
              <a:custGeom>
                <a:avLst/>
                <a:gdLst>
                  <a:gd name="T0" fmla="*/ 10 w 17"/>
                  <a:gd name="T1" fmla="*/ 0 h 18"/>
                  <a:gd name="T2" fmla="*/ 16 w 17"/>
                  <a:gd name="T3" fmla="*/ 17 h 18"/>
                  <a:gd name="T4" fmla="*/ 0 w 17"/>
                  <a:gd name="T5" fmla="*/ 9 h 18"/>
                  <a:gd name="T6" fmla="*/ 10 w 17"/>
                  <a:gd name="T7" fmla="*/ 0 h 1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7" h="18">
                    <a:moveTo>
                      <a:pt x="10" y="0"/>
                    </a:moveTo>
                    <a:lnTo>
                      <a:pt x="16" y="17"/>
                    </a:lnTo>
                    <a:lnTo>
                      <a:pt x="0" y="9"/>
                    </a:lnTo>
                    <a:lnTo>
                      <a:pt x="10" y="0"/>
                    </a:lnTo>
                  </a:path>
                </a:pathLst>
              </a:custGeom>
              <a:solidFill>
                <a:srgbClr val="C0FFFF"/>
              </a:solidFill>
              <a:ln w="12700" cap="rnd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31840" name="Freeform 58"/>
            <p:cNvSpPr>
              <a:spLocks/>
            </p:cNvSpPr>
            <p:nvPr/>
          </p:nvSpPr>
          <p:spPr bwMode="auto">
            <a:xfrm>
              <a:off x="3801" y="2492"/>
              <a:ext cx="172" cy="160"/>
            </a:xfrm>
            <a:custGeom>
              <a:avLst/>
              <a:gdLst>
                <a:gd name="T0" fmla="*/ 0 w 172"/>
                <a:gd name="T1" fmla="*/ 92 h 160"/>
                <a:gd name="T2" fmla="*/ 9 w 172"/>
                <a:gd name="T3" fmla="*/ 65 h 160"/>
                <a:gd name="T4" fmla="*/ 32 w 172"/>
                <a:gd name="T5" fmla="*/ 38 h 160"/>
                <a:gd name="T6" fmla="*/ 55 w 172"/>
                <a:gd name="T7" fmla="*/ 0 h 160"/>
                <a:gd name="T8" fmla="*/ 88 w 172"/>
                <a:gd name="T9" fmla="*/ 6 h 160"/>
                <a:gd name="T10" fmla="*/ 108 w 172"/>
                <a:gd name="T11" fmla="*/ 17 h 160"/>
                <a:gd name="T12" fmla="*/ 136 w 172"/>
                <a:gd name="T13" fmla="*/ 31 h 160"/>
                <a:gd name="T14" fmla="*/ 171 w 172"/>
                <a:gd name="T15" fmla="*/ 38 h 160"/>
                <a:gd name="T16" fmla="*/ 120 w 172"/>
                <a:gd name="T17" fmla="*/ 79 h 160"/>
                <a:gd name="T18" fmla="*/ 105 w 172"/>
                <a:gd name="T19" fmla="*/ 98 h 160"/>
                <a:gd name="T20" fmla="*/ 97 w 172"/>
                <a:gd name="T21" fmla="*/ 121 h 160"/>
                <a:gd name="T22" fmla="*/ 80 w 172"/>
                <a:gd name="T23" fmla="*/ 138 h 160"/>
                <a:gd name="T24" fmla="*/ 71 w 172"/>
                <a:gd name="T25" fmla="*/ 159 h 160"/>
                <a:gd name="T26" fmla="*/ 55 w 172"/>
                <a:gd name="T27" fmla="*/ 145 h 160"/>
                <a:gd name="T28" fmla="*/ 35 w 172"/>
                <a:gd name="T29" fmla="*/ 132 h 160"/>
                <a:gd name="T30" fmla="*/ 0 w 172"/>
                <a:gd name="T31" fmla="*/ 92 h 16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72" h="160">
                  <a:moveTo>
                    <a:pt x="0" y="92"/>
                  </a:moveTo>
                  <a:lnTo>
                    <a:pt x="9" y="65"/>
                  </a:lnTo>
                  <a:lnTo>
                    <a:pt x="32" y="38"/>
                  </a:lnTo>
                  <a:lnTo>
                    <a:pt x="55" y="0"/>
                  </a:lnTo>
                  <a:lnTo>
                    <a:pt x="88" y="6"/>
                  </a:lnTo>
                  <a:lnTo>
                    <a:pt x="108" y="17"/>
                  </a:lnTo>
                  <a:lnTo>
                    <a:pt x="136" y="31"/>
                  </a:lnTo>
                  <a:lnTo>
                    <a:pt x="171" y="38"/>
                  </a:lnTo>
                  <a:lnTo>
                    <a:pt x="120" y="79"/>
                  </a:lnTo>
                  <a:lnTo>
                    <a:pt x="105" y="98"/>
                  </a:lnTo>
                  <a:lnTo>
                    <a:pt x="97" y="121"/>
                  </a:lnTo>
                  <a:lnTo>
                    <a:pt x="80" y="138"/>
                  </a:lnTo>
                  <a:lnTo>
                    <a:pt x="71" y="159"/>
                  </a:lnTo>
                  <a:lnTo>
                    <a:pt x="55" y="145"/>
                  </a:lnTo>
                  <a:lnTo>
                    <a:pt x="35" y="132"/>
                  </a:lnTo>
                  <a:lnTo>
                    <a:pt x="0" y="92"/>
                  </a:lnTo>
                </a:path>
              </a:pathLst>
            </a:custGeom>
            <a:solidFill>
              <a:srgbClr val="E0FFFF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31841" name="Freeform 59"/>
            <p:cNvSpPr>
              <a:spLocks/>
            </p:cNvSpPr>
            <p:nvPr/>
          </p:nvSpPr>
          <p:spPr bwMode="auto">
            <a:xfrm>
              <a:off x="3879" y="2523"/>
              <a:ext cx="23" cy="19"/>
            </a:xfrm>
            <a:custGeom>
              <a:avLst/>
              <a:gdLst>
                <a:gd name="T0" fmla="*/ 13 w 23"/>
                <a:gd name="T1" fmla="*/ 0 h 19"/>
                <a:gd name="T2" fmla="*/ 0 w 23"/>
                <a:gd name="T3" fmla="*/ 13 h 19"/>
                <a:gd name="T4" fmla="*/ 10 w 23"/>
                <a:gd name="T5" fmla="*/ 18 h 19"/>
                <a:gd name="T6" fmla="*/ 22 w 23"/>
                <a:gd name="T7" fmla="*/ 5 h 19"/>
                <a:gd name="T8" fmla="*/ 13 w 23"/>
                <a:gd name="T9" fmla="*/ 0 h 1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3" h="19">
                  <a:moveTo>
                    <a:pt x="13" y="0"/>
                  </a:moveTo>
                  <a:lnTo>
                    <a:pt x="0" y="13"/>
                  </a:lnTo>
                  <a:lnTo>
                    <a:pt x="10" y="18"/>
                  </a:lnTo>
                  <a:lnTo>
                    <a:pt x="22" y="5"/>
                  </a:lnTo>
                  <a:lnTo>
                    <a:pt x="13" y="0"/>
                  </a:lnTo>
                </a:path>
              </a:pathLst>
            </a:custGeom>
            <a:solidFill>
              <a:srgbClr val="C0C0E0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31842" name="Freeform 60"/>
            <p:cNvSpPr>
              <a:spLocks/>
            </p:cNvSpPr>
            <p:nvPr/>
          </p:nvSpPr>
          <p:spPr bwMode="auto">
            <a:xfrm>
              <a:off x="3862" y="2541"/>
              <a:ext cx="465" cy="532"/>
            </a:xfrm>
            <a:custGeom>
              <a:avLst/>
              <a:gdLst>
                <a:gd name="T0" fmla="*/ 83 w 465"/>
                <a:gd name="T1" fmla="*/ 151 h 532"/>
                <a:gd name="T2" fmla="*/ 0 w 465"/>
                <a:gd name="T3" fmla="*/ 81 h 532"/>
                <a:gd name="T4" fmla="*/ 15 w 465"/>
                <a:gd name="T5" fmla="*/ 103 h 532"/>
                <a:gd name="T6" fmla="*/ 31 w 465"/>
                <a:gd name="T7" fmla="*/ 54 h 532"/>
                <a:gd name="T8" fmla="*/ 73 w 465"/>
                <a:gd name="T9" fmla="*/ 11 h 532"/>
                <a:gd name="T10" fmla="*/ 100 w 465"/>
                <a:gd name="T11" fmla="*/ 0 h 532"/>
                <a:gd name="T12" fmla="*/ 158 w 465"/>
                <a:gd name="T13" fmla="*/ 38 h 532"/>
                <a:gd name="T14" fmla="*/ 191 w 465"/>
                <a:gd name="T15" fmla="*/ 71 h 532"/>
                <a:gd name="T16" fmla="*/ 218 w 465"/>
                <a:gd name="T17" fmla="*/ 87 h 532"/>
                <a:gd name="T18" fmla="*/ 254 w 465"/>
                <a:gd name="T19" fmla="*/ 99 h 532"/>
                <a:gd name="T20" fmla="*/ 284 w 465"/>
                <a:gd name="T21" fmla="*/ 118 h 532"/>
                <a:gd name="T22" fmla="*/ 315 w 465"/>
                <a:gd name="T23" fmla="*/ 137 h 532"/>
                <a:gd name="T24" fmla="*/ 346 w 465"/>
                <a:gd name="T25" fmla="*/ 124 h 532"/>
                <a:gd name="T26" fmla="*/ 378 w 465"/>
                <a:gd name="T27" fmla="*/ 113 h 532"/>
                <a:gd name="T28" fmla="*/ 405 w 465"/>
                <a:gd name="T29" fmla="*/ 110 h 532"/>
                <a:gd name="T30" fmla="*/ 430 w 465"/>
                <a:gd name="T31" fmla="*/ 116 h 532"/>
                <a:gd name="T32" fmla="*/ 451 w 465"/>
                <a:gd name="T33" fmla="*/ 131 h 532"/>
                <a:gd name="T34" fmla="*/ 461 w 465"/>
                <a:gd name="T35" fmla="*/ 145 h 532"/>
                <a:gd name="T36" fmla="*/ 464 w 465"/>
                <a:gd name="T37" fmla="*/ 160 h 532"/>
                <a:gd name="T38" fmla="*/ 460 w 465"/>
                <a:gd name="T39" fmla="*/ 178 h 532"/>
                <a:gd name="T40" fmla="*/ 451 w 465"/>
                <a:gd name="T41" fmla="*/ 200 h 532"/>
                <a:gd name="T42" fmla="*/ 440 w 465"/>
                <a:gd name="T43" fmla="*/ 226 h 532"/>
                <a:gd name="T44" fmla="*/ 432 w 465"/>
                <a:gd name="T45" fmla="*/ 252 h 532"/>
                <a:gd name="T46" fmla="*/ 425 w 465"/>
                <a:gd name="T47" fmla="*/ 280 h 532"/>
                <a:gd name="T48" fmla="*/ 427 w 465"/>
                <a:gd name="T49" fmla="*/ 311 h 532"/>
                <a:gd name="T50" fmla="*/ 425 w 465"/>
                <a:gd name="T51" fmla="*/ 351 h 532"/>
                <a:gd name="T52" fmla="*/ 419 w 465"/>
                <a:gd name="T53" fmla="*/ 393 h 532"/>
                <a:gd name="T54" fmla="*/ 409 w 465"/>
                <a:gd name="T55" fmla="*/ 429 h 532"/>
                <a:gd name="T56" fmla="*/ 401 w 465"/>
                <a:gd name="T57" fmla="*/ 450 h 532"/>
                <a:gd name="T58" fmla="*/ 393 w 465"/>
                <a:gd name="T59" fmla="*/ 480 h 532"/>
                <a:gd name="T60" fmla="*/ 389 w 465"/>
                <a:gd name="T61" fmla="*/ 531 h 532"/>
                <a:gd name="T62" fmla="*/ 367 w 465"/>
                <a:gd name="T63" fmla="*/ 515 h 532"/>
                <a:gd name="T64" fmla="*/ 337 w 465"/>
                <a:gd name="T65" fmla="*/ 500 h 532"/>
                <a:gd name="T66" fmla="*/ 312 w 465"/>
                <a:gd name="T67" fmla="*/ 499 h 532"/>
                <a:gd name="T68" fmla="*/ 288 w 465"/>
                <a:gd name="T69" fmla="*/ 490 h 532"/>
                <a:gd name="T70" fmla="*/ 254 w 465"/>
                <a:gd name="T71" fmla="*/ 463 h 532"/>
                <a:gd name="T72" fmla="*/ 207 w 465"/>
                <a:gd name="T73" fmla="*/ 450 h 532"/>
                <a:gd name="T74" fmla="*/ 174 w 465"/>
                <a:gd name="T75" fmla="*/ 453 h 532"/>
                <a:gd name="T76" fmla="*/ 144 w 465"/>
                <a:gd name="T77" fmla="*/ 444 h 532"/>
                <a:gd name="T78" fmla="*/ 121 w 465"/>
                <a:gd name="T79" fmla="*/ 426 h 532"/>
                <a:gd name="T80" fmla="*/ 105 w 465"/>
                <a:gd name="T81" fmla="*/ 418 h 532"/>
                <a:gd name="T82" fmla="*/ 79 w 465"/>
                <a:gd name="T83" fmla="*/ 410 h 532"/>
                <a:gd name="T84" fmla="*/ 50 w 465"/>
                <a:gd name="T85" fmla="*/ 406 h 532"/>
                <a:gd name="T86" fmla="*/ 77 w 465"/>
                <a:gd name="T87" fmla="*/ 357 h 532"/>
                <a:gd name="T88" fmla="*/ 101 w 465"/>
                <a:gd name="T89" fmla="*/ 327 h 532"/>
                <a:gd name="T90" fmla="*/ 122 w 465"/>
                <a:gd name="T91" fmla="*/ 297 h 532"/>
                <a:gd name="T92" fmla="*/ 141 w 465"/>
                <a:gd name="T93" fmla="*/ 275 h 532"/>
                <a:gd name="T94" fmla="*/ 159 w 465"/>
                <a:gd name="T95" fmla="*/ 256 h 532"/>
                <a:gd name="T96" fmla="*/ 168 w 465"/>
                <a:gd name="T97" fmla="*/ 232 h 532"/>
                <a:gd name="T98" fmla="*/ 154 w 465"/>
                <a:gd name="T99" fmla="*/ 213 h 532"/>
                <a:gd name="T100" fmla="*/ 136 w 465"/>
                <a:gd name="T101" fmla="*/ 199 h 532"/>
                <a:gd name="T102" fmla="*/ 105 w 465"/>
                <a:gd name="T103" fmla="*/ 177 h 532"/>
                <a:gd name="T104" fmla="*/ 83 w 465"/>
                <a:gd name="T105" fmla="*/ 151 h 532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465" h="532">
                  <a:moveTo>
                    <a:pt x="83" y="151"/>
                  </a:moveTo>
                  <a:lnTo>
                    <a:pt x="0" y="81"/>
                  </a:lnTo>
                  <a:lnTo>
                    <a:pt x="15" y="103"/>
                  </a:lnTo>
                  <a:lnTo>
                    <a:pt x="31" y="54"/>
                  </a:lnTo>
                  <a:lnTo>
                    <a:pt x="73" y="11"/>
                  </a:lnTo>
                  <a:lnTo>
                    <a:pt x="100" y="0"/>
                  </a:lnTo>
                  <a:lnTo>
                    <a:pt x="158" y="38"/>
                  </a:lnTo>
                  <a:lnTo>
                    <a:pt x="191" y="71"/>
                  </a:lnTo>
                  <a:lnTo>
                    <a:pt x="218" y="87"/>
                  </a:lnTo>
                  <a:lnTo>
                    <a:pt x="254" y="99"/>
                  </a:lnTo>
                  <a:lnTo>
                    <a:pt x="284" y="118"/>
                  </a:lnTo>
                  <a:lnTo>
                    <a:pt x="315" y="137"/>
                  </a:lnTo>
                  <a:lnTo>
                    <a:pt x="346" y="124"/>
                  </a:lnTo>
                  <a:lnTo>
                    <a:pt x="378" y="113"/>
                  </a:lnTo>
                  <a:lnTo>
                    <a:pt x="405" y="110"/>
                  </a:lnTo>
                  <a:lnTo>
                    <a:pt x="430" y="116"/>
                  </a:lnTo>
                  <a:lnTo>
                    <a:pt x="451" y="131"/>
                  </a:lnTo>
                  <a:lnTo>
                    <a:pt x="461" y="145"/>
                  </a:lnTo>
                  <a:lnTo>
                    <a:pt x="464" y="160"/>
                  </a:lnTo>
                  <a:lnTo>
                    <a:pt x="460" y="178"/>
                  </a:lnTo>
                  <a:lnTo>
                    <a:pt x="451" y="200"/>
                  </a:lnTo>
                  <a:lnTo>
                    <a:pt x="440" y="226"/>
                  </a:lnTo>
                  <a:lnTo>
                    <a:pt x="432" y="252"/>
                  </a:lnTo>
                  <a:lnTo>
                    <a:pt x="425" y="280"/>
                  </a:lnTo>
                  <a:lnTo>
                    <a:pt x="427" y="311"/>
                  </a:lnTo>
                  <a:lnTo>
                    <a:pt x="425" y="351"/>
                  </a:lnTo>
                  <a:lnTo>
                    <a:pt x="419" y="393"/>
                  </a:lnTo>
                  <a:lnTo>
                    <a:pt x="409" y="429"/>
                  </a:lnTo>
                  <a:lnTo>
                    <a:pt x="401" y="450"/>
                  </a:lnTo>
                  <a:lnTo>
                    <a:pt x="393" y="480"/>
                  </a:lnTo>
                  <a:lnTo>
                    <a:pt x="389" y="531"/>
                  </a:lnTo>
                  <a:lnTo>
                    <a:pt x="367" y="515"/>
                  </a:lnTo>
                  <a:lnTo>
                    <a:pt x="337" y="500"/>
                  </a:lnTo>
                  <a:lnTo>
                    <a:pt x="312" y="499"/>
                  </a:lnTo>
                  <a:lnTo>
                    <a:pt x="288" y="490"/>
                  </a:lnTo>
                  <a:lnTo>
                    <a:pt x="254" y="463"/>
                  </a:lnTo>
                  <a:lnTo>
                    <a:pt x="207" y="450"/>
                  </a:lnTo>
                  <a:lnTo>
                    <a:pt x="174" y="453"/>
                  </a:lnTo>
                  <a:lnTo>
                    <a:pt x="144" y="444"/>
                  </a:lnTo>
                  <a:lnTo>
                    <a:pt x="121" y="426"/>
                  </a:lnTo>
                  <a:lnTo>
                    <a:pt x="105" y="418"/>
                  </a:lnTo>
                  <a:lnTo>
                    <a:pt x="79" y="410"/>
                  </a:lnTo>
                  <a:lnTo>
                    <a:pt x="50" y="406"/>
                  </a:lnTo>
                  <a:lnTo>
                    <a:pt x="77" y="357"/>
                  </a:lnTo>
                  <a:lnTo>
                    <a:pt x="101" y="327"/>
                  </a:lnTo>
                  <a:lnTo>
                    <a:pt x="122" y="297"/>
                  </a:lnTo>
                  <a:lnTo>
                    <a:pt x="141" y="275"/>
                  </a:lnTo>
                  <a:lnTo>
                    <a:pt x="159" y="256"/>
                  </a:lnTo>
                  <a:lnTo>
                    <a:pt x="168" y="232"/>
                  </a:lnTo>
                  <a:lnTo>
                    <a:pt x="154" y="213"/>
                  </a:lnTo>
                  <a:lnTo>
                    <a:pt x="136" y="199"/>
                  </a:lnTo>
                  <a:lnTo>
                    <a:pt x="105" y="177"/>
                  </a:lnTo>
                  <a:lnTo>
                    <a:pt x="83" y="151"/>
                  </a:lnTo>
                </a:path>
              </a:pathLst>
            </a:custGeom>
            <a:solidFill>
              <a:srgbClr val="80FFE0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grpSp>
          <p:nvGrpSpPr>
            <p:cNvPr id="31843" name="Group 61"/>
            <p:cNvGrpSpPr>
              <a:grpSpLocks/>
            </p:cNvGrpSpPr>
            <p:nvPr/>
          </p:nvGrpSpPr>
          <p:grpSpPr bwMode="auto">
            <a:xfrm>
              <a:off x="3924" y="2559"/>
              <a:ext cx="366" cy="300"/>
              <a:chOff x="3924" y="2559"/>
              <a:chExt cx="366" cy="300"/>
            </a:xfrm>
          </p:grpSpPr>
          <p:sp>
            <p:nvSpPr>
              <p:cNvPr id="31844" name="Freeform 62"/>
              <p:cNvSpPr>
                <a:spLocks/>
              </p:cNvSpPr>
              <p:nvPr/>
            </p:nvSpPr>
            <p:spPr bwMode="auto">
              <a:xfrm>
                <a:off x="4027" y="2775"/>
                <a:ext cx="50" cy="84"/>
              </a:xfrm>
              <a:custGeom>
                <a:avLst/>
                <a:gdLst>
                  <a:gd name="T0" fmla="*/ 0 w 50"/>
                  <a:gd name="T1" fmla="*/ 0 h 84"/>
                  <a:gd name="T2" fmla="*/ 14 w 50"/>
                  <a:gd name="T3" fmla="*/ 12 h 84"/>
                  <a:gd name="T4" fmla="*/ 26 w 50"/>
                  <a:gd name="T5" fmla="*/ 22 h 84"/>
                  <a:gd name="T6" fmla="*/ 36 w 50"/>
                  <a:gd name="T7" fmla="*/ 35 h 84"/>
                  <a:gd name="T8" fmla="*/ 40 w 50"/>
                  <a:gd name="T9" fmla="*/ 48 h 84"/>
                  <a:gd name="T10" fmla="*/ 49 w 50"/>
                  <a:gd name="T11" fmla="*/ 83 h 84"/>
                  <a:gd name="T12" fmla="*/ 45 w 50"/>
                  <a:gd name="T13" fmla="*/ 48 h 84"/>
                  <a:gd name="T14" fmla="*/ 42 w 50"/>
                  <a:gd name="T15" fmla="*/ 23 h 84"/>
                  <a:gd name="T16" fmla="*/ 29 w 50"/>
                  <a:gd name="T17" fmla="*/ 17 h 84"/>
                  <a:gd name="T18" fmla="*/ 12 w 50"/>
                  <a:gd name="T19" fmla="*/ 7 h 84"/>
                  <a:gd name="T20" fmla="*/ 0 w 50"/>
                  <a:gd name="T21" fmla="*/ 0 h 84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50" h="84">
                    <a:moveTo>
                      <a:pt x="0" y="0"/>
                    </a:moveTo>
                    <a:lnTo>
                      <a:pt x="14" y="12"/>
                    </a:lnTo>
                    <a:lnTo>
                      <a:pt x="26" y="22"/>
                    </a:lnTo>
                    <a:lnTo>
                      <a:pt x="36" y="35"/>
                    </a:lnTo>
                    <a:lnTo>
                      <a:pt x="40" y="48"/>
                    </a:lnTo>
                    <a:lnTo>
                      <a:pt x="49" y="83"/>
                    </a:lnTo>
                    <a:lnTo>
                      <a:pt x="45" y="48"/>
                    </a:lnTo>
                    <a:lnTo>
                      <a:pt x="42" y="23"/>
                    </a:lnTo>
                    <a:lnTo>
                      <a:pt x="29" y="17"/>
                    </a:lnTo>
                    <a:lnTo>
                      <a:pt x="12" y="7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00C0A0"/>
              </a:solidFill>
              <a:ln w="12700" cap="rnd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1845" name="Freeform 63"/>
              <p:cNvSpPr>
                <a:spLocks/>
              </p:cNvSpPr>
              <p:nvPr/>
            </p:nvSpPr>
            <p:spPr bwMode="auto">
              <a:xfrm>
                <a:off x="4158" y="2663"/>
                <a:ext cx="40" cy="49"/>
              </a:xfrm>
              <a:custGeom>
                <a:avLst/>
                <a:gdLst>
                  <a:gd name="T0" fmla="*/ 0 w 40"/>
                  <a:gd name="T1" fmla="*/ 0 h 49"/>
                  <a:gd name="T2" fmla="*/ 6 w 40"/>
                  <a:gd name="T3" fmla="*/ 7 h 49"/>
                  <a:gd name="T4" fmla="*/ 14 w 40"/>
                  <a:gd name="T5" fmla="*/ 14 h 49"/>
                  <a:gd name="T6" fmla="*/ 19 w 40"/>
                  <a:gd name="T7" fmla="*/ 21 h 49"/>
                  <a:gd name="T8" fmla="*/ 19 w 40"/>
                  <a:gd name="T9" fmla="*/ 31 h 49"/>
                  <a:gd name="T10" fmla="*/ 16 w 40"/>
                  <a:gd name="T11" fmla="*/ 48 h 49"/>
                  <a:gd name="T12" fmla="*/ 25 w 40"/>
                  <a:gd name="T13" fmla="*/ 26 h 49"/>
                  <a:gd name="T14" fmla="*/ 26 w 40"/>
                  <a:gd name="T15" fmla="*/ 14 h 49"/>
                  <a:gd name="T16" fmla="*/ 30 w 40"/>
                  <a:gd name="T17" fmla="*/ 7 h 49"/>
                  <a:gd name="T18" fmla="*/ 39 w 40"/>
                  <a:gd name="T19" fmla="*/ 0 h 49"/>
                  <a:gd name="T20" fmla="*/ 21 w 40"/>
                  <a:gd name="T21" fmla="*/ 7 h 49"/>
                  <a:gd name="T22" fmla="*/ 16 w 40"/>
                  <a:gd name="T23" fmla="*/ 11 h 49"/>
                  <a:gd name="T24" fmla="*/ 0 w 40"/>
                  <a:gd name="T25" fmla="*/ 0 h 49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40" h="49">
                    <a:moveTo>
                      <a:pt x="0" y="0"/>
                    </a:moveTo>
                    <a:lnTo>
                      <a:pt x="6" y="7"/>
                    </a:lnTo>
                    <a:lnTo>
                      <a:pt x="14" y="14"/>
                    </a:lnTo>
                    <a:lnTo>
                      <a:pt x="19" y="21"/>
                    </a:lnTo>
                    <a:lnTo>
                      <a:pt x="19" y="31"/>
                    </a:lnTo>
                    <a:lnTo>
                      <a:pt x="16" y="48"/>
                    </a:lnTo>
                    <a:lnTo>
                      <a:pt x="25" y="26"/>
                    </a:lnTo>
                    <a:lnTo>
                      <a:pt x="26" y="14"/>
                    </a:lnTo>
                    <a:lnTo>
                      <a:pt x="30" y="7"/>
                    </a:lnTo>
                    <a:lnTo>
                      <a:pt x="39" y="0"/>
                    </a:lnTo>
                    <a:lnTo>
                      <a:pt x="21" y="7"/>
                    </a:lnTo>
                    <a:lnTo>
                      <a:pt x="16" y="11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00C0A0"/>
              </a:solidFill>
              <a:ln w="12700" cap="rnd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1846" name="Freeform 64"/>
              <p:cNvSpPr>
                <a:spLocks/>
              </p:cNvSpPr>
              <p:nvPr/>
            </p:nvSpPr>
            <p:spPr bwMode="auto">
              <a:xfrm>
                <a:off x="4220" y="2790"/>
                <a:ext cx="70" cy="58"/>
              </a:xfrm>
              <a:custGeom>
                <a:avLst/>
                <a:gdLst>
                  <a:gd name="T0" fmla="*/ 69 w 70"/>
                  <a:gd name="T1" fmla="*/ 12 h 58"/>
                  <a:gd name="T2" fmla="*/ 63 w 70"/>
                  <a:gd name="T3" fmla="*/ 17 h 58"/>
                  <a:gd name="T4" fmla="*/ 54 w 70"/>
                  <a:gd name="T5" fmla="*/ 20 h 58"/>
                  <a:gd name="T6" fmla="*/ 45 w 70"/>
                  <a:gd name="T7" fmla="*/ 17 h 58"/>
                  <a:gd name="T8" fmla="*/ 35 w 70"/>
                  <a:gd name="T9" fmla="*/ 10 h 58"/>
                  <a:gd name="T10" fmla="*/ 15 w 70"/>
                  <a:gd name="T11" fmla="*/ 2 h 58"/>
                  <a:gd name="T12" fmla="*/ 0 w 70"/>
                  <a:gd name="T13" fmla="*/ 0 h 58"/>
                  <a:gd name="T14" fmla="*/ 17 w 70"/>
                  <a:gd name="T15" fmla="*/ 5 h 58"/>
                  <a:gd name="T16" fmla="*/ 27 w 70"/>
                  <a:gd name="T17" fmla="*/ 12 h 58"/>
                  <a:gd name="T18" fmla="*/ 35 w 70"/>
                  <a:gd name="T19" fmla="*/ 19 h 58"/>
                  <a:gd name="T20" fmla="*/ 45 w 70"/>
                  <a:gd name="T21" fmla="*/ 24 h 58"/>
                  <a:gd name="T22" fmla="*/ 55 w 70"/>
                  <a:gd name="T23" fmla="*/ 27 h 58"/>
                  <a:gd name="T24" fmla="*/ 52 w 70"/>
                  <a:gd name="T25" fmla="*/ 33 h 58"/>
                  <a:gd name="T26" fmla="*/ 43 w 70"/>
                  <a:gd name="T27" fmla="*/ 36 h 58"/>
                  <a:gd name="T28" fmla="*/ 33 w 70"/>
                  <a:gd name="T29" fmla="*/ 37 h 58"/>
                  <a:gd name="T30" fmla="*/ 23 w 70"/>
                  <a:gd name="T31" fmla="*/ 40 h 58"/>
                  <a:gd name="T32" fmla="*/ 15 w 70"/>
                  <a:gd name="T33" fmla="*/ 44 h 58"/>
                  <a:gd name="T34" fmla="*/ 27 w 70"/>
                  <a:gd name="T35" fmla="*/ 43 h 58"/>
                  <a:gd name="T36" fmla="*/ 40 w 70"/>
                  <a:gd name="T37" fmla="*/ 42 h 58"/>
                  <a:gd name="T38" fmla="*/ 47 w 70"/>
                  <a:gd name="T39" fmla="*/ 43 h 58"/>
                  <a:gd name="T40" fmla="*/ 54 w 70"/>
                  <a:gd name="T41" fmla="*/ 40 h 58"/>
                  <a:gd name="T42" fmla="*/ 59 w 70"/>
                  <a:gd name="T43" fmla="*/ 35 h 58"/>
                  <a:gd name="T44" fmla="*/ 60 w 70"/>
                  <a:gd name="T45" fmla="*/ 43 h 58"/>
                  <a:gd name="T46" fmla="*/ 57 w 70"/>
                  <a:gd name="T47" fmla="*/ 51 h 58"/>
                  <a:gd name="T48" fmla="*/ 47 w 70"/>
                  <a:gd name="T49" fmla="*/ 57 h 58"/>
                  <a:gd name="T50" fmla="*/ 60 w 70"/>
                  <a:gd name="T51" fmla="*/ 52 h 58"/>
                  <a:gd name="T52" fmla="*/ 66 w 70"/>
                  <a:gd name="T53" fmla="*/ 46 h 58"/>
                  <a:gd name="T54" fmla="*/ 65 w 70"/>
                  <a:gd name="T55" fmla="*/ 30 h 58"/>
                  <a:gd name="T56" fmla="*/ 69 w 70"/>
                  <a:gd name="T57" fmla="*/ 12 h 58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70" h="58">
                    <a:moveTo>
                      <a:pt x="69" y="12"/>
                    </a:moveTo>
                    <a:lnTo>
                      <a:pt x="63" y="17"/>
                    </a:lnTo>
                    <a:lnTo>
                      <a:pt x="54" y="20"/>
                    </a:lnTo>
                    <a:lnTo>
                      <a:pt x="45" y="17"/>
                    </a:lnTo>
                    <a:lnTo>
                      <a:pt x="35" y="10"/>
                    </a:lnTo>
                    <a:lnTo>
                      <a:pt x="15" y="2"/>
                    </a:lnTo>
                    <a:lnTo>
                      <a:pt x="0" y="0"/>
                    </a:lnTo>
                    <a:lnTo>
                      <a:pt x="17" y="5"/>
                    </a:lnTo>
                    <a:lnTo>
                      <a:pt x="27" y="12"/>
                    </a:lnTo>
                    <a:lnTo>
                      <a:pt x="35" y="19"/>
                    </a:lnTo>
                    <a:lnTo>
                      <a:pt x="45" y="24"/>
                    </a:lnTo>
                    <a:lnTo>
                      <a:pt x="55" y="27"/>
                    </a:lnTo>
                    <a:lnTo>
                      <a:pt x="52" y="33"/>
                    </a:lnTo>
                    <a:lnTo>
                      <a:pt x="43" y="36"/>
                    </a:lnTo>
                    <a:lnTo>
                      <a:pt x="33" y="37"/>
                    </a:lnTo>
                    <a:lnTo>
                      <a:pt x="23" y="40"/>
                    </a:lnTo>
                    <a:lnTo>
                      <a:pt x="15" y="44"/>
                    </a:lnTo>
                    <a:lnTo>
                      <a:pt x="27" y="43"/>
                    </a:lnTo>
                    <a:lnTo>
                      <a:pt x="40" y="42"/>
                    </a:lnTo>
                    <a:lnTo>
                      <a:pt x="47" y="43"/>
                    </a:lnTo>
                    <a:lnTo>
                      <a:pt x="54" y="40"/>
                    </a:lnTo>
                    <a:lnTo>
                      <a:pt x="59" y="35"/>
                    </a:lnTo>
                    <a:lnTo>
                      <a:pt x="60" y="43"/>
                    </a:lnTo>
                    <a:lnTo>
                      <a:pt x="57" y="51"/>
                    </a:lnTo>
                    <a:lnTo>
                      <a:pt x="47" y="57"/>
                    </a:lnTo>
                    <a:lnTo>
                      <a:pt x="60" y="52"/>
                    </a:lnTo>
                    <a:lnTo>
                      <a:pt x="66" y="46"/>
                    </a:lnTo>
                    <a:lnTo>
                      <a:pt x="65" y="30"/>
                    </a:lnTo>
                    <a:lnTo>
                      <a:pt x="69" y="12"/>
                    </a:lnTo>
                  </a:path>
                </a:pathLst>
              </a:custGeom>
              <a:solidFill>
                <a:srgbClr val="00C0A0"/>
              </a:solidFill>
              <a:ln w="12700" cap="rnd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1847" name="Freeform 65"/>
              <p:cNvSpPr>
                <a:spLocks/>
              </p:cNvSpPr>
              <p:nvPr/>
            </p:nvSpPr>
            <p:spPr bwMode="auto">
              <a:xfrm>
                <a:off x="4045" y="2624"/>
                <a:ext cx="34" cy="17"/>
              </a:xfrm>
              <a:custGeom>
                <a:avLst/>
                <a:gdLst>
                  <a:gd name="T0" fmla="*/ 33 w 34"/>
                  <a:gd name="T1" fmla="*/ 2 h 17"/>
                  <a:gd name="T2" fmla="*/ 18 w 34"/>
                  <a:gd name="T3" fmla="*/ 4 h 17"/>
                  <a:gd name="T4" fmla="*/ 0 w 34"/>
                  <a:gd name="T5" fmla="*/ 16 h 17"/>
                  <a:gd name="T6" fmla="*/ 8 w 34"/>
                  <a:gd name="T7" fmla="*/ 7 h 17"/>
                  <a:gd name="T8" fmla="*/ 18 w 34"/>
                  <a:gd name="T9" fmla="*/ 0 h 17"/>
                  <a:gd name="T10" fmla="*/ 33 w 34"/>
                  <a:gd name="T11" fmla="*/ 2 h 1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34" h="17">
                    <a:moveTo>
                      <a:pt x="33" y="2"/>
                    </a:moveTo>
                    <a:lnTo>
                      <a:pt x="18" y="4"/>
                    </a:lnTo>
                    <a:lnTo>
                      <a:pt x="0" y="16"/>
                    </a:lnTo>
                    <a:lnTo>
                      <a:pt x="8" y="7"/>
                    </a:lnTo>
                    <a:lnTo>
                      <a:pt x="18" y="0"/>
                    </a:lnTo>
                    <a:lnTo>
                      <a:pt x="33" y="2"/>
                    </a:lnTo>
                  </a:path>
                </a:pathLst>
              </a:custGeom>
              <a:solidFill>
                <a:srgbClr val="00C0A0"/>
              </a:solidFill>
              <a:ln w="12700" cap="rnd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1848" name="Freeform 66"/>
              <p:cNvSpPr>
                <a:spLocks/>
              </p:cNvSpPr>
              <p:nvPr/>
            </p:nvSpPr>
            <p:spPr bwMode="auto">
              <a:xfrm>
                <a:off x="3924" y="2559"/>
                <a:ext cx="74" cy="105"/>
              </a:xfrm>
              <a:custGeom>
                <a:avLst/>
                <a:gdLst>
                  <a:gd name="T0" fmla="*/ 0 w 74"/>
                  <a:gd name="T1" fmla="*/ 104 h 105"/>
                  <a:gd name="T2" fmla="*/ 9 w 74"/>
                  <a:gd name="T3" fmla="*/ 87 h 105"/>
                  <a:gd name="T4" fmla="*/ 14 w 74"/>
                  <a:gd name="T5" fmla="*/ 78 h 105"/>
                  <a:gd name="T6" fmla="*/ 22 w 74"/>
                  <a:gd name="T7" fmla="*/ 65 h 105"/>
                  <a:gd name="T8" fmla="*/ 29 w 74"/>
                  <a:gd name="T9" fmla="*/ 56 h 105"/>
                  <a:gd name="T10" fmla="*/ 38 w 74"/>
                  <a:gd name="T11" fmla="*/ 45 h 105"/>
                  <a:gd name="T12" fmla="*/ 45 w 74"/>
                  <a:gd name="T13" fmla="*/ 37 h 105"/>
                  <a:gd name="T14" fmla="*/ 56 w 74"/>
                  <a:gd name="T15" fmla="*/ 25 h 105"/>
                  <a:gd name="T16" fmla="*/ 63 w 74"/>
                  <a:gd name="T17" fmla="*/ 14 h 105"/>
                  <a:gd name="T18" fmla="*/ 73 w 74"/>
                  <a:gd name="T19" fmla="*/ 7 h 105"/>
                  <a:gd name="T20" fmla="*/ 72 w 74"/>
                  <a:gd name="T21" fmla="*/ 0 h 105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74" h="105">
                    <a:moveTo>
                      <a:pt x="0" y="104"/>
                    </a:moveTo>
                    <a:lnTo>
                      <a:pt x="9" y="87"/>
                    </a:lnTo>
                    <a:lnTo>
                      <a:pt x="14" y="78"/>
                    </a:lnTo>
                    <a:lnTo>
                      <a:pt x="22" y="65"/>
                    </a:lnTo>
                    <a:lnTo>
                      <a:pt x="29" y="56"/>
                    </a:lnTo>
                    <a:lnTo>
                      <a:pt x="38" y="45"/>
                    </a:lnTo>
                    <a:lnTo>
                      <a:pt x="45" y="37"/>
                    </a:lnTo>
                    <a:lnTo>
                      <a:pt x="56" y="25"/>
                    </a:lnTo>
                    <a:lnTo>
                      <a:pt x="63" y="14"/>
                    </a:lnTo>
                    <a:lnTo>
                      <a:pt x="73" y="7"/>
                    </a:lnTo>
                    <a:lnTo>
                      <a:pt x="72" y="0"/>
                    </a:lnTo>
                  </a:path>
                </a:pathLst>
              </a:custGeom>
              <a:noFill/>
              <a:ln w="12700" cap="rnd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</p:grpSp>
      </p:grpSp>
      <p:sp>
        <p:nvSpPr>
          <p:cNvPr id="31759" name="Rectangle 67"/>
          <p:cNvSpPr>
            <a:spLocks noChangeArrowheads="1"/>
          </p:cNvSpPr>
          <p:nvPr/>
        </p:nvSpPr>
        <p:spPr bwMode="auto">
          <a:xfrm>
            <a:off x="5638800" y="4816475"/>
            <a:ext cx="3114675" cy="430213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2550" tIns="42862" rIns="82550" bIns="42862">
            <a:spAutoFit/>
          </a:bodyPr>
          <a:lstStyle/>
          <a:p>
            <a:pPr algn="l" defTabSz="833438" eaLnBrk="0" hangingPunct="0"/>
            <a:r>
              <a:rPr lang="fr-FR" sz="2200" b="1" i="1">
                <a:solidFill>
                  <a:srgbClr val="183B97"/>
                </a:solidFill>
                <a:latin typeface="Arial" charset="0"/>
              </a:rPr>
              <a:t>Relativement fréquent</a:t>
            </a:r>
          </a:p>
        </p:txBody>
      </p:sp>
      <p:sp>
        <p:nvSpPr>
          <p:cNvPr id="31760" name="Rectangle 68"/>
          <p:cNvSpPr>
            <a:spLocks noChangeArrowheads="1"/>
          </p:cNvSpPr>
          <p:nvPr/>
        </p:nvSpPr>
        <p:spPr bwMode="auto">
          <a:xfrm>
            <a:off x="4338638" y="3565525"/>
            <a:ext cx="1538287" cy="854075"/>
          </a:xfrm>
          <a:prstGeom prst="rect">
            <a:avLst/>
          </a:prstGeom>
          <a:solidFill>
            <a:schemeClr val="bg2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1761" name="Line 69"/>
          <p:cNvSpPr>
            <a:spLocks noChangeShapeType="1"/>
          </p:cNvSpPr>
          <p:nvPr/>
        </p:nvSpPr>
        <p:spPr bwMode="auto">
          <a:xfrm>
            <a:off x="4900613" y="2195513"/>
            <a:ext cx="0" cy="15557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1762" name="Line 70"/>
          <p:cNvSpPr>
            <a:spLocks noChangeShapeType="1"/>
          </p:cNvSpPr>
          <p:nvPr/>
        </p:nvSpPr>
        <p:spPr bwMode="auto">
          <a:xfrm>
            <a:off x="5286375" y="2525713"/>
            <a:ext cx="0" cy="12255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1763" name="Line 71"/>
          <p:cNvSpPr>
            <a:spLocks noChangeShapeType="1"/>
          </p:cNvSpPr>
          <p:nvPr/>
        </p:nvSpPr>
        <p:spPr bwMode="auto">
          <a:xfrm>
            <a:off x="4648200" y="3757613"/>
            <a:ext cx="25241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1764" name="Line 72"/>
          <p:cNvSpPr>
            <a:spLocks noChangeShapeType="1"/>
          </p:cNvSpPr>
          <p:nvPr/>
        </p:nvSpPr>
        <p:spPr bwMode="auto">
          <a:xfrm flipV="1">
            <a:off x="5286375" y="3763963"/>
            <a:ext cx="274638" cy="63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1765" name="Line 73"/>
          <p:cNvSpPr>
            <a:spLocks noChangeShapeType="1"/>
          </p:cNvSpPr>
          <p:nvPr/>
        </p:nvSpPr>
        <p:spPr bwMode="auto">
          <a:xfrm flipH="1">
            <a:off x="5561013" y="3762375"/>
            <a:ext cx="4762" cy="279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1766" name="Line 74"/>
          <p:cNvSpPr>
            <a:spLocks noChangeShapeType="1"/>
          </p:cNvSpPr>
          <p:nvPr/>
        </p:nvSpPr>
        <p:spPr bwMode="auto">
          <a:xfrm flipH="1">
            <a:off x="4641850" y="3759200"/>
            <a:ext cx="1588" cy="27463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1767" name="Line 75"/>
          <p:cNvSpPr>
            <a:spLocks noChangeShapeType="1"/>
          </p:cNvSpPr>
          <p:nvPr/>
        </p:nvSpPr>
        <p:spPr bwMode="auto">
          <a:xfrm>
            <a:off x="4646613" y="4037013"/>
            <a:ext cx="3746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1768" name="Line 76"/>
          <p:cNvSpPr>
            <a:spLocks noChangeShapeType="1"/>
          </p:cNvSpPr>
          <p:nvPr/>
        </p:nvSpPr>
        <p:spPr bwMode="auto">
          <a:xfrm>
            <a:off x="5181600" y="4046538"/>
            <a:ext cx="3746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1769" name="Rectangle 77"/>
          <p:cNvSpPr>
            <a:spLocks noChangeArrowheads="1"/>
          </p:cNvSpPr>
          <p:nvPr/>
        </p:nvSpPr>
        <p:spPr bwMode="auto">
          <a:xfrm>
            <a:off x="4797425" y="3968750"/>
            <a:ext cx="639763" cy="138113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1770" name="Freeform 78"/>
          <p:cNvSpPr>
            <a:spLocks/>
          </p:cNvSpPr>
          <p:nvPr/>
        </p:nvSpPr>
        <p:spPr bwMode="auto">
          <a:xfrm>
            <a:off x="4908550" y="3208338"/>
            <a:ext cx="227013" cy="330200"/>
          </a:xfrm>
          <a:custGeom>
            <a:avLst/>
            <a:gdLst>
              <a:gd name="T0" fmla="*/ 2147483647 w 143"/>
              <a:gd name="T1" fmla="*/ 0 h 212"/>
              <a:gd name="T2" fmla="*/ 2147483647 w 143"/>
              <a:gd name="T3" fmla="*/ 2147483647 h 212"/>
              <a:gd name="T4" fmla="*/ 0 w 143"/>
              <a:gd name="T5" fmla="*/ 2147483647 h 212"/>
              <a:gd name="T6" fmla="*/ 2147483647 w 143"/>
              <a:gd name="T7" fmla="*/ 2147483647 h 212"/>
              <a:gd name="T8" fmla="*/ 2147483647 w 143"/>
              <a:gd name="T9" fmla="*/ 2147483647 h 21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43" h="212">
                <a:moveTo>
                  <a:pt x="8" y="0"/>
                </a:moveTo>
                <a:lnTo>
                  <a:pt x="142" y="99"/>
                </a:lnTo>
                <a:lnTo>
                  <a:pt x="0" y="99"/>
                </a:lnTo>
                <a:lnTo>
                  <a:pt x="118" y="174"/>
                </a:lnTo>
                <a:lnTo>
                  <a:pt x="23" y="211"/>
                </a:lnTo>
              </a:path>
            </a:pathLst>
          </a:custGeom>
          <a:solidFill>
            <a:schemeClr val="bg1"/>
          </a:solidFill>
          <a:ln w="25400" cap="rnd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31771" name="Freeform 79"/>
          <p:cNvSpPr>
            <a:spLocks/>
          </p:cNvSpPr>
          <p:nvPr/>
        </p:nvSpPr>
        <p:spPr bwMode="auto">
          <a:xfrm>
            <a:off x="4873625" y="3486150"/>
            <a:ext cx="138113" cy="139700"/>
          </a:xfrm>
          <a:custGeom>
            <a:avLst/>
            <a:gdLst>
              <a:gd name="T0" fmla="*/ 2147483647 w 87"/>
              <a:gd name="T1" fmla="*/ 0 h 90"/>
              <a:gd name="T2" fmla="*/ 2147483647 w 87"/>
              <a:gd name="T3" fmla="*/ 2147483647 h 90"/>
              <a:gd name="T4" fmla="*/ 0 w 87"/>
              <a:gd name="T5" fmla="*/ 2147483647 h 90"/>
              <a:gd name="T6" fmla="*/ 2147483647 w 87"/>
              <a:gd name="T7" fmla="*/ 0 h 9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87" h="90">
                <a:moveTo>
                  <a:pt x="62" y="0"/>
                </a:moveTo>
                <a:lnTo>
                  <a:pt x="86" y="65"/>
                </a:lnTo>
                <a:lnTo>
                  <a:pt x="0" y="89"/>
                </a:lnTo>
                <a:lnTo>
                  <a:pt x="62" y="0"/>
                </a:lnTo>
              </a:path>
            </a:pathLst>
          </a:custGeom>
          <a:solidFill>
            <a:srgbClr val="FC0128"/>
          </a:solidFill>
          <a:ln w="12700" cap="rnd" cmpd="sng">
            <a:solidFill>
              <a:schemeClr val="tx1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31772" name="Freeform 80"/>
          <p:cNvSpPr>
            <a:spLocks/>
          </p:cNvSpPr>
          <p:nvPr/>
        </p:nvSpPr>
        <p:spPr bwMode="auto">
          <a:xfrm>
            <a:off x="7000875" y="5395913"/>
            <a:ext cx="127000" cy="304800"/>
          </a:xfrm>
          <a:custGeom>
            <a:avLst/>
            <a:gdLst>
              <a:gd name="T0" fmla="*/ 0 w 80"/>
              <a:gd name="T1" fmla="*/ 0 h 196"/>
              <a:gd name="T2" fmla="*/ 2147483647 w 80"/>
              <a:gd name="T3" fmla="*/ 0 h 196"/>
              <a:gd name="T4" fmla="*/ 2147483647 w 80"/>
              <a:gd name="T5" fmla="*/ 0 h 196"/>
              <a:gd name="T6" fmla="*/ 2147483647 w 80"/>
              <a:gd name="T7" fmla="*/ 0 h 196"/>
              <a:gd name="T8" fmla="*/ 2147483647 w 80"/>
              <a:gd name="T9" fmla="*/ 0 h 196"/>
              <a:gd name="T10" fmla="*/ 2147483647 w 80"/>
              <a:gd name="T11" fmla="*/ 0 h 196"/>
              <a:gd name="T12" fmla="*/ 2147483647 w 80"/>
              <a:gd name="T13" fmla="*/ 2147483647 h 196"/>
              <a:gd name="T14" fmla="*/ 0 w 80"/>
              <a:gd name="T15" fmla="*/ 0 h 19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80" h="196">
                <a:moveTo>
                  <a:pt x="0" y="0"/>
                </a:moveTo>
                <a:lnTo>
                  <a:pt x="13" y="0"/>
                </a:lnTo>
                <a:lnTo>
                  <a:pt x="32" y="0"/>
                </a:lnTo>
                <a:lnTo>
                  <a:pt x="46" y="0"/>
                </a:lnTo>
                <a:lnTo>
                  <a:pt x="60" y="0"/>
                </a:lnTo>
                <a:lnTo>
                  <a:pt x="79" y="0"/>
                </a:lnTo>
                <a:lnTo>
                  <a:pt x="42" y="195"/>
                </a:lnTo>
                <a:lnTo>
                  <a:pt x="0" y="0"/>
                </a:lnTo>
              </a:path>
            </a:pathLst>
          </a:custGeom>
          <a:solidFill>
            <a:srgbClr val="FC0128"/>
          </a:solidFill>
          <a:ln w="12700" cap="rnd" cmpd="sng">
            <a:solidFill>
              <a:schemeClr val="tx1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31773" name="Rectangle 81"/>
          <p:cNvSpPr>
            <a:spLocks noChangeArrowheads="1"/>
          </p:cNvSpPr>
          <p:nvPr/>
        </p:nvSpPr>
        <p:spPr bwMode="auto">
          <a:xfrm>
            <a:off x="908050" y="3522663"/>
            <a:ext cx="1535113" cy="852487"/>
          </a:xfrm>
          <a:prstGeom prst="rect">
            <a:avLst/>
          </a:prstGeom>
          <a:solidFill>
            <a:schemeClr val="bg2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1774" name="Line 82"/>
          <p:cNvSpPr>
            <a:spLocks noChangeShapeType="1"/>
          </p:cNvSpPr>
          <p:nvPr/>
        </p:nvSpPr>
        <p:spPr bwMode="auto">
          <a:xfrm flipH="1">
            <a:off x="1471613" y="2178050"/>
            <a:ext cx="3175" cy="157003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1775" name="Line 83"/>
          <p:cNvSpPr>
            <a:spLocks noChangeShapeType="1"/>
          </p:cNvSpPr>
          <p:nvPr/>
        </p:nvSpPr>
        <p:spPr bwMode="auto">
          <a:xfrm>
            <a:off x="1858963" y="2525713"/>
            <a:ext cx="0" cy="122713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1776" name="Line 84"/>
          <p:cNvSpPr>
            <a:spLocks noChangeShapeType="1"/>
          </p:cNvSpPr>
          <p:nvPr/>
        </p:nvSpPr>
        <p:spPr bwMode="auto">
          <a:xfrm>
            <a:off x="1217613" y="3732213"/>
            <a:ext cx="25241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1777" name="Line 85"/>
          <p:cNvSpPr>
            <a:spLocks noChangeShapeType="1"/>
          </p:cNvSpPr>
          <p:nvPr/>
        </p:nvSpPr>
        <p:spPr bwMode="auto">
          <a:xfrm>
            <a:off x="1860550" y="3751263"/>
            <a:ext cx="276225" cy="31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1778" name="Line 86"/>
          <p:cNvSpPr>
            <a:spLocks noChangeShapeType="1"/>
          </p:cNvSpPr>
          <p:nvPr/>
        </p:nvSpPr>
        <p:spPr bwMode="auto">
          <a:xfrm>
            <a:off x="2136775" y="3763963"/>
            <a:ext cx="0" cy="2603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1779" name="Line 87"/>
          <p:cNvSpPr>
            <a:spLocks noChangeShapeType="1"/>
          </p:cNvSpPr>
          <p:nvPr/>
        </p:nvSpPr>
        <p:spPr bwMode="auto">
          <a:xfrm>
            <a:off x="1208088" y="3738563"/>
            <a:ext cx="4762" cy="279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1780" name="Line 88"/>
          <p:cNvSpPr>
            <a:spLocks noChangeShapeType="1"/>
          </p:cNvSpPr>
          <p:nvPr/>
        </p:nvSpPr>
        <p:spPr bwMode="auto">
          <a:xfrm>
            <a:off x="1212850" y="4021138"/>
            <a:ext cx="3778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1781" name="Line 89"/>
          <p:cNvSpPr>
            <a:spLocks noChangeShapeType="1"/>
          </p:cNvSpPr>
          <p:nvPr/>
        </p:nvSpPr>
        <p:spPr bwMode="auto">
          <a:xfrm>
            <a:off x="1757363" y="4029075"/>
            <a:ext cx="37306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1782" name="Rectangle 90"/>
          <p:cNvSpPr>
            <a:spLocks noChangeArrowheads="1"/>
          </p:cNvSpPr>
          <p:nvPr/>
        </p:nvSpPr>
        <p:spPr bwMode="auto">
          <a:xfrm>
            <a:off x="1373188" y="3951288"/>
            <a:ext cx="639762" cy="1397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1783" name="Freeform 91"/>
          <p:cNvSpPr>
            <a:spLocks/>
          </p:cNvSpPr>
          <p:nvPr/>
        </p:nvSpPr>
        <p:spPr bwMode="auto">
          <a:xfrm>
            <a:off x="1911350" y="3267075"/>
            <a:ext cx="227013" cy="330200"/>
          </a:xfrm>
          <a:custGeom>
            <a:avLst/>
            <a:gdLst>
              <a:gd name="T0" fmla="*/ 2147483647 w 143"/>
              <a:gd name="T1" fmla="*/ 0 h 212"/>
              <a:gd name="T2" fmla="*/ 2147483647 w 143"/>
              <a:gd name="T3" fmla="*/ 2147483647 h 212"/>
              <a:gd name="T4" fmla="*/ 0 w 143"/>
              <a:gd name="T5" fmla="*/ 2147483647 h 212"/>
              <a:gd name="T6" fmla="*/ 2147483647 w 143"/>
              <a:gd name="T7" fmla="*/ 2147483647 h 212"/>
              <a:gd name="T8" fmla="*/ 2147483647 w 143"/>
              <a:gd name="T9" fmla="*/ 2147483647 h 21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43" h="212">
                <a:moveTo>
                  <a:pt x="8" y="0"/>
                </a:moveTo>
                <a:lnTo>
                  <a:pt x="142" y="99"/>
                </a:lnTo>
                <a:lnTo>
                  <a:pt x="0" y="99"/>
                </a:lnTo>
                <a:lnTo>
                  <a:pt x="118" y="174"/>
                </a:lnTo>
                <a:lnTo>
                  <a:pt x="23" y="211"/>
                </a:lnTo>
              </a:path>
            </a:pathLst>
          </a:custGeom>
          <a:solidFill>
            <a:schemeClr val="bg1"/>
          </a:solidFill>
          <a:ln w="25400" cap="rnd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31784" name="Freeform 92"/>
          <p:cNvSpPr>
            <a:spLocks/>
          </p:cNvSpPr>
          <p:nvPr/>
        </p:nvSpPr>
        <p:spPr bwMode="auto">
          <a:xfrm>
            <a:off x="1849438" y="3546475"/>
            <a:ext cx="138112" cy="138113"/>
          </a:xfrm>
          <a:custGeom>
            <a:avLst/>
            <a:gdLst>
              <a:gd name="T0" fmla="*/ 2147483647 w 87"/>
              <a:gd name="T1" fmla="*/ 0 h 89"/>
              <a:gd name="T2" fmla="*/ 2147483647 w 87"/>
              <a:gd name="T3" fmla="*/ 2147483647 h 89"/>
              <a:gd name="T4" fmla="*/ 0 w 87"/>
              <a:gd name="T5" fmla="*/ 2147483647 h 89"/>
              <a:gd name="T6" fmla="*/ 2147483647 w 87"/>
              <a:gd name="T7" fmla="*/ 0 h 8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87" h="89">
                <a:moveTo>
                  <a:pt x="62" y="0"/>
                </a:moveTo>
                <a:lnTo>
                  <a:pt x="86" y="64"/>
                </a:lnTo>
                <a:lnTo>
                  <a:pt x="0" y="88"/>
                </a:lnTo>
                <a:lnTo>
                  <a:pt x="62" y="0"/>
                </a:lnTo>
              </a:path>
            </a:pathLst>
          </a:custGeom>
          <a:solidFill>
            <a:srgbClr val="FC0128"/>
          </a:solidFill>
          <a:ln w="12700" cap="rnd" cmpd="sng">
            <a:solidFill>
              <a:schemeClr val="tx1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31785" name="Arc 93"/>
          <p:cNvSpPr>
            <a:spLocks/>
          </p:cNvSpPr>
          <p:nvPr/>
        </p:nvSpPr>
        <p:spPr bwMode="auto">
          <a:xfrm>
            <a:off x="2417763" y="4548188"/>
            <a:ext cx="2028825" cy="582612"/>
          </a:xfrm>
          <a:custGeom>
            <a:avLst/>
            <a:gdLst>
              <a:gd name="T0" fmla="*/ 2147483647 w 42937"/>
              <a:gd name="T1" fmla="*/ 2147483647 h 21600"/>
              <a:gd name="T2" fmla="*/ 0 w 42937"/>
              <a:gd name="T3" fmla="*/ 0 h 21600"/>
              <a:gd name="T4" fmla="*/ 2147483647 w 42937"/>
              <a:gd name="T5" fmla="*/ 0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2937" h="21600" fill="none" extrusionOk="0">
                <a:moveTo>
                  <a:pt x="42937" y="3360"/>
                </a:moveTo>
                <a:cubicBezTo>
                  <a:pt x="41283" y="13862"/>
                  <a:pt x="32232" y="21599"/>
                  <a:pt x="21600" y="21600"/>
                </a:cubicBezTo>
                <a:cubicBezTo>
                  <a:pt x="9670" y="21600"/>
                  <a:pt x="0" y="11929"/>
                  <a:pt x="0" y="0"/>
                </a:cubicBezTo>
              </a:path>
              <a:path w="42937" h="21600" stroke="0" extrusionOk="0">
                <a:moveTo>
                  <a:pt x="42937" y="3360"/>
                </a:moveTo>
                <a:cubicBezTo>
                  <a:pt x="41283" y="13862"/>
                  <a:pt x="32232" y="21599"/>
                  <a:pt x="21600" y="21600"/>
                </a:cubicBezTo>
                <a:cubicBezTo>
                  <a:pt x="9670" y="21600"/>
                  <a:pt x="0" y="11929"/>
                  <a:pt x="0" y="0"/>
                </a:cubicBezTo>
                <a:lnTo>
                  <a:pt x="21600" y="0"/>
                </a:lnTo>
                <a:lnTo>
                  <a:pt x="42937" y="3360"/>
                </a:lnTo>
                <a:close/>
              </a:path>
            </a:pathLst>
          </a:custGeom>
          <a:noFill/>
          <a:ln w="12700" cap="rnd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grpSp>
        <p:nvGrpSpPr>
          <p:cNvPr id="31786" name="Group 94"/>
          <p:cNvGrpSpPr>
            <a:grpSpLocks/>
          </p:cNvGrpSpPr>
          <p:nvPr/>
        </p:nvGrpSpPr>
        <p:grpSpPr bwMode="auto">
          <a:xfrm>
            <a:off x="2468563" y="2755900"/>
            <a:ext cx="1871662" cy="2979738"/>
            <a:chOff x="1555" y="1702"/>
            <a:chExt cx="1179" cy="1911"/>
          </a:xfrm>
        </p:grpSpPr>
        <p:grpSp>
          <p:nvGrpSpPr>
            <p:cNvPr id="31792" name="Group 95"/>
            <p:cNvGrpSpPr>
              <a:grpSpLocks/>
            </p:cNvGrpSpPr>
            <p:nvPr/>
          </p:nvGrpSpPr>
          <p:grpSpPr bwMode="auto">
            <a:xfrm>
              <a:off x="1890" y="2933"/>
              <a:ext cx="419" cy="680"/>
              <a:chOff x="1890" y="2933"/>
              <a:chExt cx="419" cy="680"/>
            </a:xfrm>
          </p:grpSpPr>
          <p:grpSp>
            <p:nvGrpSpPr>
              <p:cNvPr id="31832" name="Group 96"/>
              <p:cNvGrpSpPr>
                <a:grpSpLocks/>
              </p:cNvGrpSpPr>
              <p:nvPr/>
            </p:nvGrpSpPr>
            <p:grpSpPr bwMode="auto">
              <a:xfrm>
                <a:off x="1890" y="3455"/>
                <a:ext cx="373" cy="158"/>
                <a:chOff x="1890" y="3455"/>
                <a:chExt cx="373" cy="158"/>
              </a:xfrm>
            </p:grpSpPr>
            <p:sp>
              <p:nvSpPr>
                <p:cNvPr id="31834" name="Freeform 97"/>
                <p:cNvSpPr>
                  <a:spLocks/>
                </p:cNvSpPr>
                <p:nvPr/>
              </p:nvSpPr>
              <p:spPr bwMode="auto">
                <a:xfrm>
                  <a:off x="2049" y="3481"/>
                  <a:ext cx="214" cy="132"/>
                </a:xfrm>
                <a:custGeom>
                  <a:avLst/>
                  <a:gdLst>
                    <a:gd name="T0" fmla="*/ 124 w 214"/>
                    <a:gd name="T1" fmla="*/ 22 h 132"/>
                    <a:gd name="T2" fmla="*/ 117 w 214"/>
                    <a:gd name="T3" fmla="*/ 33 h 132"/>
                    <a:gd name="T4" fmla="*/ 104 w 214"/>
                    <a:gd name="T5" fmla="*/ 40 h 132"/>
                    <a:gd name="T6" fmla="*/ 86 w 214"/>
                    <a:gd name="T7" fmla="*/ 46 h 132"/>
                    <a:gd name="T8" fmla="*/ 66 w 214"/>
                    <a:gd name="T9" fmla="*/ 55 h 132"/>
                    <a:gd name="T10" fmla="*/ 53 w 214"/>
                    <a:gd name="T11" fmla="*/ 71 h 132"/>
                    <a:gd name="T12" fmla="*/ 33 w 214"/>
                    <a:gd name="T13" fmla="*/ 86 h 132"/>
                    <a:gd name="T14" fmla="*/ 17 w 214"/>
                    <a:gd name="T15" fmla="*/ 99 h 132"/>
                    <a:gd name="T16" fmla="*/ 7 w 214"/>
                    <a:gd name="T17" fmla="*/ 110 h 132"/>
                    <a:gd name="T18" fmla="*/ 0 w 214"/>
                    <a:gd name="T19" fmla="*/ 121 h 132"/>
                    <a:gd name="T20" fmla="*/ 3 w 214"/>
                    <a:gd name="T21" fmla="*/ 129 h 132"/>
                    <a:gd name="T22" fmla="*/ 11 w 214"/>
                    <a:gd name="T23" fmla="*/ 131 h 132"/>
                    <a:gd name="T24" fmla="*/ 44 w 214"/>
                    <a:gd name="T25" fmla="*/ 122 h 132"/>
                    <a:gd name="T26" fmla="*/ 85 w 214"/>
                    <a:gd name="T27" fmla="*/ 107 h 132"/>
                    <a:gd name="T28" fmla="*/ 122 w 214"/>
                    <a:gd name="T29" fmla="*/ 89 h 132"/>
                    <a:gd name="T30" fmla="*/ 153 w 214"/>
                    <a:gd name="T31" fmla="*/ 68 h 132"/>
                    <a:gd name="T32" fmla="*/ 168 w 214"/>
                    <a:gd name="T33" fmla="*/ 54 h 132"/>
                    <a:gd name="T34" fmla="*/ 171 w 214"/>
                    <a:gd name="T35" fmla="*/ 63 h 132"/>
                    <a:gd name="T36" fmla="*/ 194 w 214"/>
                    <a:gd name="T37" fmla="*/ 53 h 132"/>
                    <a:gd name="T38" fmla="*/ 211 w 214"/>
                    <a:gd name="T39" fmla="*/ 49 h 132"/>
                    <a:gd name="T40" fmla="*/ 213 w 214"/>
                    <a:gd name="T41" fmla="*/ 39 h 132"/>
                    <a:gd name="T42" fmla="*/ 212 w 214"/>
                    <a:gd name="T43" fmla="*/ 29 h 132"/>
                    <a:gd name="T44" fmla="*/ 209 w 214"/>
                    <a:gd name="T45" fmla="*/ 19 h 132"/>
                    <a:gd name="T46" fmla="*/ 205 w 214"/>
                    <a:gd name="T47" fmla="*/ 11 h 132"/>
                    <a:gd name="T48" fmla="*/ 199 w 214"/>
                    <a:gd name="T49" fmla="*/ 0 h 132"/>
                    <a:gd name="T50" fmla="*/ 188 w 214"/>
                    <a:gd name="T51" fmla="*/ 10 h 132"/>
                    <a:gd name="T52" fmla="*/ 171 w 214"/>
                    <a:gd name="T53" fmla="*/ 14 h 132"/>
                    <a:gd name="T54" fmla="*/ 151 w 214"/>
                    <a:gd name="T55" fmla="*/ 16 h 132"/>
                    <a:gd name="T56" fmla="*/ 124 w 214"/>
                    <a:gd name="T57" fmla="*/ 22 h 132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</a:gdLst>
                  <a:ahLst/>
                  <a:cxnLst>
                    <a:cxn ang="T58">
                      <a:pos x="T0" y="T1"/>
                    </a:cxn>
                    <a:cxn ang="T59">
                      <a:pos x="T2" y="T3"/>
                    </a:cxn>
                    <a:cxn ang="T60">
                      <a:pos x="T4" y="T5"/>
                    </a:cxn>
                    <a:cxn ang="T61">
                      <a:pos x="T6" y="T7"/>
                    </a:cxn>
                    <a:cxn ang="T62">
                      <a:pos x="T8" y="T9"/>
                    </a:cxn>
                    <a:cxn ang="T63">
                      <a:pos x="T10" y="T11"/>
                    </a:cxn>
                    <a:cxn ang="T64">
                      <a:pos x="T12" y="T13"/>
                    </a:cxn>
                    <a:cxn ang="T65">
                      <a:pos x="T14" y="T15"/>
                    </a:cxn>
                    <a:cxn ang="T66">
                      <a:pos x="T16" y="T17"/>
                    </a:cxn>
                    <a:cxn ang="T67">
                      <a:pos x="T18" y="T19"/>
                    </a:cxn>
                    <a:cxn ang="T68">
                      <a:pos x="T20" y="T21"/>
                    </a:cxn>
                    <a:cxn ang="T69">
                      <a:pos x="T22" y="T23"/>
                    </a:cxn>
                    <a:cxn ang="T70">
                      <a:pos x="T24" y="T25"/>
                    </a:cxn>
                    <a:cxn ang="T71">
                      <a:pos x="T26" y="T27"/>
                    </a:cxn>
                    <a:cxn ang="T72">
                      <a:pos x="T28" y="T29"/>
                    </a:cxn>
                    <a:cxn ang="T73">
                      <a:pos x="T30" y="T31"/>
                    </a:cxn>
                    <a:cxn ang="T74">
                      <a:pos x="T32" y="T33"/>
                    </a:cxn>
                    <a:cxn ang="T75">
                      <a:pos x="T34" y="T35"/>
                    </a:cxn>
                    <a:cxn ang="T76">
                      <a:pos x="T36" y="T37"/>
                    </a:cxn>
                    <a:cxn ang="T77">
                      <a:pos x="T38" y="T39"/>
                    </a:cxn>
                    <a:cxn ang="T78">
                      <a:pos x="T40" y="T41"/>
                    </a:cxn>
                    <a:cxn ang="T79">
                      <a:pos x="T42" y="T43"/>
                    </a:cxn>
                    <a:cxn ang="T80">
                      <a:pos x="T44" y="T45"/>
                    </a:cxn>
                    <a:cxn ang="T81">
                      <a:pos x="T46" y="T47"/>
                    </a:cxn>
                    <a:cxn ang="T82">
                      <a:pos x="T48" y="T49"/>
                    </a:cxn>
                    <a:cxn ang="T83">
                      <a:pos x="T50" y="T51"/>
                    </a:cxn>
                    <a:cxn ang="T84">
                      <a:pos x="T52" y="T53"/>
                    </a:cxn>
                    <a:cxn ang="T85">
                      <a:pos x="T54" y="T55"/>
                    </a:cxn>
                    <a:cxn ang="T86">
                      <a:pos x="T56" y="T57"/>
                    </a:cxn>
                  </a:cxnLst>
                  <a:rect l="0" t="0" r="r" b="b"/>
                  <a:pathLst>
                    <a:path w="214" h="132">
                      <a:moveTo>
                        <a:pt x="124" y="22"/>
                      </a:moveTo>
                      <a:lnTo>
                        <a:pt x="117" y="33"/>
                      </a:lnTo>
                      <a:lnTo>
                        <a:pt x="104" y="40"/>
                      </a:lnTo>
                      <a:lnTo>
                        <a:pt x="86" y="46"/>
                      </a:lnTo>
                      <a:lnTo>
                        <a:pt x="66" y="55"/>
                      </a:lnTo>
                      <a:lnTo>
                        <a:pt x="53" y="71"/>
                      </a:lnTo>
                      <a:lnTo>
                        <a:pt x="33" y="86"/>
                      </a:lnTo>
                      <a:lnTo>
                        <a:pt x="17" y="99"/>
                      </a:lnTo>
                      <a:lnTo>
                        <a:pt x="7" y="110"/>
                      </a:lnTo>
                      <a:lnTo>
                        <a:pt x="0" y="121"/>
                      </a:lnTo>
                      <a:lnTo>
                        <a:pt x="3" y="129"/>
                      </a:lnTo>
                      <a:lnTo>
                        <a:pt x="11" y="131"/>
                      </a:lnTo>
                      <a:lnTo>
                        <a:pt x="44" y="122"/>
                      </a:lnTo>
                      <a:lnTo>
                        <a:pt x="85" y="107"/>
                      </a:lnTo>
                      <a:lnTo>
                        <a:pt x="122" y="89"/>
                      </a:lnTo>
                      <a:lnTo>
                        <a:pt x="153" y="68"/>
                      </a:lnTo>
                      <a:lnTo>
                        <a:pt x="168" y="54"/>
                      </a:lnTo>
                      <a:lnTo>
                        <a:pt x="171" y="63"/>
                      </a:lnTo>
                      <a:lnTo>
                        <a:pt x="194" y="53"/>
                      </a:lnTo>
                      <a:lnTo>
                        <a:pt x="211" y="49"/>
                      </a:lnTo>
                      <a:lnTo>
                        <a:pt x="213" y="39"/>
                      </a:lnTo>
                      <a:lnTo>
                        <a:pt x="212" y="29"/>
                      </a:lnTo>
                      <a:lnTo>
                        <a:pt x="209" y="19"/>
                      </a:lnTo>
                      <a:lnTo>
                        <a:pt x="205" y="11"/>
                      </a:lnTo>
                      <a:lnTo>
                        <a:pt x="199" y="0"/>
                      </a:lnTo>
                      <a:lnTo>
                        <a:pt x="188" y="10"/>
                      </a:lnTo>
                      <a:lnTo>
                        <a:pt x="171" y="14"/>
                      </a:lnTo>
                      <a:lnTo>
                        <a:pt x="151" y="16"/>
                      </a:lnTo>
                      <a:lnTo>
                        <a:pt x="124" y="22"/>
                      </a:lnTo>
                    </a:path>
                  </a:pathLst>
                </a:custGeom>
                <a:solidFill>
                  <a:srgbClr val="606080"/>
                </a:solidFill>
                <a:ln w="12700" cap="rnd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1835" name="Freeform 98"/>
                <p:cNvSpPr>
                  <a:spLocks/>
                </p:cNvSpPr>
                <p:nvPr/>
              </p:nvSpPr>
              <p:spPr bwMode="auto">
                <a:xfrm>
                  <a:off x="1890" y="3455"/>
                  <a:ext cx="214" cy="134"/>
                </a:xfrm>
                <a:custGeom>
                  <a:avLst/>
                  <a:gdLst>
                    <a:gd name="T0" fmla="*/ 124 w 214"/>
                    <a:gd name="T1" fmla="*/ 21 h 134"/>
                    <a:gd name="T2" fmla="*/ 117 w 214"/>
                    <a:gd name="T3" fmla="*/ 33 h 134"/>
                    <a:gd name="T4" fmla="*/ 106 w 214"/>
                    <a:gd name="T5" fmla="*/ 41 h 134"/>
                    <a:gd name="T6" fmla="*/ 86 w 214"/>
                    <a:gd name="T7" fmla="*/ 46 h 134"/>
                    <a:gd name="T8" fmla="*/ 66 w 214"/>
                    <a:gd name="T9" fmla="*/ 55 h 134"/>
                    <a:gd name="T10" fmla="*/ 52 w 214"/>
                    <a:gd name="T11" fmla="*/ 71 h 134"/>
                    <a:gd name="T12" fmla="*/ 35 w 214"/>
                    <a:gd name="T13" fmla="*/ 87 h 134"/>
                    <a:gd name="T14" fmla="*/ 17 w 214"/>
                    <a:gd name="T15" fmla="*/ 99 h 134"/>
                    <a:gd name="T16" fmla="*/ 7 w 214"/>
                    <a:gd name="T17" fmla="*/ 111 h 134"/>
                    <a:gd name="T18" fmla="*/ 0 w 214"/>
                    <a:gd name="T19" fmla="*/ 122 h 134"/>
                    <a:gd name="T20" fmla="*/ 2 w 214"/>
                    <a:gd name="T21" fmla="*/ 130 h 134"/>
                    <a:gd name="T22" fmla="*/ 11 w 214"/>
                    <a:gd name="T23" fmla="*/ 133 h 134"/>
                    <a:gd name="T24" fmla="*/ 44 w 214"/>
                    <a:gd name="T25" fmla="*/ 122 h 134"/>
                    <a:gd name="T26" fmla="*/ 85 w 214"/>
                    <a:gd name="T27" fmla="*/ 106 h 134"/>
                    <a:gd name="T28" fmla="*/ 122 w 214"/>
                    <a:gd name="T29" fmla="*/ 88 h 134"/>
                    <a:gd name="T30" fmla="*/ 153 w 214"/>
                    <a:gd name="T31" fmla="*/ 68 h 134"/>
                    <a:gd name="T32" fmla="*/ 167 w 214"/>
                    <a:gd name="T33" fmla="*/ 54 h 134"/>
                    <a:gd name="T34" fmla="*/ 171 w 214"/>
                    <a:gd name="T35" fmla="*/ 63 h 134"/>
                    <a:gd name="T36" fmla="*/ 193 w 214"/>
                    <a:gd name="T37" fmla="*/ 53 h 134"/>
                    <a:gd name="T38" fmla="*/ 212 w 214"/>
                    <a:gd name="T39" fmla="*/ 49 h 134"/>
                    <a:gd name="T40" fmla="*/ 213 w 214"/>
                    <a:gd name="T41" fmla="*/ 40 h 134"/>
                    <a:gd name="T42" fmla="*/ 212 w 214"/>
                    <a:gd name="T43" fmla="*/ 29 h 134"/>
                    <a:gd name="T44" fmla="*/ 210 w 214"/>
                    <a:gd name="T45" fmla="*/ 19 h 134"/>
                    <a:gd name="T46" fmla="*/ 205 w 214"/>
                    <a:gd name="T47" fmla="*/ 11 h 134"/>
                    <a:gd name="T48" fmla="*/ 200 w 214"/>
                    <a:gd name="T49" fmla="*/ 0 h 134"/>
                    <a:gd name="T50" fmla="*/ 188 w 214"/>
                    <a:gd name="T51" fmla="*/ 10 h 134"/>
                    <a:gd name="T52" fmla="*/ 170 w 214"/>
                    <a:gd name="T53" fmla="*/ 14 h 134"/>
                    <a:gd name="T54" fmla="*/ 152 w 214"/>
                    <a:gd name="T55" fmla="*/ 17 h 134"/>
                    <a:gd name="T56" fmla="*/ 124 w 214"/>
                    <a:gd name="T57" fmla="*/ 21 h 134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</a:gdLst>
                  <a:ahLst/>
                  <a:cxnLst>
                    <a:cxn ang="T58">
                      <a:pos x="T0" y="T1"/>
                    </a:cxn>
                    <a:cxn ang="T59">
                      <a:pos x="T2" y="T3"/>
                    </a:cxn>
                    <a:cxn ang="T60">
                      <a:pos x="T4" y="T5"/>
                    </a:cxn>
                    <a:cxn ang="T61">
                      <a:pos x="T6" y="T7"/>
                    </a:cxn>
                    <a:cxn ang="T62">
                      <a:pos x="T8" y="T9"/>
                    </a:cxn>
                    <a:cxn ang="T63">
                      <a:pos x="T10" y="T11"/>
                    </a:cxn>
                    <a:cxn ang="T64">
                      <a:pos x="T12" y="T13"/>
                    </a:cxn>
                    <a:cxn ang="T65">
                      <a:pos x="T14" y="T15"/>
                    </a:cxn>
                    <a:cxn ang="T66">
                      <a:pos x="T16" y="T17"/>
                    </a:cxn>
                    <a:cxn ang="T67">
                      <a:pos x="T18" y="T19"/>
                    </a:cxn>
                    <a:cxn ang="T68">
                      <a:pos x="T20" y="T21"/>
                    </a:cxn>
                    <a:cxn ang="T69">
                      <a:pos x="T22" y="T23"/>
                    </a:cxn>
                    <a:cxn ang="T70">
                      <a:pos x="T24" y="T25"/>
                    </a:cxn>
                    <a:cxn ang="T71">
                      <a:pos x="T26" y="T27"/>
                    </a:cxn>
                    <a:cxn ang="T72">
                      <a:pos x="T28" y="T29"/>
                    </a:cxn>
                    <a:cxn ang="T73">
                      <a:pos x="T30" y="T31"/>
                    </a:cxn>
                    <a:cxn ang="T74">
                      <a:pos x="T32" y="T33"/>
                    </a:cxn>
                    <a:cxn ang="T75">
                      <a:pos x="T34" y="T35"/>
                    </a:cxn>
                    <a:cxn ang="T76">
                      <a:pos x="T36" y="T37"/>
                    </a:cxn>
                    <a:cxn ang="T77">
                      <a:pos x="T38" y="T39"/>
                    </a:cxn>
                    <a:cxn ang="T78">
                      <a:pos x="T40" y="T41"/>
                    </a:cxn>
                    <a:cxn ang="T79">
                      <a:pos x="T42" y="T43"/>
                    </a:cxn>
                    <a:cxn ang="T80">
                      <a:pos x="T44" y="T45"/>
                    </a:cxn>
                    <a:cxn ang="T81">
                      <a:pos x="T46" y="T47"/>
                    </a:cxn>
                    <a:cxn ang="T82">
                      <a:pos x="T48" y="T49"/>
                    </a:cxn>
                    <a:cxn ang="T83">
                      <a:pos x="T50" y="T51"/>
                    </a:cxn>
                    <a:cxn ang="T84">
                      <a:pos x="T52" y="T53"/>
                    </a:cxn>
                    <a:cxn ang="T85">
                      <a:pos x="T54" y="T55"/>
                    </a:cxn>
                    <a:cxn ang="T86">
                      <a:pos x="T56" y="T57"/>
                    </a:cxn>
                  </a:cxnLst>
                  <a:rect l="0" t="0" r="r" b="b"/>
                  <a:pathLst>
                    <a:path w="214" h="134">
                      <a:moveTo>
                        <a:pt x="124" y="21"/>
                      </a:moveTo>
                      <a:lnTo>
                        <a:pt x="117" y="33"/>
                      </a:lnTo>
                      <a:lnTo>
                        <a:pt x="106" y="41"/>
                      </a:lnTo>
                      <a:lnTo>
                        <a:pt x="86" y="46"/>
                      </a:lnTo>
                      <a:lnTo>
                        <a:pt x="66" y="55"/>
                      </a:lnTo>
                      <a:lnTo>
                        <a:pt x="52" y="71"/>
                      </a:lnTo>
                      <a:lnTo>
                        <a:pt x="35" y="87"/>
                      </a:lnTo>
                      <a:lnTo>
                        <a:pt x="17" y="99"/>
                      </a:lnTo>
                      <a:lnTo>
                        <a:pt x="7" y="111"/>
                      </a:lnTo>
                      <a:lnTo>
                        <a:pt x="0" y="122"/>
                      </a:lnTo>
                      <a:lnTo>
                        <a:pt x="2" y="130"/>
                      </a:lnTo>
                      <a:lnTo>
                        <a:pt x="11" y="133"/>
                      </a:lnTo>
                      <a:lnTo>
                        <a:pt x="44" y="122"/>
                      </a:lnTo>
                      <a:lnTo>
                        <a:pt x="85" y="106"/>
                      </a:lnTo>
                      <a:lnTo>
                        <a:pt x="122" y="88"/>
                      </a:lnTo>
                      <a:lnTo>
                        <a:pt x="153" y="68"/>
                      </a:lnTo>
                      <a:lnTo>
                        <a:pt x="167" y="54"/>
                      </a:lnTo>
                      <a:lnTo>
                        <a:pt x="171" y="63"/>
                      </a:lnTo>
                      <a:lnTo>
                        <a:pt x="193" y="53"/>
                      </a:lnTo>
                      <a:lnTo>
                        <a:pt x="212" y="49"/>
                      </a:lnTo>
                      <a:lnTo>
                        <a:pt x="213" y="40"/>
                      </a:lnTo>
                      <a:lnTo>
                        <a:pt x="212" y="29"/>
                      </a:lnTo>
                      <a:lnTo>
                        <a:pt x="210" y="19"/>
                      </a:lnTo>
                      <a:lnTo>
                        <a:pt x="205" y="11"/>
                      </a:lnTo>
                      <a:lnTo>
                        <a:pt x="200" y="0"/>
                      </a:lnTo>
                      <a:lnTo>
                        <a:pt x="188" y="10"/>
                      </a:lnTo>
                      <a:lnTo>
                        <a:pt x="170" y="14"/>
                      </a:lnTo>
                      <a:lnTo>
                        <a:pt x="152" y="17"/>
                      </a:lnTo>
                      <a:lnTo>
                        <a:pt x="124" y="21"/>
                      </a:lnTo>
                    </a:path>
                  </a:pathLst>
                </a:custGeom>
                <a:solidFill>
                  <a:srgbClr val="606080"/>
                </a:solidFill>
                <a:ln w="12700" cap="rnd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sp>
            <p:nvSpPr>
              <p:cNvPr id="31833" name="Freeform 99"/>
              <p:cNvSpPr>
                <a:spLocks/>
              </p:cNvSpPr>
              <p:nvPr/>
            </p:nvSpPr>
            <p:spPr bwMode="auto">
              <a:xfrm>
                <a:off x="1947" y="2933"/>
                <a:ext cx="362" cy="613"/>
              </a:xfrm>
              <a:custGeom>
                <a:avLst/>
                <a:gdLst>
                  <a:gd name="T0" fmla="*/ 124 w 362"/>
                  <a:gd name="T1" fmla="*/ 15 h 613"/>
                  <a:gd name="T2" fmla="*/ 85 w 362"/>
                  <a:gd name="T3" fmla="*/ 78 h 613"/>
                  <a:gd name="T4" fmla="*/ 71 w 362"/>
                  <a:gd name="T5" fmla="*/ 135 h 613"/>
                  <a:gd name="T6" fmla="*/ 60 w 362"/>
                  <a:gd name="T7" fmla="*/ 191 h 613"/>
                  <a:gd name="T8" fmla="*/ 52 w 362"/>
                  <a:gd name="T9" fmla="*/ 237 h 613"/>
                  <a:gd name="T10" fmla="*/ 30 w 362"/>
                  <a:gd name="T11" fmla="*/ 275 h 613"/>
                  <a:gd name="T12" fmla="*/ 25 w 362"/>
                  <a:gd name="T13" fmla="*/ 307 h 613"/>
                  <a:gd name="T14" fmla="*/ 30 w 362"/>
                  <a:gd name="T15" fmla="*/ 341 h 613"/>
                  <a:gd name="T16" fmla="*/ 44 w 362"/>
                  <a:gd name="T17" fmla="*/ 393 h 613"/>
                  <a:gd name="T18" fmla="*/ 47 w 362"/>
                  <a:gd name="T19" fmla="*/ 436 h 613"/>
                  <a:gd name="T20" fmla="*/ 38 w 362"/>
                  <a:gd name="T21" fmla="*/ 474 h 613"/>
                  <a:gd name="T22" fmla="*/ 25 w 362"/>
                  <a:gd name="T23" fmla="*/ 517 h 613"/>
                  <a:gd name="T24" fmla="*/ 9 w 362"/>
                  <a:gd name="T25" fmla="*/ 559 h 613"/>
                  <a:gd name="T26" fmla="*/ 0 w 362"/>
                  <a:gd name="T27" fmla="*/ 591 h 613"/>
                  <a:gd name="T28" fmla="*/ 32 w 362"/>
                  <a:gd name="T29" fmla="*/ 579 h 613"/>
                  <a:gd name="T30" fmla="*/ 72 w 362"/>
                  <a:gd name="T31" fmla="*/ 556 h 613"/>
                  <a:gd name="T32" fmla="*/ 117 w 362"/>
                  <a:gd name="T33" fmla="*/ 546 h 613"/>
                  <a:gd name="T34" fmla="*/ 145 w 362"/>
                  <a:gd name="T35" fmla="*/ 536 h 613"/>
                  <a:gd name="T36" fmla="*/ 152 w 362"/>
                  <a:gd name="T37" fmla="*/ 509 h 613"/>
                  <a:gd name="T38" fmla="*/ 145 w 362"/>
                  <a:gd name="T39" fmla="*/ 478 h 613"/>
                  <a:gd name="T40" fmla="*/ 152 w 362"/>
                  <a:gd name="T41" fmla="*/ 435 h 613"/>
                  <a:gd name="T42" fmla="*/ 158 w 362"/>
                  <a:gd name="T43" fmla="*/ 388 h 613"/>
                  <a:gd name="T44" fmla="*/ 151 w 362"/>
                  <a:gd name="T45" fmla="*/ 352 h 613"/>
                  <a:gd name="T46" fmla="*/ 139 w 362"/>
                  <a:gd name="T47" fmla="*/ 320 h 613"/>
                  <a:gd name="T48" fmla="*/ 142 w 362"/>
                  <a:gd name="T49" fmla="*/ 298 h 613"/>
                  <a:gd name="T50" fmla="*/ 151 w 362"/>
                  <a:gd name="T51" fmla="*/ 267 h 613"/>
                  <a:gd name="T52" fmla="*/ 166 w 362"/>
                  <a:gd name="T53" fmla="*/ 233 h 613"/>
                  <a:gd name="T54" fmla="*/ 186 w 362"/>
                  <a:gd name="T55" fmla="*/ 196 h 613"/>
                  <a:gd name="T56" fmla="*/ 201 w 362"/>
                  <a:gd name="T57" fmla="*/ 143 h 613"/>
                  <a:gd name="T58" fmla="*/ 216 w 362"/>
                  <a:gd name="T59" fmla="*/ 87 h 613"/>
                  <a:gd name="T60" fmla="*/ 213 w 362"/>
                  <a:gd name="T61" fmla="*/ 143 h 613"/>
                  <a:gd name="T62" fmla="*/ 216 w 362"/>
                  <a:gd name="T63" fmla="*/ 206 h 613"/>
                  <a:gd name="T64" fmla="*/ 218 w 362"/>
                  <a:gd name="T65" fmla="*/ 234 h 613"/>
                  <a:gd name="T66" fmla="*/ 216 w 362"/>
                  <a:gd name="T67" fmla="*/ 277 h 613"/>
                  <a:gd name="T68" fmla="*/ 206 w 362"/>
                  <a:gd name="T69" fmla="*/ 320 h 613"/>
                  <a:gd name="T70" fmla="*/ 208 w 362"/>
                  <a:gd name="T71" fmla="*/ 367 h 613"/>
                  <a:gd name="T72" fmla="*/ 211 w 362"/>
                  <a:gd name="T73" fmla="*/ 414 h 613"/>
                  <a:gd name="T74" fmla="*/ 208 w 362"/>
                  <a:gd name="T75" fmla="*/ 476 h 613"/>
                  <a:gd name="T76" fmla="*/ 198 w 362"/>
                  <a:gd name="T77" fmla="*/ 521 h 613"/>
                  <a:gd name="T78" fmla="*/ 185 w 362"/>
                  <a:gd name="T79" fmla="*/ 565 h 613"/>
                  <a:gd name="T80" fmla="*/ 164 w 362"/>
                  <a:gd name="T81" fmla="*/ 612 h 613"/>
                  <a:gd name="T82" fmla="*/ 204 w 362"/>
                  <a:gd name="T83" fmla="*/ 594 h 613"/>
                  <a:gd name="T84" fmla="*/ 236 w 362"/>
                  <a:gd name="T85" fmla="*/ 576 h 613"/>
                  <a:gd name="T86" fmla="*/ 273 w 362"/>
                  <a:gd name="T87" fmla="*/ 569 h 613"/>
                  <a:gd name="T88" fmla="*/ 304 w 362"/>
                  <a:gd name="T89" fmla="*/ 562 h 613"/>
                  <a:gd name="T90" fmla="*/ 307 w 362"/>
                  <a:gd name="T91" fmla="*/ 540 h 613"/>
                  <a:gd name="T92" fmla="*/ 310 w 362"/>
                  <a:gd name="T93" fmla="*/ 513 h 613"/>
                  <a:gd name="T94" fmla="*/ 306 w 362"/>
                  <a:gd name="T95" fmla="*/ 483 h 613"/>
                  <a:gd name="T96" fmla="*/ 302 w 362"/>
                  <a:gd name="T97" fmla="*/ 451 h 613"/>
                  <a:gd name="T98" fmla="*/ 313 w 362"/>
                  <a:gd name="T99" fmla="*/ 413 h 613"/>
                  <a:gd name="T100" fmla="*/ 322 w 362"/>
                  <a:gd name="T101" fmla="*/ 378 h 613"/>
                  <a:gd name="T102" fmla="*/ 330 w 362"/>
                  <a:gd name="T103" fmla="*/ 335 h 613"/>
                  <a:gd name="T104" fmla="*/ 336 w 362"/>
                  <a:gd name="T105" fmla="*/ 297 h 613"/>
                  <a:gd name="T106" fmla="*/ 340 w 362"/>
                  <a:gd name="T107" fmla="*/ 266 h 613"/>
                  <a:gd name="T108" fmla="*/ 337 w 362"/>
                  <a:gd name="T109" fmla="*/ 234 h 613"/>
                  <a:gd name="T110" fmla="*/ 333 w 362"/>
                  <a:gd name="T111" fmla="*/ 206 h 613"/>
                  <a:gd name="T112" fmla="*/ 336 w 362"/>
                  <a:gd name="T113" fmla="*/ 166 h 613"/>
                  <a:gd name="T114" fmla="*/ 346 w 362"/>
                  <a:gd name="T115" fmla="*/ 132 h 613"/>
                  <a:gd name="T116" fmla="*/ 358 w 362"/>
                  <a:gd name="T117" fmla="*/ 87 h 613"/>
                  <a:gd name="T118" fmla="*/ 361 w 362"/>
                  <a:gd name="T119" fmla="*/ 0 h 613"/>
                  <a:gd name="T120" fmla="*/ 152 w 362"/>
                  <a:gd name="T121" fmla="*/ 28 h 613"/>
                  <a:gd name="T122" fmla="*/ 124 w 362"/>
                  <a:gd name="T123" fmla="*/ 15 h 613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0" t="0" r="r" b="b"/>
                <a:pathLst>
                  <a:path w="362" h="613">
                    <a:moveTo>
                      <a:pt x="124" y="15"/>
                    </a:moveTo>
                    <a:lnTo>
                      <a:pt x="85" y="78"/>
                    </a:lnTo>
                    <a:lnTo>
                      <a:pt x="71" y="135"/>
                    </a:lnTo>
                    <a:lnTo>
                      <a:pt x="60" y="191"/>
                    </a:lnTo>
                    <a:lnTo>
                      <a:pt x="52" y="237"/>
                    </a:lnTo>
                    <a:lnTo>
                      <a:pt x="30" y="275"/>
                    </a:lnTo>
                    <a:lnTo>
                      <a:pt x="25" y="307"/>
                    </a:lnTo>
                    <a:lnTo>
                      <a:pt x="30" y="341"/>
                    </a:lnTo>
                    <a:lnTo>
                      <a:pt x="44" y="393"/>
                    </a:lnTo>
                    <a:lnTo>
                      <a:pt x="47" y="436"/>
                    </a:lnTo>
                    <a:lnTo>
                      <a:pt x="38" y="474"/>
                    </a:lnTo>
                    <a:lnTo>
                      <a:pt x="25" y="517"/>
                    </a:lnTo>
                    <a:lnTo>
                      <a:pt x="9" y="559"/>
                    </a:lnTo>
                    <a:lnTo>
                      <a:pt x="0" y="591"/>
                    </a:lnTo>
                    <a:lnTo>
                      <a:pt x="32" y="579"/>
                    </a:lnTo>
                    <a:lnTo>
                      <a:pt x="72" y="556"/>
                    </a:lnTo>
                    <a:lnTo>
                      <a:pt x="117" y="546"/>
                    </a:lnTo>
                    <a:lnTo>
                      <a:pt x="145" y="536"/>
                    </a:lnTo>
                    <a:lnTo>
                      <a:pt x="152" y="509"/>
                    </a:lnTo>
                    <a:lnTo>
                      <a:pt x="145" y="478"/>
                    </a:lnTo>
                    <a:lnTo>
                      <a:pt x="152" y="435"/>
                    </a:lnTo>
                    <a:lnTo>
                      <a:pt x="158" y="388"/>
                    </a:lnTo>
                    <a:lnTo>
                      <a:pt x="151" y="352"/>
                    </a:lnTo>
                    <a:lnTo>
                      <a:pt x="139" y="320"/>
                    </a:lnTo>
                    <a:lnTo>
                      <a:pt x="142" y="298"/>
                    </a:lnTo>
                    <a:lnTo>
                      <a:pt x="151" y="267"/>
                    </a:lnTo>
                    <a:lnTo>
                      <a:pt x="166" y="233"/>
                    </a:lnTo>
                    <a:lnTo>
                      <a:pt x="186" y="196"/>
                    </a:lnTo>
                    <a:lnTo>
                      <a:pt x="201" y="143"/>
                    </a:lnTo>
                    <a:lnTo>
                      <a:pt x="216" y="87"/>
                    </a:lnTo>
                    <a:lnTo>
                      <a:pt x="213" y="143"/>
                    </a:lnTo>
                    <a:lnTo>
                      <a:pt x="216" y="206"/>
                    </a:lnTo>
                    <a:lnTo>
                      <a:pt x="218" y="234"/>
                    </a:lnTo>
                    <a:lnTo>
                      <a:pt x="216" y="277"/>
                    </a:lnTo>
                    <a:lnTo>
                      <a:pt x="206" y="320"/>
                    </a:lnTo>
                    <a:lnTo>
                      <a:pt x="208" y="367"/>
                    </a:lnTo>
                    <a:lnTo>
                      <a:pt x="211" y="414"/>
                    </a:lnTo>
                    <a:lnTo>
                      <a:pt x="208" y="476"/>
                    </a:lnTo>
                    <a:lnTo>
                      <a:pt x="198" y="521"/>
                    </a:lnTo>
                    <a:lnTo>
                      <a:pt x="185" y="565"/>
                    </a:lnTo>
                    <a:lnTo>
                      <a:pt x="164" y="612"/>
                    </a:lnTo>
                    <a:lnTo>
                      <a:pt x="204" y="594"/>
                    </a:lnTo>
                    <a:lnTo>
                      <a:pt x="236" y="576"/>
                    </a:lnTo>
                    <a:lnTo>
                      <a:pt x="273" y="569"/>
                    </a:lnTo>
                    <a:lnTo>
                      <a:pt x="304" y="562"/>
                    </a:lnTo>
                    <a:lnTo>
                      <a:pt x="307" y="540"/>
                    </a:lnTo>
                    <a:lnTo>
                      <a:pt x="310" y="513"/>
                    </a:lnTo>
                    <a:lnTo>
                      <a:pt x="306" y="483"/>
                    </a:lnTo>
                    <a:lnTo>
                      <a:pt x="302" y="451"/>
                    </a:lnTo>
                    <a:lnTo>
                      <a:pt x="313" y="413"/>
                    </a:lnTo>
                    <a:lnTo>
                      <a:pt x="322" y="378"/>
                    </a:lnTo>
                    <a:lnTo>
                      <a:pt x="330" y="335"/>
                    </a:lnTo>
                    <a:lnTo>
                      <a:pt x="336" y="297"/>
                    </a:lnTo>
                    <a:lnTo>
                      <a:pt x="340" y="266"/>
                    </a:lnTo>
                    <a:lnTo>
                      <a:pt x="337" y="234"/>
                    </a:lnTo>
                    <a:lnTo>
                      <a:pt x="333" y="206"/>
                    </a:lnTo>
                    <a:lnTo>
                      <a:pt x="336" y="166"/>
                    </a:lnTo>
                    <a:lnTo>
                      <a:pt x="346" y="132"/>
                    </a:lnTo>
                    <a:lnTo>
                      <a:pt x="358" y="87"/>
                    </a:lnTo>
                    <a:lnTo>
                      <a:pt x="361" y="0"/>
                    </a:lnTo>
                    <a:lnTo>
                      <a:pt x="152" y="28"/>
                    </a:lnTo>
                    <a:lnTo>
                      <a:pt x="124" y="15"/>
                    </a:lnTo>
                  </a:path>
                </a:pathLst>
              </a:custGeom>
              <a:solidFill>
                <a:srgbClr val="8080A0"/>
              </a:solidFill>
              <a:ln w="12700" cap="rnd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31793" name="Freeform 100"/>
            <p:cNvSpPr>
              <a:spLocks/>
            </p:cNvSpPr>
            <p:nvPr/>
          </p:nvSpPr>
          <p:spPr bwMode="auto">
            <a:xfrm>
              <a:off x="2433" y="2471"/>
              <a:ext cx="144" cy="176"/>
            </a:xfrm>
            <a:custGeom>
              <a:avLst/>
              <a:gdLst>
                <a:gd name="T0" fmla="*/ 0 w 144"/>
                <a:gd name="T1" fmla="*/ 75 h 176"/>
                <a:gd name="T2" fmla="*/ 21 w 144"/>
                <a:gd name="T3" fmla="*/ 42 h 176"/>
                <a:gd name="T4" fmla="*/ 37 w 144"/>
                <a:gd name="T5" fmla="*/ 24 h 176"/>
                <a:gd name="T6" fmla="*/ 59 w 144"/>
                <a:gd name="T7" fmla="*/ 10 h 176"/>
                <a:gd name="T8" fmla="*/ 83 w 144"/>
                <a:gd name="T9" fmla="*/ 0 h 176"/>
                <a:gd name="T10" fmla="*/ 79 w 144"/>
                <a:gd name="T11" fmla="*/ 30 h 176"/>
                <a:gd name="T12" fmla="*/ 94 w 144"/>
                <a:gd name="T13" fmla="*/ 55 h 176"/>
                <a:gd name="T14" fmla="*/ 116 w 144"/>
                <a:gd name="T15" fmla="*/ 86 h 176"/>
                <a:gd name="T16" fmla="*/ 143 w 144"/>
                <a:gd name="T17" fmla="*/ 119 h 176"/>
                <a:gd name="T18" fmla="*/ 128 w 144"/>
                <a:gd name="T19" fmla="*/ 139 h 176"/>
                <a:gd name="T20" fmla="*/ 106 w 144"/>
                <a:gd name="T21" fmla="*/ 160 h 176"/>
                <a:gd name="T22" fmla="*/ 85 w 144"/>
                <a:gd name="T23" fmla="*/ 175 h 176"/>
                <a:gd name="T24" fmla="*/ 51 w 144"/>
                <a:gd name="T25" fmla="*/ 145 h 176"/>
                <a:gd name="T26" fmla="*/ 0 w 144"/>
                <a:gd name="T27" fmla="*/ 75 h 17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144" h="176">
                  <a:moveTo>
                    <a:pt x="0" y="75"/>
                  </a:moveTo>
                  <a:lnTo>
                    <a:pt x="21" y="42"/>
                  </a:lnTo>
                  <a:lnTo>
                    <a:pt x="37" y="24"/>
                  </a:lnTo>
                  <a:lnTo>
                    <a:pt x="59" y="10"/>
                  </a:lnTo>
                  <a:lnTo>
                    <a:pt x="83" y="0"/>
                  </a:lnTo>
                  <a:lnTo>
                    <a:pt x="79" y="30"/>
                  </a:lnTo>
                  <a:lnTo>
                    <a:pt x="94" y="55"/>
                  </a:lnTo>
                  <a:lnTo>
                    <a:pt x="116" y="86"/>
                  </a:lnTo>
                  <a:lnTo>
                    <a:pt x="143" y="119"/>
                  </a:lnTo>
                  <a:lnTo>
                    <a:pt x="128" y="139"/>
                  </a:lnTo>
                  <a:lnTo>
                    <a:pt x="106" y="160"/>
                  </a:lnTo>
                  <a:lnTo>
                    <a:pt x="85" y="175"/>
                  </a:lnTo>
                  <a:lnTo>
                    <a:pt x="51" y="145"/>
                  </a:lnTo>
                  <a:lnTo>
                    <a:pt x="0" y="75"/>
                  </a:lnTo>
                </a:path>
              </a:pathLst>
            </a:custGeom>
            <a:solidFill>
              <a:srgbClr val="E0E0FF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31794" name="Freeform 101"/>
            <p:cNvSpPr>
              <a:spLocks/>
            </p:cNvSpPr>
            <p:nvPr/>
          </p:nvSpPr>
          <p:spPr bwMode="auto">
            <a:xfrm>
              <a:off x="1681" y="2550"/>
              <a:ext cx="138" cy="165"/>
            </a:xfrm>
            <a:custGeom>
              <a:avLst/>
              <a:gdLst>
                <a:gd name="T0" fmla="*/ 0 w 138"/>
                <a:gd name="T1" fmla="*/ 96 h 165"/>
                <a:gd name="T2" fmla="*/ 89 w 138"/>
                <a:gd name="T3" fmla="*/ 164 h 165"/>
                <a:gd name="T4" fmla="*/ 104 w 138"/>
                <a:gd name="T5" fmla="*/ 132 h 165"/>
                <a:gd name="T6" fmla="*/ 131 w 138"/>
                <a:gd name="T7" fmla="*/ 103 h 165"/>
                <a:gd name="T8" fmla="*/ 137 w 138"/>
                <a:gd name="T9" fmla="*/ 65 h 165"/>
                <a:gd name="T10" fmla="*/ 127 w 138"/>
                <a:gd name="T11" fmla="*/ 38 h 165"/>
                <a:gd name="T12" fmla="*/ 58 w 138"/>
                <a:gd name="T13" fmla="*/ 0 h 165"/>
                <a:gd name="T14" fmla="*/ 32 w 138"/>
                <a:gd name="T15" fmla="*/ 44 h 165"/>
                <a:gd name="T16" fmla="*/ 0 w 138"/>
                <a:gd name="T17" fmla="*/ 96 h 16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38" h="165">
                  <a:moveTo>
                    <a:pt x="0" y="96"/>
                  </a:moveTo>
                  <a:lnTo>
                    <a:pt x="89" y="164"/>
                  </a:lnTo>
                  <a:lnTo>
                    <a:pt x="104" y="132"/>
                  </a:lnTo>
                  <a:lnTo>
                    <a:pt x="131" y="103"/>
                  </a:lnTo>
                  <a:lnTo>
                    <a:pt x="137" y="65"/>
                  </a:lnTo>
                  <a:lnTo>
                    <a:pt x="127" y="38"/>
                  </a:lnTo>
                  <a:lnTo>
                    <a:pt x="58" y="0"/>
                  </a:lnTo>
                  <a:lnTo>
                    <a:pt x="32" y="44"/>
                  </a:lnTo>
                  <a:lnTo>
                    <a:pt x="0" y="96"/>
                  </a:lnTo>
                </a:path>
              </a:pathLst>
            </a:custGeom>
            <a:solidFill>
              <a:srgbClr val="E0E0FF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31795" name="Freeform 102"/>
            <p:cNvSpPr>
              <a:spLocks/>
            </p:cNvSpPr>
            <p:nvPr/>
          </p:nvSpPr>
          <p:spPr bwMode="auto">
            <a:xfrm>
              <a:off x="1764" y="2529"/>
              <a:ext cx="753" cy="473"/>
            </a:xfrm>
            <a:custGeom>
              <a:avLst/>
              <a:gdLst>
                <a:gd name="T0" fmla="*/ 447 w 753"/>
                <a:gd name="T1" fmla="*/ 22 h 473"/>
                <a:gd name="T2" fmla="*/ 501 w 753"/>
                <a:gd name="T3" fmla="*/ 36 h 473"/>
                <a:gd name="T4" fmla="*/ 525 w 753"/>
                <a:gd name="T5" fmla="*/ 48 h 473"/>
                <a:gd name="T6" fmla="*/ 541 w 753"/>
                <a:gd name="T7" fmla="*/ 64 h 473"/>
                <a:gd name="T8" fmla="*/ 570 w 753"/>
                <a:gd name="T9" fmla="*/ 77 h 473"/>
                <a:gd name="T10" fmla="*/ 675 w 753"/>
                <a:gd name="T11" fmla="*/ 13 h 473"/>
                <a:gd name="T12" fmla="*/ 720 w 753"/>
                <a:gd name="T13" fmla="*/ 67 h 473"/>
                <a:gd name="T14" fmla="*/ 752 w 753"/>
                <a:gd name="T15" fmla="*/ 110 h 473"/>
                <a:gd name="T16" fmla="*/ 689 w 753"/>
                <a:gd name="T17" fmla="*/ 217 h 473"/>
                <a:gd name="T18" fmla="*/ 664 w 753"/>
                <a:gd name="T19" fmla="*/ 265 h 473"/>
                <a:gd name="T20" fmla="*/ 622 w 753"/>
                <a:gd name="T21" fmla="*/ 279 h 473"/>
                <a:gd name="T22" fmla="*/ 566 w 753"/>
                <a:gd name="T23" fmla="*/ 272 h 473"/>
                <a:gd name="T24" fmla="*/ 593 w 753"/>
                <a:gd name="T25" fmla="*/ 359 h 473"/>
                <a:gd name="T26" fmla="*/ 594 w 753"/>
                <a:gd name="T27" fmla="*/ 433 h 473"/>
                <a:gd name="T28" fmla="*/ 560 w 753"/>
                <a:gd name="T29" fmla="*/ 452 h 473"/>
                <a:gd name="T30" fmla="*/ 485 w 753"/>
                <a:gd name="T31" fmla="*/ 462 h 473"/>
                <a:gd name="T32" fmla="*/ 415 w 753"/>
                <a:gd name="T33" fmla="*/ 458 h 473"/>
                <a:gd name="T34" fmla="*/ 358 w 753"/>
                <a:gd name="T35" fmla="*/ 472 h 473"/>
                <a:gd name="T36" fmla="*/ 276 w 753"/>
                <a:gd name="T37" fmla="*/ 453 h 473"/>
                <a:gd name="T38" fmla="*/ 233 w 753"/>
                <a:gd name="T39" fmla="*/ 431 h 473"/>
                <a:gd name="T40" fmla="*/ 228 w 753"/>
                <a:gd name="T41" fmla="*/ 372 h 473"/>
                <a:gd name="T42" fmla="*/ 241 w 753"/>
                <a:gd name="T43" fmla="*/ 315 h 473"/>
                <a:gd name="T44" fmla="*/ 226 w 753"/>
                <a:gd name="T45" fmla="*/ 283 h 473"/>
                <a:gd name="T46" fmla="*/ 175 w 753"/>
                <a:gd name="T47" fmla="*/ 247 h 473"/>
                <a:gd name="T48" fmla="*/ 138 w 753"/>
                <a:gd name="T49" fmla="*/ 230 h 473"/>
                <a:gd name="T50" fmla="*/ 0 w 753"/>
                <a:gd name="T51" fmla="*/ 175 h 473"/>
                <a:gd name="T52" fmla="*/ 41 w 753"/>
                <a:gd name="T53" fmla="*/ 135 h 473"/>
                <a:gd name="T54" fmla="*/ 62 w 753"/>
                <a:gd name="T55" fmla="*/ 85 h 473"/>
                <a:gd name="T56" fmla="*/ 218 w 753"/>
                <a:gd name="T57" fmla="*/ 102 h 473"/>
                <a:gd name="T58" fmla="*/ 238 w 753"/>
                <a:gd name="T59" fmla="*/ 65 h 473"/>
                <a:gd name="T60" fmla="*/ 265 w 753"/>
                <a:gd name="T61" fmla="*/ 41 h 473"/>
                <a:gd name="T62" fmla="*/ 310 w 753"/>
                <a:gd name="T63" fmla="*/ 15 h 473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753" h="473">
                  <a:moveTo>
                    <a:pt x="367" y="0"/>
                  </a:moveTo>
                  <a:lnTo>
                    <a:pt x="447" y="22"/>
                  </a:lnTo>
                  <a:lnTo>
                    <a:pt x="479" y="29"/>
                  </a:lnTo>
                  <a:lnTo>
                    <a:pt x="501" y="36"/>
                  </a:lnTo>
                  <a:lnTo>
                    <a:pt x="513" y="41"/>
                  </a:lnTo>
                  <a:lnTo>
                    <a:pt x="525" y="48"/>
                  </a:lnTo>
                  <a:lnTo>
                    <a:pt x="533" y="55"/>
                  </a:lnTo>
                  <a:lnTo>
                    <a:pt x="541" y="64"/>
                  </a:lnTo>
                  <a:lnTo>
                    <a:pt x="548" y="78"/>
                  </a:lnTo>
                  <a:lnTo>
                    <a:pt x="570" y="77"/>
                  </a:lnTo>
                  <a:lnTo>
                    <a:pt x="584" y="97"/>
                  </a:lnTo>
                  <a:lnTo>
                    <a:pt x="675" y="13"/>
                  </a:lnTo>
                  <a:lnTo>
                    <a:pt x="699" y="38"/>
                  </a:lnTo>
                  <a:lnTo>
                    <a:pt x="720" y="67"/>
                  </a:lnTo>
                  <a:lnTo>
                    <a:pt x="738" y="92"/>
                  </a:lnTo>
                  <a:lnTo>
                    <a:pt x="752" y="110"/>
                  </a:lnTo>
                  <a:lnTo>
                    <a:pt x="713" y="178"/>
                  </a:lnTo>
                  <a:lnTo>
                    <a:pt x="689" y="217"/>
                  </a:lnTo>
                  <a:lnTo>
                    <a:pt x="678" y="243"/>
                  </a:lnTo>
                  <a:lnTo>
                    <a:pt x="664" y="265"/>
                  </a:lnTo>
                  <a:lnTo>
                    <a:pt x="657" y="283"/>
                  </a:lnTo>
                  <a:lnTo>
                    <a:pt x="622" y="279"/>
                  </a:lnTo>
                  <a:lnTo>
                    <a:pt x="573" y="250"/>
                  </a:lnTo>
                  <a:lnTo>
                    <a:pt x="566" y="272"/>
                  </a:lnTo>
                  <a:lnTo>
                    <a:pt x="586" y="329"/>
                  </a:lnTo>
                  <a:lnTo>
                    <a:pt x="593" y="359"/>
                  </a:lnTo>
                  <a:lnTo>
                    <a:pt x="596" y="397"/>
                  </a:lnTo>
                  <a:lnTo>
                    <a:pt x="594" y="433"/>
                  </a:lnTo>
                  <a:lnTo>
                    <a:pt x="595" y="456"/>
                  </a:lnTo>
                  <a:lnTo>
                    <a:pt x="560" y="452"/>
                  </a:lnTo>
                  <a:lnTo>
                    <a:pt x="537" y="454"/>
                  </a:lnTo>
                  <a:lnTo>
                    <a:pt x="485" y="462"/>
                  </a:lnTo>
                  <a:lnTo>
                    <a:pt x="442" y="464"/>
                  </a:lnTo>
                  <a:lnTo>
                    <a:pt x="415" y="458"/>
                  </a:lnTo>
                  <a:lnTo>
                    <a:pt x="393" y="468"/>
                  </a:lnTo>
                  <a:lnTo>
                    <a:pt x="358" y="472"/>
                  </a:lnTo>
                  <a:lnTo>
                    <a:pt x="312" y="466"/>
                  </a:lnTo>
                  <a:lnTo>
                    <a:pt x="276" y="453"/>
                  </a:lnTo>
                  <a:lnTo>
                    <a:pt x="254" y="443"/>
                  </a:lnTo>
                  <a:lnTo>
                    <a:pt x="233" y="431"/>
                  </a:lnTo>
                  <a:lnTo>
                    <a:pt x="212" y="414"/>
                  </a:lnTo>
                  <a:lnTo>
                    <a:pt x="228" y="372"/>
                  </a:lnTo>
                  <a:lnTo>
                    <a:pt x="238" y="338"/>
                  </a:lnTo>
                  <a:lnTo>
                    <a:pt x="241" y="315"/>
                  </a:lnTo>
                  <a:lnTo>
                    <a:pt x="234" y="294"/>
                  </a:lnTo>
                  <a:lnTo>
                    <a:pt x="226" y="283"/>
                  </a:lnTo>
                  <a:lnTo>
                    <a:pt x="199" y="265"/>
                  </a:lnTo>
                  <a:lnTo>
                    <a:pt x="175" y="247"/>
                  </a:lnTo>
                  <a:lnTo>
                    <a:pt x="157" y="237"/>
                  </a:lnTo>
                  <a:lnTo>
                    <a:pt x="138" y="230"/>
                  </a:lnTo>
                  <a:lnTo>
                    <a:pt x="122" y="220"/>
                  </a:lnTo>
                  <a:lnTo>
                    <a:pt x="0" y="175"/>
                  </a:lnTo>
                  <a:lnTo>
                    <a:pt x="21" y="164"/>
                  </a:lnTo>
                  <a:lnTo>
                    <a:pt x="41" y="135"/>
                  </a:lnTo>
                  <a:lnTo>
                    <a:pt x="62" y="113"/>
                  </a:lnTo>
                  <a:lnTo>
                    <a:pt x="62" y="85"/>
                  </a:lnTo>
                  <a:lnTo>
                    <a:pt x="206" y="118"/>
                  </a:lnTo>
                  <a:lnTo>
                    <a:pt x="218" y="102"/>
                  </a:lnTo>
                  <a:lnTo>
                    <a:pt x="229" y="86"/>
                  </a:lnTo>
                  <a:lnTo>
                    <a:pt x="238" y="65"/>
                  </a:lnTo>
                  <a:lnTo>
                    <a:pt x="247" y="50"/>
                  </a:lnTo>
                  <a:lnTo>
                    <a:pt x="265" y="41"/>
                  </a:lnTo>
                  <a:lnTo>
                    <a:pt x="286" y="41"/>
                  </a:lnTo>
                  <a:lnTo>
                    <a:pt x="310" y="15"/>
                  </a:lnTo>
                  <a:lnTo>
                    <a:pt x="367" y="0"/>
                  </a:lnTo>
                </a:path>
              </a:pathLst>
            </a:custGeom>
            <a:solidFill>
              <a:srgbClr val="A0A0C0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31796" name="Freeform 103"/>
            <p:cNvSpPr>
              <a:spLocks/>
            </p:cNvSpPr>
            <p:nvPr/>
          </p:nvSpPr>
          <p:spPr bwMode="auto">
            <a:xfrm>
              <a:off x="1555" y="2454"/>
              <a:ext cx="218" cy="217"/>
            </a:xfrm>
            <a:custGeom>
              <a:avLst/>
              <a:gdLst>
                <a:gd name="T0" fmla="*/ 198 w 218"/>
                <a:gd name="T1" fmla="*/ 67 h 217"/>
                <a:gd name="T2" fmla="*/ 210 w 218"/>
                <a:gd name="T3" fmla="*/ 83 h 217"/>
                <a:gd name="T4" fmla="*/ 217 w 218"/>
                <a:gd name="T5" fmla="*/ 111 h 217"/>
                <a:gd name="T6" fmla="*/ 211 w 218"/>
                <a:gd name="T7" fmla="*/ 142 h 217"/>
                <a:gd name="T8" fmla="*/ 198 w 218"/>
                <a:gd name="T9" fmla="*/ 164 h 217"/>
                <a:gd name="T10" fmla="*/ 176 w 218"/>
                <a:gd name="T11" fmla="*/ 192 h 217"/>
                <a:gd name="T12" fmla="*/ 156 w 218"/>
                <a:gd name="T13" fmla="*/ 207 h 217"/>
                <a:gd name="T14" fmla="*/ 134 w 218"/>
                <a:gd name="T15" fmla="*/ 216 h 217"/>
                <a:gd name="T16" fmla="*/ 106 w 218"/>
                <a:gd name="T17" fmla="*/ 215 h 217"/>
                <a:gd name="T18" fmla="*/ 88 w 218"/>
                <a:gd name="T19" fmla="*/ 207 h 217"/>
                <a:gd name="T20" fmla="*/ 71 w 218"/>
                <a:gd name="T21" fmla="*/ 194 h 217"/>
                <a:gd name="T22" fmla="*/ 36 w 218"/>
                <a:gd name="T23" fmla="*/ 191 h 217"/>
                <a:gd name="T24" fmla="*/ 5 w 218"/>
                <a:gd name="T25" fmla="*/ 188 h 217"/>
                <a:gd name="T26" fmla="*/ 0 w 218"/>
                <a:gd name="T27" fmla="*/ 181 h 217"/>
                <a:gd name="T28" fmla="*/ 0 w 218"/>
                <a:gd name="T29" fmla="*/ 168 h 217"/>
                <a:gd name="T30" fmla="*/ 5 w 218"/>
                <a:gd name="T31" fmla="*/ 162 h 217"/>
                <a:gd name="T32" fmla="*/ 28 w 218"/>
                <a:gd name="T33" fmla="*/ 158 h 217"/>
                <a:gd name="T34" fmla="*/ 54 w 218"/>
                <a:gd name="T35" fmla="*/ 160 h 217"/>
                <a:gd name="T36" fmla="*/ 0 w 218"/>
                <a:gd name="T37" fmla="*/ 119 h 217"/>
                <a:gd name="T38" fmla="*/ 0 w 218"/>
                <a:gd name="T39" fmla="*/ 107 h 217"/>
                <a:gd name="T40" fmla="*/ 2 w 218"/>
                <a:gd name="T41" fmla="*/ 96 h 217"/>
                <a:gd name="T42" fmla="*/ 14 w 218"/>
                <a:gd name="T43" fmla="*/ 90 h 217"/>
                <a:gd name="T44" fmla="*/ 74 w 218"/>
                <a:gd name="T45" fmla="*/ 128 h 217"/>
                <a:gd name="T46" fmla="*/ 38 w 218"/>
                <a:gd name="T47" fmla="*/ 99 h 217"/>
                <a:gd name="T48" fmla="*/ 11 w 218"/>
                <a:gd name="T49" fmla="*/ 71 h 217"/>
                <a:gd name="T50" fmla="*/ 12 w 218"/>
                <a:gd name="T51" fmla="*/ 59 h 217"/>
                <a:gd name="T52" fmla="*/ 19 w 218"/>
                <a:gd name="T53" fmla="*/ 52 h 217"/>
                <a:gd name="T54" fmla="*/ 31 w 218"/>
                <a:gd name="T55" fmla="*/ 51 h 217"/>
                <a:gd name="T56" fmla="*/ 99 w 218"/>
                <a:gd name="T57" fmla="*/ 99 h 217"/>
                <a:gd name="T58" fmla="*/ 75 w 218"/>
                <a:gd name="T59" fmla="*/ 75 h 217"/>
                <a:gd name="T60" fmla="*/ 49 w 218"/>
                <a:gd name="T61" fmla="*/ 41 h 217"/>
                <a:gd name="T62" fmla="*/ 49 w 218"/>
                <a:gd name="T63" fmla="*/ 31 h 217"/>
                <a:gd name="T64" fmla="*/ 57 w 218"/>
                <a:gd name="T65" fmla="*/ 25 h 217"/>
                <a:gd name="T66" fmla="*/ 68 w 218"/>
                <a:gd name="T67" fmla="*/ 22 h 217"/>
                <a:gd name="T68" fmla="*/ 95 w 218"/>
                <a:gd name="T69" fmla="*/ 39 h 217"/>
                <a:gd name="T70" fmla="*/ 121 w 218"/>
                <a:gd name="T71" fmla="*/ 64 h 217"/>
                <a:gd name="T72" fmla="*/ 144 w 218"/>
                <a:gd name="T73" fmla="*/ 76 h 217"/>
                <a:gd name="T74" fmla="*/ 153 w 218"/>
                <a:gd name="T75" fmla="*/ 74 h 217"/>
                <a:gd name="T76" fmla="*/ 144 w 218"/>
                <a:gd name="T77" fmla="*/ 56 h 217"/>
                <a:gd name="T78" fmla="*/ 145 w 218"/>
                <a:gd name="T79" fmla="*/ 33 h 217"/>
                <a:gd name="T80" fmla="*/ 156 w 218"/>
                <a:gd name="T81" fmla="*/ 13 h 217"/>
                <a:gd name="T82" fmla="*/ 168 w 218"/>
                <a:gd name="T83" fmla="*/ 3 h 217"/>
                <a:gd name="T84" fmla="*/ 176 w 218"/>
                <a:gd name="T85" fmla="*/ 0 h 217"/>
                <a:gd name="T86" fmla="*/ 182 w 218"/>
                <a:gd name="T87" fmla="*/ 4 h 217"/>
                <a:gd name="T88" fmla="*/ 189 w 218"/>
                <a:gd name="T89" fmla="*/ 15 h 217"/>
                <a:gd name="T90" fmla="*/ 183 w 218"/>
                <a:gd name="T91" fmla="*/ 30 h 217"/>
                <a:gd name="T92" fmla="*/ 180 w 218"/>
                <a:gd name="T93" fmla="*/ 48 h 217"/>
                <a:gd name="T94" fmla="*/ 186 w 218"/>
                <a:gd name="T95" fmla="*/ 60 h 217"/>
                <a:gd name="T96" fmla="*/ 198 w 218"/>
                <a:gd name="T97" fmla="*/ 67 h 217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218" h="217">
                  <a:moveTo>
                    <a:pt x="198" y="67"/>
                  </a:moveTo>
                  <a:lnTo>
                    <a:pt x="210" y="83"/>
                  </a:lnTo>
                  <a:lnTo>
                    <a:pt x="217" y="111"/>
                  </a:lnTo>
                  <a:lnTo>
                    <a:pt x="211" y="142"/>
                  </a:lnTo>
                  <a:lnTo>
                    <a:pt x="198" y="164"/>
                  </a:lnTo>
                  <a:lnTo>
                    <a:pt x="176" y="192"/>
                  </a:lnTo>
                  <a:lnTo>
                    <a:pt x="156" y="207"/>
                  </a:lnTo>
                  <a:lnTo>
                    <a:pt x="134" y="216"/>
                  </a:lnTo>
                  <a:lnTo>
                    <a:pt x="106" y="215"/>
                  </a:lnTo>
                  <a:lnTo>
                    <a:pt x="88" y="207"/>
                  </a:lnTo>
                  <a:lnTo>
                    <a:pt x="71" y="194"/>
                  </a:lnTo>
                  <a:lnTo>
                    <a:pt x="36" y="191"/>
                  </a:lnTo>
                  <a:lnTo>
                    <a:pt x="5" y="188"/>
                  </a:lnTo>
                  <a:lnTo>
                    <a:pt x="0" y="181"/>
                  </a:lnTo>
                  <a:lnTo>
                    <a:pt x="0" y="168"/>
                  </a:lnTo>
                  <a:lnTo>
                    <a:pt x="5" y="162"/>
                  </a:lnTo>
                  <a:lnTo>
                    <a:pt x="28" y="158"/>
                  </a:lnTo>
                  <a:lnTo>
                    <a:pt x="54" y="160"/>
                  </a:lnTo>
                  <a:lnTo>
                    <a:pt x="0" y="119"/>
                  </a:lnTo>
                  <a:lnTo>
                    <a:pt x="0" y="107"/>
                  </a:lnTo>
                  <a:lnTo>
                    <a:pt x="2" y="96"/>
                  </a:lnTo>
                  <a:lnTo>
                    <a:pt x="14" y="90"/>
                  </a:lnTo>
                  <a:lnTo>
                    <a:pt x="74" y="128"/>
                  </a:lnTo>
                  <a:lnTo>
                    <a:pt x="38" y="99"/>
                  </a:lnTo>
                  <a:lnTo>
                    <a:pt x="11" y="71"/>
                  </a:lnTo>
                  <a:lnTo>
                    <a:pt x="12" y="59"/>
                  </a:lnTo>
                  <a:lnTo>
                    <a:pt x="19" y="52"/>
                  </a:lnTo>
                  <a:lnTo>
                    <a:pt x="31" y="51"/>
                  </a:lnTo>
                  <a:lnTo>
                    <a:pt x="99" y="99"/>
                  </a:lnTo>
                  <a:lnTo>
                    <a:pt x="75" y="75"/>
                  </a:lnTo>
                  <a:lnTo>
                    <a:pt x="49" y="41"/>
                  </a:lnTo>
                  <a:lnTo>
                    <a:pt x="49" y="31"/>
                  </a:lnTo>
                  <a:lnTo>
                    <a:pt x="57" y="25"/>
                  </a:lnTo>
                  <a:lnTo>
                    <a:pt x="68" y="22"/>
                  </a:lnTo>
                  <a:lnTo>
                    <a:pt x="95" y="39"/>
                  </a:lnTo>
                  <a:lnTo>
                    <a:pt x="121" y="64"/>
                  </a:lnTo>
                  <a:lnTo>
                    <a:pt x="144" y="76"/>
                  </a:lnTo>
                  <a:lnTo>
                    <a:pt x="153" y="74"/>
                  </a:lnTo>
                  <a:lnTo>
                    <a:pt x="144" y="56"/>
                  </a:lnTo>
                  <a:lnTo>
                    <a:pt x="145" y="33"/>
                  </a:lnTo>
                  <a:lnTo>
                    <a:pt x="156" y="13"/>
                  </a:lnTo>
                  <a:lnTo>
                    <a:pt x="168" y="3"/>
                  </a:lnTo>
                  <a:lnTo>
                    <a:pt x="176" y="0"/>
                  </a:lnTo>
                  <a:lnTo>
                    <a:pt x="182" y="4"/>
                  </a:lnTo>
                  <a:lnTo>
                    <a:pt x="189" y="15"/>
                  </a:lnTo>
                  <a:lnTo>
                    <a:pt x="183" y="30"/>
                  </a:lnTo>
                  <a:lnTo>
                    <a:pt x="180" y="48"/>
                  </a:lnTo>
                  <a:lnTo>
                    <a:pt x="186" y="60"/>
                  </a:lnTo>
                  <a:lnTo>
                    <a:pt x="198" y="67"/>
                  </a:lnTo>
                </a:path>
              </a:pathLst>
            </a:custGeom>
            <a:solidFill>
              <a:srgbClr val="E0A080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31797" name="Line 104"/>
            <p:cNvSpPr>
              <a:spLocks noChangeShapeType="1"/>
            </p:cNvSpPr>
            <p:nvPr/>
          </p:nvSpPr>
          <p:spPr bwMode="auto">
            <a:xfrm flipV="1">
              <a:off x="2195" y="2881"/>
              <a:ext cx="131" cy="2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grpSp>
          <p:nvGrpSpPr>
            <p:cNvPr id="31798" name="Group 105"/>
            <p:cNvGrpSpPr>
              <a:grpSpLocks/>
            </p:cNvGrpSpPr>
            <p:nvPr/>
          </p:nvGrpSpPr>
          <p:grpSpPr bwMode="auto">
            <a:xfrm>
              <a:off x="2023" y="2522"/>
              <a:ext cx="184" cy="216"/>
              <a:chOff x="2023" y="2522"/>
              <a:chExt cx="184" cy="216"/>
            </a:xfrm>
          </p:grpSpPr>
          <p:sp>
            <p:nvSpPr>
              <p:cNvPr id="31829" name="Freeform 106"/>
              <p:cNvSpPr>
                <a:spLocks/>
              </p:cNvSpPr>
              <p:nvPr/>
            </p:nvSpPr>
            <p:spPr bwMode="auto">
              <a:xfrm>
                <a:off x="2023" y="2522"/>
                <a:ext cx="184" cy="216"/>
              </a:xfrm>
              <a:custGeom>
                <a:avLst/>
                <a:gdLst>
                  <a:gd name="T0" fmla="*/ 51 w 184"/>
                  <a:gd name="T1" fmla="*/ 17 h 216"/>
                  <a:gd name="T2" fmla="*/ 0 w 184"/>
                  <a:gd name="T3" fmla="*/ 51 h 216"/>
                  <a:gd name="T4" fmla="*/ 23 w 184"/>
                  <a:gd name="T5" fmla="*/ 127 h 216"/>
                  <a:gd name="T6" fmla="*/ 89 w 184"/>
                  <a:gd name="T7" fmla="*/ 215 h 216"/>
                  <a:gd name="T8" fmla="*/ 114 w 184"/>
                  <a:gd name="T9" fmla="*/ 184 h 216"/>
                  <a:gd name="T10" fmla="*/ 183 w 184"/>
                  <a:gd name="T11" fmla="*/ 38 h 216"/>
                  <a:gd name="T12" fmla="*/ 151 w 184"/>
                  <a:gd name="T13" fmla="*/ 0 h 216"/>
                  <a:gd name="T14" fmla="*/ 99 w 184"/>
                  <a:gd name="T15" fmla="*/ 38 h 216"/>
                  <a:gd name="T16" fmla="*/ 51 w 184"/>
                  <a:gd name="T17" fmla="*/ 17 h 21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84" h="216">
                    <a:moveTo>
                      <a:pt x="51" y="17"/>
                    </a:moveTo>
                    <a:lnTo>
                      <a:pt x="0" y="51"/>
                    </a:lnTo>
                    <a:lnTo>
                      <a:pt x="23" y="127"/>
                    </a:lnTo>
                    <a:lnTo>
                      <a:pt x="89" y="215"/>
                    </a:lnTo>
                    <a:lnTo>
                      <a:pt x="114" y="184"/>
                    </a:lnTo>
                    <a:lnTo>
                      <a:pt x="183" y="38"/>
                    </a:lnTo>
                    <a:lnTo>
                      <a:pt x="151" y="0"/>
                    </a:lnTo>
                    <a:lnTo>
                      <a:pt x="99" y="38"/>
                    </a:lnTo>
                    <a:lnTo>
                      <a:pt x="51" y="17"/>
                    </a:lnTo>
                  </a:path>
                </a:pathLst>
              </a:custGeom>
              <a:solidFill>
                <a:srgbClr val="E0E0FF"/>
              </a:solidFill>
              <a:ln w="12700" cap="rnd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1830" name="Freeform 107"/>
              <p:cNvSpPr>
                <a:spLocks/>
              </p:cNvSpPr>
              <p:nvPr/>
            </p:nvSpPr>
            <p:spPr bwMode="auto">
              <a:xfrm>
                <a:off x="2118" y="2606"/>
                <a:ext cx="52" cy="25"/>
              </a:xfrm>
              <a:custGeom>
                <a:avLst/>
                <a:gdLst>
                  <a:gd name="T0" fmla="*/ 0 w 52"/>
                  <a:gd name="T1" fmla="*/ 0 h 25"/>
                  <a:gd name="T2" fmla="*/ 51 w 52"/>
                  <a:gd name="T3" fmla="*/ 24 h 25"/>
                  <a:gd name="T4" fmla="*/ 23 w 52"/>
                  <a:gd name="T5" fmla="*/ 20 h 25"/>
                  <a:gd name="T6" fmla="*/ 0 w 52"/>
                  <a:gd name="T7" fmla="*/ 0 h 2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52" h="25">
                    <a:moveTo>
                      <a:pt x="0" y="0"/>
                    </a:moveTo>
                    <a:lnTo>
                      <a:pt x="51" y="24"/>
                    </a:lnTo>
                    <a:lnTo>
                      <a:pt x="23" y="20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C0C0E0"/>
              </a:solidFill>
              <a:ln w="12700" cap="rnd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1831" name="Freeform 108"/>
              <p:cNvSpPr>
                <a:spLocks/>
              </p:cNvSpPr>
              <p:nvPr/>
            </p:nvSpPr>
            <p:spPr bwMode="auto">
              <a:xfrm>
                <a:off x="2037" y="2616"/>
                <a:ext cx="22" cy="17"/>
              </a:xfrm>
              <a:custGeom>
                <a:avLst/>
                <a:gdLst>
                  <a:gd name="T0" fmla="*/ 21 w 22"/>
                  <a:gd name="T1" fmla="*/ 0 h 17"/>
                  <a:gd name="T2" fmla="*/ 0 w 22"/>
                  <a:gd name="T3" fmla="*/ 16 h 17"/>
                  <a:gd name="T4" fmla="*/ 14 w 22"/>
                  <a:gd name="T5" fmla="*/ 12 h 17"/>
                  <a:gd name="T6" fmla="*/ 21 w 22"/>
                  <a:gd name="T7" fmla="*/ 0 h 1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2" h="17">
                    <a:moveTo>
                      <a:pt x="21" y="0"/>
                    </a:moveTo>
                    <a:lnTo>
                      <a:pt x="0" y="16"/>
                    </a:lnTo>
                    <a:lnTo>
                      <a:pt x="14" y="12"/>
                    </a:lnTo>
                    <a:lnTo>
                      <a:pt x="21" y="0"/>
                    </a:lnTo>
                  </a:path>
                </a:pathLst>
              </a:custGeom>
              <a:solidFill>
                <a:srgbClr val="C0C0E0"/>
              </a:solidFill>
              <a:ln w="12700" cap="rnd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31799" name="Group 109"/>
            <p:cNvGrpSpPr>
              <a:grpSpLocks/>
            </p:cNvGrpSpPr>
            <p:nvPr/>
          </p:nvGrpSpPr>
          <p:grpSpPr bwMode="auto">
            <a:xfrm>
              <a:off x="2064" y="2584"/>
              <a:ext cx="82" cy="217"/>
              <a:chOff x="2064" y="2584"/>
              <a:chExt cx="82" cy="217"/>
            </a:xfrm>
          </p:grpSpPr>
          <p:sp>
            <p:nvSpPr>
              <p:cNvPr id="31827" name="Freeform 110"/>
              <p:cNvSpPr>
                <a:spLocks/>
              </p:cNvSpPr>
              <p:nvPr/>
            </p:nvSpPr>
            <p:spPr bwMode="auto">
              <a:xfrm>
                <a:off x="2064" y="2584"/>
                <a:ext cx="82" cy="217"/>
              </a:xfrm>
              <a:custGeom>
                <a:avLst/>
                <a:gdLst>
                  <a:gd name="T0" fmla="*/ 21 w 82"/>
                  <a:gd name="T1" fmla="*/ 0 h 217"/>
                  <a:gd name="T2" fmla="*/ 52 w 82"/>
                  <a:gd name="T3" fmla="*/ 24 h 217"/>
                  <a:gd name="T4" fmla="*/ 44 w 82"/>
                  <a:gd name="T5" fmla="*/ 65 h 217"/>
                  <a:gd name="T6" fmla="*/ 81 w 82"/>
                  <a:gd name="T7" fmla="*/ 131 h 217"/>
                  <a:gd name="T8" fmla="*/ 44 w 82"/>
                  <a:gd name="T9" fmla="*/ 216 h 217"/>
                  <a:gd name="T10" fmla="*/ 0 w 82"/>
                  <a:gd name="T11" fmla="*/ 151 h 217"/>
                  <a:gd name="T12" fmla="*/ 17 w 82"/>
                  <a:gd name="T13" fmla="*/ 65 h 217"/>
                  <a:gd name="T14" fmla="*/ 3 w 82"/>
                  <a:gd name="T15" fmla="*/ 34 h 217"/>
                  <a:gd name="T16" fmla="*/ 21 w 82"/>
                  <a:gd name="T17" fmla="*/ 0 h 21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82" h="217">
                    <a:moveTo>
                      <a:pt x="21" y="0"/>
                    </a:moveTo>
                    <a:lnTo>
                      <a:pt x="52" y="24"/>
                    </a:lnTo>
                    <a:lnTo>
                      <a:pt x="44" y="65"/>
                    </a:lnTo>
                    <a:lnTo>
                      <a:pt x="81" y="131"/>
                    </a:lnTo>
                    <a:lnTo>
                      <a:pt x="44" y="216"/>
                    </a:lnTo>
                    <a:lnTo>
                      <a:pt x="0" y="151"/>
                    </a:lnTo>
                    <a:lnTo>
                      <a:pt x="17" y="65"/>
                    </a:lnTo>
                    <a:lnTo>
                      <a:pt x="3" y="34"/>
                    </a:lnTo>
                    <a:lnTo>
                      <a:pt x="21" y="0"/>
                    </a:lnTo>
                  </a:path>
                </a:pathLst>
              </a:custGeom>
              <a:solidFill>
                <a:srgbClr val="FF00A0"/>
              </a:solidFill>
              <a:ln w="12700" cap="rnd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1828" name="Freeform 111"/>
              <p:cNvSpPr>
                <a:spLocks/>
              </p:cNvSpPr>
              <p:nvPr/>
            </p:nvSpPr>
            <p:spPr bwMode="auto">
              <a:xfrm>
                <a:off x="2078" y="2646"/>
                <a:ext cx="29" cy="17"/>
              </a:xfrm>
              <a:custGeom>
                <a:avLst/>
                <a:gdLst>
                  <a:gd name="T0" fmla="*/ 0 w 29"/>
                  <a:gd name="T1" fmla="*/ 5 h 17"/>
                  <a:gd name="T2" fmla="*/ 16 w 29"/>
                  <a:gd name="T3" fmla="*/ 10 h 17"/>
                  <a:gd name="T4" fmla="*/ 28 w 29"/>
                  <a:gd name="T5" fmla="*/ 0 h 17"/>
                  <a:gd name="T6" fmla="*/ 17 w 29"/>
                  <a:gd name="T7" fmla="*/ 16 h 17"/>
                  <a:gd name="T8" fmla="*/ 0 w 29"/>
                  <a:gd name="T9" fmla="*/ 5 h 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9" h="17">
                    <a:moveTo>
                      <a:pt x="0" y="5"/>
                    </a:moveTo>
                    <a:lnTo>
                      <a:pt x="16" y="10"/>
                    </a:lnTo>
                    <a:lnTo>
                      <a:pt x="28" y="0"/>
                    </a:lnTo>
                    <a:lnTo>
                      <a:pt x="17" y="16"/>
                    </a:lnTo>
                    <a:lnTo>
                      <a:pt x="0" y="5"/>
                    </a:lnTo>
                  </a:path>
                </a:pathLst>
              </a:custGeom>
              <a:solidFill>
                <a:srgbClr val="E040A0"/>
              </a:solidFill>
              <a:ln w="12700" cap="rnd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31800" name="Freeform 112"/>
            <p:cNvSpPr>
              <a:spLocks/>
            </p:cNvSpPr>
            <p:nvPr/>
          </p:nvSpPr>
          <p:spPr bwMode="auto">
            <a:xfrm>
              <a:off x="1963" y="2631"/>
              <a:ext cx="75" cy="86"/>
            </a:xfrm>
            <a:custGeom>
              <a:avLst/>
              <a:gdLst>
                <a:gd name="T0" fmla="*/ 0 w 75"/>
                <a:gd name="T1" fmla="*/ 21 h 86"/>
                <a:gd name="T2" fmla="*/ 12 w 75"/>
                <a:gd name="T3" fmla="*/ 34 h 86"/>
                <a:gd name="T4" fmla="*/ 14 w 75"/>
                <a:gd name="T5" fmla="*/ 42 h 86"/>
                <a:gd name="T6" fmla="*/ 22 w 75"/>
                <a:gd name="T7" fmla="*/ 51 h 86"/>
                <a:gd name="T8" fmla="*/ 31 w 75"/>
                <a:gd name="T9" fmla="*/ 56 h 86"/>
                <a:gd name="T10" fmla="*/ 40 w 75"/>
                <a:gd name="T11" fmla="*/ 65 h 86"/>
                <a:gd name="T12" fmla="*/ 46 w 75"/>
                <a:gd name="T13" fmla="*/ 75 h 86"/>
                <a:gd name="T14" fmla="*/ 63 w 75"/>
                <a:gd name="T15" fmla="*/ 81 h 86"/>
                <a:gd name="T16" fmla="*/ 74 w 75"/>
                <a:gd name="T17" fmla="*/ 85 h 86"/>
                <a:gd name="T18" fmla="*/ 54 w 75"/>
                <a:gd name="T19" fmla="*/ 71 h 86"/>
                <a:gd name="T20" fmla="*/ 44 w 75"/>
                <a:gd name="T21" fmla="*/ 59 h 86"/>
                <a:gd name="T22" fmla="*/ 36 w 75"/>
                <a:gd name="T23" fmla="*/ 51 h 86"/>
                <a:gd name="T24" fmla="*/ 35 w 75"/>
                <a:gd name="T25" fmla="*/ 36 h 86"/>
                <a:gd name="T26" fmla="*/ 28 w 75"/>
                <a:gd name="T27" fmla="*/ 38 h 86"/>
                <a:gd name="T28" fmla="*/ 22 w 75"/>
                <a:gd name="T29" fmla="*/ 34 h 86"/>
                <a:gd name="T30" fmla="*/ 15 w 75"/>
                <a:gd name="T31" fmla="*/ 21 h 86"/>
                <a:gd name="T32" fmla="*/ 12 w 75"/>
                <a:gd name="T33" fmla="*/ 13 h 86"/>
                <a:gd name="T34" fmla="*/ 13 w 75"/>
                <a:gd name="T35" fmla="*/ 0 h 86"/>
                <a:gd name="T36" fmla="*/ 6 w 75"/>
                <a:gd name="T37" fmla="*/ 7 h 86"/>
                <a:gd name="T38" fmla="*/ 0 w 75"/>
                <a:gd name="T39" fmla="*/ 21 h 8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75" h="86">
                  <a:moveTo>
                    <a:pt x="0" y="21"/>
                  </a:moveTo>
                  <a:lnTo>
                    <a:pt x="12" y="34"/>
                  </a:lnTo>
                  <a:lnTo>
                    <a:pt x="14" y="42"/>
                  </a:lnTo>
                  <a:lnTo>
                    <a:pt x="22" y="51"/>
                  </a:lnTo>
                  <a:lnTo>
                    <a:pt x="31" y="56"/>
                  </a:lnTo>
                  <a:lnTo>
                    <a:pt x="40" y="65"/>
                  </a:lnTo>
                  <a:lnTo>
                    <a:pt x="46" y="75"/>
                  </a:lnTo>
                  <a:lnTo>
                    <a:pt x="63" y="81"/>
                  </a:lnTo>
                  <a:lnTo>
                    <a:pt x="74" y="85"/>
                  </a:lnTo>
                  <a:lnTo>
                    <a:pt x="54" y="71"/>
                  </a:lnTo>
                  <a:lnTo>
                    <a:pt x="44" y="59"/>
                  </a:lnTo>
                  <a:lnTo>
                    <a:pt x="36" y="51"/>
                  </a:lnTo>
                  <a:lnTo>
                    <a:pt x="35" y="36"/>
                  </a:lnTo>
                  <a:lnTo>
                    <a:pt x="28" y="38"/>
                  </a:lnTo>
                  <a:lnTo>
                    <a:pt x="22" y="34"/>
                  </a:lnTo>
                  <a:lnTo>
                    <a:pt x="15" y="21"/>
                  </a:lnTo>
                  <a:lnTo>
                    <a:pt x="12" y="13"/>
                  </a:lnTo>
                  <a:lnTo>
                    <a:pt x="13" y="0"/>
                  </a:lnTo>
                  <a:lnTo>
                    <a:pt x="6" y="7"/>
                  </a:lnTo>
                  <a:lnTo>
                    <a:pt x="0" y="21"/>
                  </a:lnTo>
                </a:path>
              </a:pathLst>
            </a:custGeom>
            <a:solidFill>
              <a:srgbClr val="8080A0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31801" name="Freeform 113"/>
            <p:cNvSpPr>
              <a:spLocks/>
            </p:cNvSpPr>
            <p:nvPr/>
          </p:nvSpPr>
          <p:spPr bwMode="auto">
            <a:xfrm>
              <a:off x="2001" y="2820"/>
              <a:ext cx="80" cy="72"/>
            </a:xfrm>
            <a:custGeom>
              <a:avLst/>
              <a:gdLst>
                <a:gd name="T0" fmla="*/ 0 w 80"/>
                <a:gd name="T1" fmla="*/ 0 h 72"/>
                <a:gd name="T2" fmla="*/ 9 w 80"/>
                <a:gd name="T3" fmla="*/ 11 h 72"/>
                <a:gd name="T4" fmla="*/ 16 w 80"/>
                <a:gd name="T5" fmla="*/ 18 h 72"/>
                <a:gd name="T6" fmla="*/ 26 w 80"/>
                <a:gd name="T7" fmla="*/ 27 h 72"/>
                <a:gd name="T8" fmla="*/ 35 w 80"/>
                <a:gd name="T9" fmla="*/ 37 h 72"/>
                <a:gd name="T10" fmla="*/ 46 w 80"/>
                <a:gd name="T11" fmla="*/ 46 h 72"/>
                <a:gd name="T12" fmla="*/ 52 w 80"/>
                <a:gd name="T13" fmla="*/ 71 h 72"/>
                <a:gd name="T14" fmla="*/ 52 w 80"/>
                <a:gd name="T15" fmla="*/ 48 h 72"/>
                <a:gd name="T16" fmla="*/ 48 w 80"/>
                <a:gd name="T17" fmla="*/ 37 h 72"/>
                <a:gd name="T18" fmla="*/ 38 w 80"/>
                <a:gd name="T19" fmla="*/ 30 h 72"/>
                <a:gd name="T20" fmla="*/ 35 w 80"/>
                <a:gd name="T21" fmla="*/ 24 h 72"/>
                <a:gd name="T22" fmla="*/ 45 w 80"/>
                <a:gd name="T23" fmla="*/ 27 h 72"/>
                <a:gd name="T24" fmla="*/ 63 w 80"/>
                <a:gd name="T25" fmla="*/ 28 h 72"/>
                <a:gd name="T26" fmla="*/ 79 w 80"/>
                <a:gd name="T27" fmla="*/ 24 h 72"/>
                <a:gd name="T28" fmla="*/ 60 w 80"/>
                <a:gd name="T29" fmla="*/ 22 h 72"/>
                <a:gd name="T30" fmla="*/ 36 w 80"/>
                <a:gd name="T31" fmla="*/ 19 h 72"/>
                <a:gd name="T32" fmla="*/ 19 w 80"/>
                <a:gd name="T33" fmla="*/ 13 h 72"/>
                <a:gd name="T34" fmla="*/ 0 w 80"/>
                <a:gd name="T35" fmla="*/ 0 h 72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80" h="72">
                  <a:moveTo>
                    <a:pt x="0" y="0"/>
                  </a:moveTo>
                  <a:lnTo>
                    <a:pt x="9" y="11"/>
                  </a:lnTo>
                  <a:lnTo>
                    <a:pt x="16" y="18"/>
                  </a:lnTo>
                  <a:lnTo>
                    <a:pt x="26" y="27"/>
                  </a:lnTo>
                  <a:lnTo>
                    <a:pt x="35" y="37"/>
                  </a:lnTo>
                  <a:lnTo>
                    <a:pt x="46" y="46"/>
                  </a:lnTo>
                  <a:lnTo>
                    <a:pt x="52" y="71"/>
                  </a:lnTo>
                  <a:lnTo>
                    <a:pt x="52" y="48"/>
                  </a:lnTo>
                  <a:lnTo>
                    <a:pt x="48" y="37"/>
                  </a:lnTo>
                  <a:lnTo>
                    <a:pt x="38" y="30"/>
                  </a:lnTo>
                  <a:lnTo>
                    <a:pt x="35" y="24"/>
                  </a:lnTo>
                  <a:lnTo>
                    <a:pt x="45" y="27"/>
                  </a:lnTo>
                  <a:lnTo>
                    <a:pt x="63" y="28"/>
                  </a:lnTo>
                  <a:lnTo>
                    <a:pt x="79" y="24"/>
                  </a:lnTo>
                  <a:lnTo>
                    <a:pt x="60" y="22"/>
                  </a:lnTo>
                  <a:lnTo>
                    <a:pt x="36" y="19"/>
                  </a:lnTo>
                  <a:lnTo>
                    <a:pt x="19" y="13"/>
                  </a:lnTo>
                  <a:lnTo>
                    <a:pt x="0" y="0"/>
                  </a:lnTo>
                </a:path>
              </a:pathLst>
            </a:custGeom>
            <a:solidFill>
              <a:srgbClr val="8080A0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31802" name="Freeform 114"/>
            <p:cNvSpPr>
              <a:spLocks/>
            </p:cNvSpPr>
            <p:nvPr/>
          </p:nvSpPr>
          <p:spPr bwMode="auto">
            <a:xfrm>
              <a:off x="2516" y="2354"/>
              <a:ext cx="218" cy="227"/>
            </a:xfrm>
            <a:custGeom>
              <a:avLst/>
              <a:gdLst>
                <a:gd name="T0" fmla="*/ 24 w 218"/>
                <a:gd name="T1" fmla="*/ 63 h 227"/>
                <a:gd name="T2" fmla="*/ 10 w 218"/>
                <a:gd name="T3" fmla="*/ 77 h 227"/>
                <a:gd name="T4" fmla="*/ 0 w 218"/>
                <a:gd name="T5" fmla="*/ 104 h 227"/>
                <a:gd name="T6" fmla="*/ 0 w 218"/>
                <a:gd name="T7" fmla="*/ 135 h 227"/>
                <a:gd name="T8" fmla="*/ 10 w 218"/>
                <a:gd name="T9" fmla="*/ 160 h 227"/>
                <a:gd name="T10" fmla="*/ 26 w 218"/>
                <a:gd name="T11" fmla="*/ 193 h 227"/>
                <a:gd name="T12" fmla="*/ 43 w 218"/>
                <a:gd name="T13" fmla="*/ 211 h 227"/>
                <a:gd name="T14" fmla="*/ 65 w 218"/>
                <a:gd name="T15" fmla="*/ 223 h 227"/>
                <a:gd name="T16" fmla="*/ 93 w 218"/>
                <a:gd name="T17" fmla="*/ 226 h 227"/>
                <a:gd name="T18" fmla="*/ 111 w 218"/>
                <a:gd name="T19" fmla="*/ 222 h 227"/>
                <a:gd name="T20" fmla="*/ 131 w 218"/>
                <a:gd name="T21" fmla="*/ 211 h 227"/>
                <a:gd name="T22" fmla="*/ 167 w 218"/>
                <a:gd name="T23" fmla="*/ 214 h 227"/>
                <a:gd name="T24" fmla="*/ 197 w 218"/>
                <a:gd name="T25" fmla="*/ 216 h 227"/>
                <a:gd name="T26" fmla="*/ 205 w 218"/>
                <a:gd name="T27" fmla="*/ 210 h 227"/>
                <a:gd name="T28" fmla="*/ 207 w 218"/>
                <a:gd name="T29" fmla="*/ 197 h 227"/>
                <a:gd name="T30" fmla="*/ 202 w 218"/>
                <a:gd name="T31" fmla="*/ 190 h 227"/>
                <a:gd name="T32" fmla="*/ 178 w 218"/>
                <a:gd name="T33" fmla="*/ 180 h 227"/>
                <a:gd name="T34" fmla="*/ 153 w 218"/>
                <a:gd name="T35" fmla="*/ 180 h 227"/>
                <a:gd name="T36" fmla="*/ 212 w 218"/>
                <a:gd name="T37" fmla="*/ 148 h 227"/>
                <a:gd name="T38" fmla="*/ 217 w 218"/>
                <a:gd name="T39" fmla="*/ 135 h 227"/>
                <a:gd name="T40" fmla="*/ 214 w 218"/>
                <a:gd name="T41" fmla="*/ 123 h 227"/>
                <a:gd name="T42" fmla="*/ 205 w 218"/>
                <a:gd name="T43" fmla="*/ 118 h 227"/>
                <a:gd name="T44" fmla="*/ 138 w 218"/>
                <a:gd name="T45" fmla="*/ 144 h 227"/>
                <a:gd name="T46" fmla="*/ 202 w 218"/>
                <a:gd name="T47" fmla="*/ 104 h 227"/>
                <a:gd name="T48" fmla="*/ 207 w 218"/>
                <a:gd name="T49" fmla="*/ 98 h 227"/>
                <a:gd name="T50" fmla="*/ 209 w 218"/>
                <a:gd name="T51" fmla="*/ 88 h 227"/>
                <a:gd name="T52" fmla="*/ 204 w 218"/>
                <a:gd name="T53" fmla="*/ 79 h 227"/>
                <a:gd name="T54" fmla="*/ 193 w 218"/>
                <a:gd name="T55" fmla="*/ 75 h 227"/>
                <a:gd name="T56" fmla="*/ 118 w 218"/>
                <a:gd name="T57" fmla="*/ 112 h 227"/>
                <a:gd name="T58" fmla="*/ 162 w 218"/>
                <a:gd name="T59" fmla="*/ 75 h 227"/>
                <a:gd name="T60" fmla="*/ 176 w 218"/>
                <a:gd name="T61" fmla="*/ 63 h 227"/>
                <a:gd name="T62" fmla="*/ 176 w 218"/>
                <a:gd name="T63" fmla="*/ 50 h 227"/>
                <a:gd name="T64" fmla="*/ 170 w 218"/>
                <a:gd name="T65" fmla="*/ 42 h 227"/>
                <a:gd name="T66" fmla="*/ 160 w 218"/>
                <a:gd name="T67" fmla="*/ 40 h 227"/>
                <a:gd name="T68" fmla="*/ 131 w 218"/>
                <a:gd name="T69" fmla="*/ 53 h 227"/>
                <a:gd name="T70" fmla="*/ 100 w 218"/>
                <a:gd name="T71" fmla="*/ 73 h 227"/>
                <a:gd name="T72" fmla="*/ 76 w 218"/>
                <a:gd name="T73" fmla="*/ 82 h 227"/>
                <a:gd name="T74" fmla="*/ 69 w 218"/>
                <a:gd name="T75" fmla="*/ 77 h 227"/>
                <a:gd name="T76" fmla="*/ 80 w 218"/>
                <a:gd name="T77" fmla="*/ 61 h 227"/>
                <a:gd name="T78" fmla="*/ 83 w 218"/>
                <a:gd name="T79" fmla="*/ 38 h 227"/>
                <a:gd name="T80" fmla="*/ 73 w 218"/>
                <a:gd name="T81" fmla="*/ 15 h 227"/>
                <a:gd name="T82" fmla="*/ 63 w 218"/>
                <a:gd name="T83" fmla="*/ 4 h 227"/>
                <a:gd name="T84" fmla="*/ 57 w 218"/>
                <a:gd name="T85" fmla="*/ 0 h 227"/>
                <a:gd name="T86" fmla="*/ 49 w 218"/>
                <a:gd name="T87" fmla="*/ 4 h 227"/>
                <a:gd name="T88" fmla="*/ 41 w 218"/>
                <a:gd name="T89" fmla="*/ 14 h 227"/>
                <a:gd name="T90" fmla="*/ 45 w 218"/>
                <a:gd name="T91" fmla="*/ 29 h 227"/>
                <a:gd name="T92" fmla="*/ 45 w 218"/>
                <a:gd name="T93" fmla="*/ 46 h 227"/>
                <a:gd name="T94" fmla="*/ 38 w 218"/>
                <a:gd name="T95" fmla="*/ 59 h 227"/>
                <a:gd name="T96" fmla="*/ 24 w 218"/>
                <a:gd name="T97" fmla="*/ 63 h 227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218" h="227">
                  <a:moveTo>
                    <a:pt x="24" y="63"/>
                  </a:moveTo>
                  <a:lnTo>
                    <a:pt x="10" y="77"/>
                  </a:lnTo>
                  <a:lnTo>
                    <a:pt x="0" y="104"/>
                  </a:lnTo>
                  <a:lnTo>
                    <a:pt x="0" y="135"/>
                  </a:lnTo>
                  <a:lnTo>
                    <a:pt x="10" y="160"/>
                  </a:lnTo>
                  <a:lnTo>
                    <a:pt x="26" y="193"/>
                  </a:lnTo>
                  <a:lnTo>
                    <a:pt x="43" y="211"/>
                  </a:lnTo>
                  <a:lnTo>
                    <a:pt x="65" y="223"/>
                  </a:lnTo>
                  <a:lnTo>
                    <a:pt x="93" y="226"/>
                  </a:lnTo>
                  <a:lnTo>
                    <a:pt x="111" y="222"/>
                  </a:lnTo>
                  <a:lnTo>
                    <a:pt x="131" y="211"/>
                  </a:lnTo>
                  <a:lnTo>
                    <a:pt x="167" y="214"/>
                  </a:lnTo>
                  <a:lnTo>
                    <a:pt x="197" y="216"/>
                  </a:lnTo>
                  <a:lnTo>
                    <a:pt x="205" y="210"/>
                  </a:lnTo>
                  <a:lnTo>
                    <a:pt x="207" y="197"/>
                  </a:lnTo>
                  <a:lnTo>
                    <a:pt x="202" y="190"/>
                  </a:lnTo>
                  <a:lnTo>
                    <a:pt x="178" y="180"/>
                  </a:lnTo>
                  <a:lnTo>
                    <a:pt x="153" y="180"/>
                  </a:lnTo>
                  <a:lnTo>
                    <a:pt x="212" y="148"/>
                  </a:lnTo>
                  <a:lnTo>
                    <a:pt x="217" y="135"/>
                  </a:lnTo>
                  <a:lnTo>
                    <a:pt x="214" y="123"/>
                  </a:lnTo>
                  <a:lnTo>
                    <a:pt x="205" y="118"/>
                  </a:lnTo>
                  <a:lnTo>
                    <a:pt x="138" y="144"/>
                  </a:lnTo>
                  <a:lnTo>
                    <a:pt x="202" y="104"/>
                  </a:lnTo>
                  <a:lnTo>
                    <a:pt x="207" y="98"/>
                  </a:lnTo>
                  <a:lnTo>
                    <a:pt x="209" y="88"/>
                  </a:lnTo>
                  <a:lnTo>
                    <a:pt x="204" y="79"/>
                  </a:lnTo>
                  <a:lnTo>
                    <a:pt x="193" y="75"/>
                  </a:lnTo>
                  <a:lnTo>
                    <a:pt x="118" y="112"/>
                  </a:lnTo>
                  <a:lnTo>
                    <a:pt x="162" y="75"/>
                  </a:lnTo>
                  <a:lnTo>
                    <a:pt x="176" y="63"/>
                  </a:lnTo>
                  <a:lnTo>
                    <a:pt x="176" y="50"/>
                  </a:lnTo>
                  <a:lnTo>
                    <a:pt x="170" y="42"/>
                  </a:lnTo>
                  <a:lnTo>
                    <a:pt x="160" y="40"/>
                  </a:lnTo>
                  <a:lnTo>
                    <a:pt x="131" y="53"/>
                  </a:lnTo>
                  <a:lnTo>
                    <a:pt x="100" y="73"/>
                  </a:lnTo>
                  <a:lnTo>
                    <a:pt x="76" y="82"/>
                  </a:lnTo>
                  <a:lnTo>
                    <a:pt x="69" y="77"/>
                  </a:lnTo>
                  <a:lnTo>
                    <a:pt x="80" y="61"/>
                  </a:lnTo>
                  <a:lnTo>
                    <a:pt x="83" y="38"/>
                  </a:lnTo>
                  <a:lnTo>
                    <a:pt x="73" y="15"/>
                  </a:lnTo>
                  <a:lnTo>
                    <a:pt x="63" y="4"/>
                  </a:lnTo>
                  <a:lnTo>
                    <a:pt x="57" y="0"/>
                  </a:lnTo>
                  <a:lnTo>
                    <a:pt x="49" y="4"/>
                  </a:lnTo>
                  <a:lnTo>
                    <a:pt x="41" y="14"/>
                  </a:lnTo>
                  <a:lnTo>
                    <a:pt x="45" y="29"/>
                  </a:lnTo>
                  <a:lnTo>
                    <a:pt x="45" y="46"/>
                  </a:lnTo>
                  <a:lnTo>
                    <a:pt x="38" y="59"/>
                  </a:lnTo>
                  <a:lnTo>
                    <a:pt x="24" y="63"/>
                  </a:lnTo>
                </a:path>
              </a:pathLst>
            </a:custGeom>
            <a:solidFill>
              <a:srgbClr val="E0A080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31803" name="Freeform 115"/>
            <p:cNvSpPr>
              <a:spLocks/>
            </p:cNvSpPr>
            <p:nvPr/>
          </p:nvSpPr>
          <p:spPr bwMode="auto">
            <a:xfrm>
              <a:off x="2266" y="2595"/>
              <a:ext cx="57" cy="111"/>
            </a:xfrm>
            <a:custGeom>
              <a:avLst/>
              <a:gdLst>
                <a:gd name="T0" fmla="*/ 30 w 57"/>
                <a:gd name="T1" fmla="*/ 0 h 111"/>
                <a:gd name="T2" fmla="*/ 34 w 57"/>
                <a:gd name="T3" fmla="*/ 6 h 111"/>
                <a:gd name="T4" fmla="*/ 38 w 57"/>
                <a:gd name="T5" fmla="*/ 14 h 111"/>
                <a:gd name="T6" fmla="*/ 45 w 57"/>
                <a:gd name="T7" fmla="*/ 14 h 111"/>
                <a:gd name="T8" fmla="*/ 51 w 57"/>
                <a:gd name="T9" fmla="*/ 14 h 111"/>
                <a:gd name="T10" fmla="*/ 56 w 57"/>
                <a:gd name="T11" fmla="*/ 15 h 111"/>
                <a:gd name="T12" fmla="*/ 46 w 57"/>
                <a:gd name="T13" fmla="*/ 19 h 111"/>
                <a:gd name="T14" fmla="*/ 39 w 57"/>
                <a:gd name="T15" fmla="*/ 27 h 111"/>
                <a:gd name="T16" fmla="*/ 35 w 57"/>
                <a:gd name="T17" fmla="*/ 35 h 111"/>
                <a:gd name="T18" fmla="*/ 35 w 57"/>
                <a:gd name="T19" fmla="*/ 42 h 111"/>
                <a:gd name="T20" fmla="*/ 36 w 57"/>
                <a:gd name="T21" fmla="*/ 51 h 111"/>
                <a:gd name="T22" fmla="*/ 34 w 57"/>
                <a:gd name="T23" fmla="*/ 61 h 111"/>
                <a:gd name="T24" fmla="*/ 27 w 57"/>
                <a:gd name="T25" fmla="*/ 72 h 111"/>
                <a:gd name="T26" fmla="*/ 14 w 57"/>
                <a:gd name="T27" fmla="*/ 78 h 111"/>
                <a:gd name="T28" fmla="*/ 19 w 57"/>
                <a:gd name="T29" fmla="*/ 73 h 111"/>
                <a:gd name="T30" fmla="*/ 25 w 57"/>
                <a:gd name="T31" fmla="*/ 68 h 111"/>
                <a:gd name="T32" fmla="*/ 31 w 57"/>
                <a:gd name="T33" fmla="*/ 51 h 111"/>
                <a:gd name="T34" fmla="*/ 32 w 57"/>
                <a:gd name="T35" fmla="*/ 46 h 111"/>
                <a:gd name="T36" fmla="*/ 23 w 57"/>
                <a:gd name="T37" fmla="*/ 51 h 111"/>
                <a:gd name="T38" fmla="*/ 13 w 57"/>
                <a:gd name="T39" fmla="*/ 62 h 111"/>
                <a:gd name="T40" fmla="*/ 9 w 57"/>
                <a:gd name="T41" fmla="*/ 75 h 111"/>
                <a:gd name="T42" fmla="*/ 9 w 57"/>
                <a:gd name="T43" fmla="*/ 87 h 111"/>
                <a:gd name="T44" fmla="*/ 11 w 57"/>
                <a:gd name="T45" fmla="*/ 101 h 111"/>
                <a:gd name="T46" fmla="*/ 17 w 57"/>
                <a:gd name="T47" fmla="*/ 110 h 111"/>
                <a:gd name="T48" fmla="*/ 8 w 57"/>
                <a:gd name="T49" fmla="*/ 99 h 111"/>
                <a:gd name="T50" fmla="*/ 4 w 57"/>
                <a:gd name="T51" fmla="*/ 87 h 111"/>
                <a:gd name="T52" fmla="*/ 4 w 57"/>
                <a:gd name="T53" fmla="*/ 75 h 111"/>
                <a:gd name="T54" fmla="*/ 7 w 57"/>
                <a:gd name="T55" fmla="*/ 62 h 111"/>
                <a:gd name="T56" fmla="*/ 12 w 57"/>
                <a:gd name="T57" fmla="*/ 54 h 111"/>
                <a:gd name="T58" fmla="*/ 22 w 57"/>
                <a:gd name="T59" fmla="*/ 42 h 111"/>
                <a:gd name="T60" fmla="*/ 25 w 57"/>
                <a:gd name="T61" fmla="*/ 32 h 111"/>
                <a:gd name="T62" fmla="*/ 12 w 57"/>
                <a:gd name="T63" fmla="*/ 40 h 111"/>
                <a:gd name="T64" fmla="*/ 0 w 57"/>
                <a:gd name="T65" fmla="*/ 39 h 111"/>
                <a:gd name="T66" fmla="*/ 11 w 57"/>
                <a:gd name="T67" fmla="*/ 36 h 111"/>
                <a:gd name="T68" fmla="*/ 16 w 57"/>
                <a:gd name="T69" fmla="*/ 32 h 111"/>
                <a:gd name="T70" fmla="*/ 23 w 57"/>
                <a:gd name="T71" fmla="*/ 28 h 111"/>
                <a:gd name="T72" fmla="*/ 28 w 57"/>
                <a:gd name="T73" fmla="*/ 18 h 111"/>
                <a:gd name="T74" fmla="*/ 31 w 57"/>
                <a:gd name="T75" fmla="*/ 11 h 111"/>
                <a:gd name="T76" fmla="*/ 30 w 57"/>
                <a:gd name="T77" fmla="*/ 0 h 11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0" t="0" r="r" b="b"/>
              <a:pathLst>
                <a:path w="57" h="111">
                  <a:moveTo>
                    <a:pt x="30" y="0"/>
                  </a:moveTo>
                  <a:lnTo>
                    <a:pt x="34" y="6"/>
                  </a:lnTo>
                  <a:lnTo>
                    <a:pt x="38" y="14"/>
                  </a:lnTo>
                  <a:lnTo>
                    <a:pt x="45" y="14"/>
                  </a:lnTo>
                  <a:lnTo>
                    <a:pt x="51" y="14"/>
                  </a:lnTo>
                  <a:lnTo>
                    <a:pt x="56" y="15"/>
                  </a:lnTo>
                  <a:lnTo>
                    <a:pt x="46" y="19"/>
                  </a:lnTo>
                  <a:lnTo>
                    <a:pt x="39" y="27"/>
                  </a:lnTo>
                  <a:lnTo>
                    <a:pt x="35" y="35"/>
                  </a:lnTo>
                  <a:lnTo>
                    <a:pt x="35" y="42"/>
                  </a:lnTo>
                  <a:lnTo>
                    <a:pt x="36" y="51"/>
                  </a:lnTo>
                  <a:lnTo>
                    <a:pt x="34" y="61"/>
                  </a:lnTo>
                  <a:lnTo>
                    <a:pt x="27" y="72"/>
                  </a:lnTo>
                  <a:lnTo>
                    <a:pt x="14" y="78"/>
                  </a:lnTo>
                  <a:lnTo>
                    <a:pt x="19" y="73"/>
                  </a:lnTo>
                  <a:lnTo>
                    <a:pt x="25" y="68"/>
                  </a:lnTo>
                  <a:lnTo>
                    <a:pt x="31" y="51"/>
                  </a:lnTo>
                  <a:lnTo>
                    <a:pt x="32" y="46"/>
                  </a:lnTo>
                  <a:lnTo>
                    <a:pt x="23" y="51"/>
                  </a:lnTo>
                  <a:lnTo>
                    <a:pt x="13" y="62"/>
                  </a:lnTo>
                  <a:lnTo>
                    <a:pt x="9" y="75"/>
                  </a:lnTo>
                  <a:lnTo>
                    <a:pt x="9" y="87"/>
                  </a:lnTo>
                  <a:lnTo>
                    <a:pt x="11" y="101"/>
                  </a:lnTo>
                  <a:lnTo>
                    <a:pt x="17" y="110"/>
                  </a:lnTo>
                  <a:lnTo>
                    <a:pt x="8" y="99"/>
                  </a:lnTo>
                  <a:lnTo>
                    <a:pt x="4" y="87"/>
                  </a:lnTo>
                  <a:lnTo>
                    <a:pt x="4" y="75"/>
                  </a:lnTo>
                  <a:lnTo>
                    <a:pt x="7" y="62"/>
                  </a:lnTo>
                  <a:lnTo>
                    <a:pt x="12" y="54"/>
                  </a:lnTo>
                  <a:lnTo>
                    <a:pt x="22" y="42"/>
                  </a:lnTo>
                  <a:lnTo>
                    <a:pt x="25" y="32"/>
                  </a:lnTo>
                  <a:lnTo>
                    <a:pt x="12" y="40"/>
                  </a:lnTo>
                  <a:lnTo>
                    <a:pt x="0" y="39"/>
                  </a:lnTo>
                  <a:lnTo>
                    <a:pt x="11" y="36"/>
                  </a:lnTo>
                  <a:lnTo>
                    <a:pt x="16" y="32"/>
                  </a:lnTo>
                  <a:lnTo>
                    <a:pt x="23" y="28"/>
                  </a:lnTo>
                  <a:lnTo>
                    <a:pt x="28" y="18"/>
                  </a:lnTo>
                  <a:lnTo>
                    <a:pt x="31" y="11"/>
                  </a:lnTo>
                  <a:lnTo>
                    <a:pt x="30" y="0"/>
                  </a:lnTo>
                </a:path>
              </a:pathLst>
            </a:custGeom>
            <a:solidFill>
              <a:srgbClr val="8080A0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31804" name="Freeform 116"/>
            <p:cNvSpPr>
              <a:spLocks/>
            </p:cNvSpPr>
            <p:nvPr/>
          </p:nvSpPr>
          <p:spPr bwMode="auto">
            <a:xfrm>
              <a:off x="2272" y="2752"/>
              <a:ext cx="60" cy="102"/>
            </a:xfrm>
            <a:custGeom>
              <a:avLst/>
              <a:gdLst>
                <a:gd name="T0" fmla="*/ 59 w 60"/>
                <a:gd name="T1" fmla="*/ 60 h 102"/>
                <a:gd name="T2" fmla="*/ 50 w 60"/>
                <a:gd name="T3" fmla="*/ 56 h 102"/>
                <a:gd name="T4" fmla="*/ 44 w 60"/>
                <a:gd name="T5" fmla="*/ 45 h 102"/>
                <a:gd name="T6" fmla="*/ 40 w 60"/>
                <a:gd name="T7" fmla="*/ 29 h 102"/>
                <a:gd name="T8" fmla="*/ 39 w 60"/>
                <a:gd name="T9" fmla="*/ 15 h 102"/>
                <a:gd name="T10" fmla="*/ 42 w 60"/>
                <a:gd name="T11" fmla="*/ 0 h 102"/>
                <a:gd name="T12" fmla="*/ 37 w 60"/>
                <a:gd name="T13" fmla="*/ 9 h 102"/>
                <a:gd name="T14" fmla="*/ 34 w 60"/>
                <a:gd name="T15" fmla="*/ 25 h 102"/>
                <a:gd name="T16" fmla="*/ 34 w 60"/>
                <a:gd name="T17" fmla="*/ 34 h 102"/>
                <a:gd name="T18" fmla="*/ 35 w 60"/>
                <a:gd name="T19" fmla="*/ 42 h 102"/>
                <a:gd name="T20" fmla="*/ 24 w 60"/>
                <a:gd name="T21" fmla="*/ 43 h 102"/>
                <a:gd name="T22" fmla="*/ 11 w 60"/>
                <a:gd name="T23" fmla="*/ 51 h 102"/>
                <a:gd name="T24" fmla="*/ 0 w 60"/>
                <a:gd name="T25" fmla="*/ 60 h 102"/>
                <a:gd name="T26" fmla="*/ 12 w 60"/>
                <a:gd name="T27" fmla="*/ 55 h 102"/>
                <a:gd name="T28" fmla="*/ 25 w 60"/>
                <a:gd name="T29" fmla="*/ 51 h 102"/>
                <a:gd name="T30" fmla="*/ 37 w 60"/>
                <a:gd name="T31" fmla="*/ 51 h 102"/>
                <a:gd name="T32" fmla="*/ 26 w 60"/>
                <a:gd name="T33" fmla="*/ 57 h 102"/>
                <a:gd name="T34" fmla="*/ 21 w 60"/>
                <a:gd name="T35" fmla="*/ 66 h 102"/>
                <a:gd name="T36" fmla="*/ 15 w 60"/>
                <a:gd name="T37" fmla="*/ 76 h 102"/>
                <a:gd name="T38" fmla="*/ 12 w 60"/>
                <a:gd name="T39" fmla="*/ 85 h 102"/>
                <a:gd name="T40" fmla="*/ 19 w 60"/>
                <a:gd name="T41" fmla="*/ 78 h 102"/>
                <a:gd name="T42" fmla="*/ 27 w 60"/>
                <a:gd name="T43" fmla="*/ 67 h 102"/>
                <a:gd name="T44" fmla="*/ 39 w 60"/>
                <a:gd name="T45" fmla="*/ 60 h 102"/>
                <a:gd name="T46" fmla="*/ 44 w 60"/>
                <a:gd name="T47" fmla="*/ 60 h 102"/>
                <a:gd name="T48" fmla="*/ 43 w 60"/>
                <a:gd name="T49" fmla="*/ 68 h 102"/>
                <a:gd name="T50" fmla="*/ 46 w 60"/>
                <a:gd name="T51" fmla="*/ 77 h 102"/>
                <a:gd name="T52" fmla="*/ 47 w 60"/>
                <a:gd name="T53" fmla="*/ 85 h 102"/>
                <a:gd name="T54" fmla="*/ 49 w 60"/>
                <a:gd name="T55" fmla="*/ 95 h 102"/>
                <a:gd name="T56" fmla="*/ 55 w 60"/>
                <a:gd name="T57" fmla="*/ 101 h 102"/>
                <a:gd name="T58" fmla="*/ 54 w 60"/>
                <a:gd name="T59" fmla="*/ 92 h 102"/>
                <a:gd name="T60" fmla="*/ 53 w 60"/>
                <a:gd name="T61" fmla="*/ 85 h 102"/>
                <a:gd name="T62" fmla="*/ 53 w 60"/>
                <a:gd name="T63" fmla="*/ 78 h 102"/>
                <a:gd name="T64" fmla="*/ 55 w 60"/>
                <a:gd name="T65" fmla="*/ 72 h 102"/>
                <a:gd name="T66" fmla="*/ 59 w 60"/>
                <a:gd name="T67" fmla="*/ 60 h 102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60" h="102">
                  <a:moveTo>
                    <a:pt x="59" y="60"/>
                  </a:moveTo>
                  <a:lnTo>
                    <a:pt x="50" y="56"/>
                  </a:lnTo>
                  <a:lnTo>
                    <a:pt x="44" y="45"/>
                  </a:lnTo>
                  <a:lnTo>
                    <a:pt x="40" y="29"/>
                  </a:lnTo>
                  <a:lnTo>
                    <a:pt x="39" y="15"/>
                  </a:lnTo>
                  <a:lnTo>
                    <a:pt x="42" y="0"/>
                  </a:lnTo>
                  <a:lnTo>
                    <a:pt x="37" y="9"/>
                  </a:lnTo>
                  <a:lnTo>
                    <a:pt x="34" y="25"/>
                  </a:lnTo>
                  <a:lnTo>
                    <a:pt x="34" y="34"/>
                  </a:lnTo>
                  <a:lnTo>
                    <a:pt x="35" y="42"/>
                  </a:lnTo>
                  <a:lnTo>
                    <a:pt x="24" y="43"/>
                  </a:lnTo>
                  <a:lnTo>
                    <a:pt x="11" y="51"/>
                  </a:lnTo>
                  <a:lnTo>
                    <a:pt x="0" y="60"/>
                  </a:lnTo>
                  <a:lnTo>
                    <a:pt x="12" y="55"/>
                  </a:lnTo>
                  <a:lnTo>
                    <a:pt x="25" y="51"/>
                  </a:lnTo>
                  <a:lnTo>
                    <a:pt x="37" y="51"/>
                  </a:lnTo>
                  <a:lnTo>
                    <a:pt x="26" y="57"/>
                  </a:lnTo>
                  <a:lnTo>
                    <a:pt x="21" y="66"/>
                  </a:lnTo>
                  <a:lnTo>
                    <a:pt x="15" y="76"/>
                  </a:lnTo>
                  <a:lnTo>
                    <a:pt x="12" y="85"/>
                  </a:lnTo>
                  <a:lnTo>
                    <a:pt x="19" y="78"/>
                  </a:lnTo>
                  <a:lnTo>
                    <a:pt x="27" y="67"/>
                  </a:lnTo>
                  <a:lnTo>
                    <a:pt x="39" y="60"/>
                  </a:lnTo>
                  <a:lnTo>
                    <a:pt x="44" y="60"/>
                  </a:lnTo>
                  <a:lnTo>
                    <a:pt x="43" y="68"/>
                  </a:lnTo>
                  <a:lnTo>
                    <a:pt x="46" y="77"/>
                  </a:lnTo>
                  <a:lnTo>
                    <a:pt x="47" y="85"/>
                  </a:lnTo>
                  <a:lnTo>
                    <a:pt x="49" y="95"/>
                  </a:lnTo>
                  <a:lnTo>
                    <a:pt x="55" y="101"/>
                  </a:lnTo>
                  <a:lnTo>
                    <a:pt x="54" y="92"/>
                  </a:lnTo>
                  <a:lnTo>
                    <a:pt x="53" y="85"/>
                  </a:lnTo>
                  <a:lnTo>
                    <a:pt x="53" y="78"/>
                  </a:lnTo>
                  <a:lnTo>
                    <a:pt x="55" y="72"/>
                  </a:lnTo>
                  <a:lnTo>
                    <a:pt x="59" y="60"/>
                  </a:lnTo>
                </a:path>
              </a:pathLst>
            </a:custGeom>
            <a:solidFill>
              <a:srgbClr val="8080A0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grpSp>
          <p:nvGrpSpPr>
            <p:cNvPr id="31805" name="Group 117"/>
            <p:cNvGrpSpPr>
              <a:grpSpLocks/>
            </p:cNvGrpSpPr>
            <p:nvPr/>
          </p:nvGrpSpPr>
          <p:grpSpPr bwMode="auto">
            <a:xfrm>
              <a:off x="1787" y="1702"/>
              <a:ext cx="583" cy="886"/>
              <a:chOff x="1787" y="1702"/>
              <a:chExt cx="583" cy="886"/>
            </a:xfrm>
          </p:grpSpPr>
          <p:grpSp>
            <p:nvGrpSpPr>
              <p:cNvPr id="31816" name="Group 118"/>
              <p:cNvGrpSpPr>
                <a:grpSpLocks/>
              </p:cNvGrpSpPr>
              <p:nvPr/>
            </p:nvGrpSpPr>
            <p:grpSpPr bwMode="auto">
              <a:xfrm>
                <a:off x="1787" y="1751"/>
                <a:ext cx="531" cy="837"/>
                <a:chOff x="1787" y="1751"/>
                <a:chExt cx="531" cy="837"/>
              </a:xfrm>
            </p:grpSpPr>
            <p:sp>
              <p:nvSpPr>
                <p:cNvPr id="31825" name="Freeform 119"/>
                <p:cNvSpPr>
                  <a:spLocks/>
                </p:cNvSpPr>
                <p:nvPr/>
              </p:nvSpPr>
              <p:spPr bwMode="auto">
                <a:xfrm>
                  <a:off x="1787" y="1751"/>
                  <a:ext cx="531" cy="837"/>
                </a:xfrm>
                <a:custGeom>
                  <a:avLst/>
                  <a:gdLst>
                    <a:gd name="T0" fmla="*/ 259 w 531"/>
                    <a:gd name="T1" fmla="*/ 86 h 837"/>
                    <a:gd name="T2" fmla="*/ 235 w 531"/>
                    <a:gd name="T3" fmla="*/ 130 h 837"/>
                    <a:gd name="T4" fmla="*/ 216 w 531"/>
                    <a:gd name="T5" fmla="*/ 200 h 837"/>
                    <a:gd name="T6" fmla="*/ 204 w 531"/>
                    <a:gd name="T7" fmla="*/ 253 h 837"/>
                    <a:gd name="T8" fmla="*/ 163 w 531"/>
                    <a:gd name="T9" fmla="*/ 279 h 837"/>
                    <a:gd name="T10" fmla="*/ 93 w 531"/>
                    <a:gd name="T11" fmla="*/ 304 h 837"/>
                    <a:gd name="T12" fmla="*/ 34 w 531"/>
                    <a:gd name="T13" fmla="*/ 333 h 837"/>
                    <a:gd name="T14" fmla="*/ 4 w 531"/>
                    <a:gd name="T15" fmla="*/ 367 h 837"/>
                    <a:gd name="T16" fmla="*/ 0 w 531"/>
                    <a:gd name="T17" fmla="*/ 412 h 837"/>
                    <a:gd name="T18" fmla="*/ 20 w 531"/>
                    <a:gd name="T19" fmla="*/ 449 h 837"/>
                    <a:gd name="T20" fmla="*/ 64 w 531"/>
                    <a:gd name="T21" fmla="*/ 471 h 837"/>
                    <a:gd name="T22" fmla="*/ 132 w 531"/>
                    <a:gd name="T23" fmla="*/ 476 h 837"/>
                    <a:gd name="T24" fmla="*/ 198 w 531"/>
                    <a:gd name="T25" fmla="*/ 466 h 837"/>
                    <a:gd name="T26" fmla="*/ 191 w 531"/>
                    <a:gd name="T27" fmla="*/ 552 h 837"/>
                    <a:gd name="T28" fmla="*/ 202 w 531"/>
                    <a:gd name="T29" fmla="*/ 672 h 837"/>
                    <a:gd name="T30" fmla="*/ 222 w 531"/>
                    <a:gd name="T31" fmla="*/ 752 h 837"/>
                    <a:gd name="T32" fmla="*/ 251 w 531"/>
                    <a:gd name="T33" fmla="*/ 798 h 837"/>
                    <a:gd name="T34" fmla="*/ 290 w 531"/>
                    <a:gd name="T35" fmla="*/ 831 h 837"/>
                    <a:gd name="T36" fmla="*/ 335 w 531"/>
                    <a:gd name="T37" fmla="*/ 831 h 837"/>
                    <a:gd name="T38" fmla="*/ 386 w 531"/>
                    <a:gd name="T39" fmla="*/ 793 h 837"/>
                    <a:gd name="T40" fmla="*/ 419 w 531"/>
                    <a:gd name="T41" fmla="*/ 721 h 837"/>
                    <a:gd name="T42" fmla="*/ 450 w 531"/>
                    <a:gd name="T43" fmla="*/ 611 h 837"/>
                    <a:gd name="T44" fmla="*/ 469 w 531"/>
                    <a:gd name="T45" fmla="*/ 529 h 837"/>
                    <a:gd name="T46" fmla="*/ 481 w 531"/>
                    <a:gd name="T47" fmla="*/ 426 h 837"/>
                    <a:gd name="T48" fmla="*/ 481 w 531"/>
                    <a:gd name="T49" fmla="*/ 377 h 837"/>
                    <a:gd name="T50" fmla="*/ 507 w 531"/>
                    <a:gd name="T51" fmla="*/ 373 h 837"/>
                    <a:gd name="T52" fmla="*/ 527 w 531"/>
                    <a:gd name="T53" fmla="*/ 342 h 837"/>
                    <a:gd name="T54" fmla="*/ 526 w 531"/>
                    <a:gd name="T55" fmla="*/ 308 h 837"/>
                    <a:gd name="T56" fmla="*/ 504 w 531"/>
                    <a:gd name="T57" fmla="*/ 295 h 837"/>
                    <a:gd name="T58" fmla="*/ 505 w 531"/>
                    <a:gd name="T59" fmla="*/ 259 h 837"/>
                    <a:gd name="T60" fmla="*/ 517 w 531"/>
                    <a:gd name="T61" fmla="*/ 143 h 837"/>
                    <a:gd name="T62" fmla="*/ 473 w 531"/>
                    <a:gd name="T63" fmla="*/ 27 h 837"/>
                    <a:gd name="T64" fmla="*/ 382 w 531"/>
                    <a:gd name="T65" fmla="*/ 0 h 837"/>
                    <a:gd name="T66" fmla="*/ 293 w 531"/>
                    <a:gd name="T67" fmla="*/ 42 h 837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</a:gdLst>
                  <a:ahLst/>
                  <a:cxnLst>
                    <a:cxn ang="T68">
                      <a:pos x="T0" y="T1"/>
                    </a:cxn>
                    <a:cxn ang="T69">
                      <a:pos x="T2" y="T3"/>
                    </a:cxn>
                    <a:cxn ang="T70">
                      <a:pos x="T4" y="T5"/>
                    </a:cxn>
                    <a:cxn ang="T71">
                      <a:pos x="T6" y="T7"/>
                    </a:cxn>
                    <a:cxn ang="T72">
                      <a:pos x="T8" y="T9"/>
                    </a:cxn>
                    <a:cxn ang="T73">
                      <a:pos x="T10" y="T11"/>
                    </a:cxn>
                    <a:cxn ang="T74">
                      <a:pos x="T12" y="T13"/>
                    </a:cxn>
                    <a:cxn ang="T75">
                      <a:pos x="T14" y="T15"/>
                    </a:cxn>
                    <a:cxn ang="T76">
                      <a:pos x="T16" y="T17"/>
                    </a:cxn>
                    <a:cxn ang="T77">
                      <a:pos x="T18" y="T19"/>
                    </a:cxn>
                    <a:cxn ang="T78">
                      <a:pos x="T20" y="T21"/>
                    </a:cxn>
                    <a:cxn ang="T79">
                      <a:pos x="T22" y="T23"/>
                    </a:cxn>
                    <a:cxn ang="T80">
                      <a:pos x="T24" y="T25"/>
                    </a:cxn>
                    <a:cxn ang="T81">
                      <a:pos x="T26" y="T27"/>
                    </a:cxn>
                    <a:cxn ang="T82">
                      <a:pos x="T28" y="T29"/>
                    </a:cxn>
                    <a:cxn ang="T83">
                      <a:pos x="T30" y="T31"/>
                    </a:cxn>
                    <a:cxn ang="T84">
                      <a:pos x="T32" y="T33"/>
                    </a:cxn>
                    <a:cxn ang="T85">
                      <a:pos x="T34" y="T35"/>
                    </a:cxn>
                    <a:cxn ang="T86">
                      <a:pos x="T36" y="T37"/>
                    </a:cxn>
                    <a:cxn ang="T87">
                      <a:pos x="T38" y="T39"/>
                    </a:cxn>
                    <a:cxn ang="T88">
                      <a:pos x="T40" y="T41"/>
                    </a:cxn>
                    <a:cxn ang="T89">
                      <a:pos x="T42" y="T43"/>
                    </a:cxn>
                    <a:cxn ang="T90">
                      <a:pos x="T44" y="T45"/>
                    </a:cxn>
                    <a:cxn ang="T91">
                      <a:pos x="T46" y="T47"/>
                    </a:cxn>
                    <a:cxn ang="T92">
                      <a:pos x="T48" y="T49"/>
                    </a:cxn>
                    <a:cxn ang="T93">
                      <a:pos x="T50" y="T51"/>
                    </a:cxn>
                    <a:cxn ang="T94">
                      <a:pos x="T52" y="T53"/>
                    </a:cxn>
                    <a:cxn ang="T95">
                      <a:pos x="T54" y="T55"/>
                    </a:cxn>
                    <a:cxn ang="T96">
                      <a:pos x="T56" y="T57"/>
                    </a:cxn>
                    <a:cxn ang="T97">
                      <a:pos x="T58" y="T59"/>
                    </a:cxn>
                    <a:cxn ang="T98">
                      <a:pos x="T60" y="T61"/>
                    </a:cxn>
                    <a:cxn ang="T99">
                      <a:pos x="T62" y="T63"/>
                    </a:cxn>
                    <a:cxn ang="T100">
                      <a:pos x="T64" y="T65"/>
                    </a:cxn>
                    <a:cxn ang="T101">
                      <a:pos x="T66" y="T67"/>
                    </a:cxn>
                  </a:cxnLst>
                  <a:rect l="0" t="0" r="r" b="b"/>
                  <a:pathLst>
                    <a:path w="531" h="837">
                      <a:moveTo>
                        <a:pt x="293" y="42"/>
                      </a:moveTo>
                      <a:lnTo>
                        <a:pt x="259" y="86"/>
                      </a:lnTo>
                      <a:lnTo>
                        <a:pt x="246" y="106"/>
                      </a:lnTo>
                      <a:lnTo>
                        <a:pt x="235" y="130"/>
                      </a:lnTo>
                      <a:lnTo>
                        <a:pt x="225" y="162"/>
                      </a:lnTo>
                      <a:lnTo>
                        <a:pt x="216" y="200"/>
                      </a:lnTo>
                      <a:lnTo>
                        <a:pt x="208" y="232"/>
                      </a:lnTo>
                      <a:lnTo>
                        <a:pt x="204" y="253"/>
                      </a:lnTo>
                      <a:lnTo>
                        <a:pt x="193" y="266"/>
                      </a:lnTo>
                      <a:lnTo>
                        <a:pt x="163" y="279"/>
                      </a:lnTo>
                      <a:lnTo>
                        <a:pt x="128" y="289"/>
                      </a:lnTo>
                      <a:lnTo>
                        <a:pt x="93" y="304"/>
                      </a:lnTo>
                      <a:lnTo>
                        <a:pt x="58" y="319"/>
                      </a:lnTo>
                      <a:lnTo>
                        <a:pt x="34" y="333"/>
                      </a:lnTo>
                      <a:lnTo>
                        <a:pt x="15" y="348"/>
                      </a:lnTo>
                      <a:lnTo>
                        <a:pt x="4" y="367"/>
                      </a:lnTo>
                      <a:lnTo>
                        <a:pt x="0" y="390"/>
                      </a:lnTo>
                      <a:lnTo>
                        <a:pt x="0" y="412"/>
                      </a:lnTo>
                      <a:lnTo>
                        <a:pt x="7" y="432"/>
                      </a:lnTo>
                      <a:lnTo>
                        <a:pt x="20" y="449"/>
                      </a:lnTo>
                      <a:lnTo>
                        <a:pt x="38" y="462"/>
                      </a:lnTo>
                      <a:lnTo>
                        <a:pt x="64" y="471"/>
                      </a:lnTo>
                      <a:lnTo>
                        <a:pt x="98" y="475"/>
                      </a:lnTo>
                      <a:lnTo>
                        <a:pt x="132" y="476"/>
                      </a:lnTo>
                      <a:lnTo>
                        <a:pt x="170" y="473"/>
                      </a:lnTo>
                      <a:lnTo>
                        <a:pt x="198" y="466"/>
                      </a:lnTo>
                      <a:lnTo>
                        <a:pt x="193" y="499"/>
                      </a:lnTo>
                      <a:lnTo>
                        <a:pt x="191" y="552"/>
                      </a:lnTo>
                      <a:lnTo>
                        <a:pt x="193" y="608"/>
                      </a:lnTo>
                      <a:lnTo>
                        <a:pt x="202" y="672"/>
                      </a:lnTo>
                      <a:lnTo>
                        <a:pt x="214" y="729"/>
                      </a:lnTo>
                      <a:lnTo>
                        <a:pt x="222" y="752"/>
                      </a:lnTo>
                      <a:lnTo>
                        <a:pt x="234" y="775"/>
                      </a:lnTo>
                      <a:lnTo>
                        <a:pt x="251" y="798"/>
                      </a:lnTo>
                      <a:lnTo>
                        <a:pt x="276" y="821"/>
                      </a:lnTo>
                      <a:lnTo>
                        <a:pt x="290" y="831"/>
                      </a:lnTo>
                      <a:lnTo>
                        <a:pt x="316" y="836"/>
                      </a:lnTo>
                      <a:lnTo>
                        <a:pt x="335" y="831"/>
                      </a:lnTo>
                      <a:lnTo>
                        <a:pt x="357" y="821"/>
                      </a:lnTo>
                      <a:lnTo>
                        <a:pt x="386" y="793"/>
                      </a:lnTo>
                      <a:lnTo>
                        <a:pt x="405" y="758"/>
                      </a:lnTo>
                      <a:lnTo>
                        <a:pt x="419" y="721"/>
                      </a:lnTo>
                      <a:lnTo>
                        <a:pt x="437" y="660"/>
                      </a:lnTo>
                      <a:lnTo>
                        <a:pt x="450" y="611"/>
                      </a:lnTo>
                      <a:lnTo>
                        <a:pt x="462" y="563"/>
                      </a:lnTo>
                      <a:lnTo>
                        <a:pt x="469" y="529"/>
                      </a:lnTo>
                      <a:lnTo>
                        <a:pt x="476" y="474"/>
                      </a:lnTo>
                      <a:lnTo>
                        <a:pt x="481" y="426"/>
                      </a:lnTo>
                      <a:lnTo>
                        <a:pt x="483" y="394"/>
                      </a:lnTo>
                      <a:lnTo>
                        <a:pt x="481" y="377"/>
                      </a:lnTo>
                      <a:lnTo>
                        <a:pt x="493" y="380"/>
                      </a:lnTo>
                      <a:lnTo>
                        <a:pt x="507" y="373"/>
                      </a:lnTo>
                      <a:lnTo>
                        <a:pt x="519" y="358"/>
                      </a:lnTo>
                      <a:lnTo>
                        <a:pt x="527" y="342"/>
                      </a:lnTo>
                      <a:lnTo>
                        <a:pt x="530" y="325"/>
                      </a:lnTo>
                      <a:lnTo>
                        <a:pt x="526" y="308"/>
                      </a:lnTo>
                      <a:lnTo>
                        <a:pt x="517" y="298"/>
                      </a:lnTo>
                      <a:lnTo>
                        <a:pt x="504" y="295"/>
                      </a:lnTo>
                      <a:lnTo>
                        <a:pt x="489" y="295"/>
                      </a:lnTo>
                      <a:lnTo>
                        <a:pt x="505" y="259"/>
                      </a:lnTo>
                      <a:lnTo>
                        <a:pt x="515" y="204"/>
                      </a:lnTo>
                      <a:lnTo>
                        <a:pt x="517" y="143"/>
                      </a:lnTo>
                      <a:lnTo>
                        <a:pt x="515" y="75"/>
                      </a:lnTo>
                      <a:lnTo>
                        <a:pt x="473" y="27"/>
                      </a:lnTo>
                      <a:lnTo>
                        <a:pt x="436" y="5"/>
                      </a:lnTo>
                      <a:lnTo>
                        <a:pt x="382" y="0"/>
                      </a:lnTo>
                      <a:lnTo>
                        <a:pt x="333" y="13"/>
                      </a:lnTo>
                      <a:lnTo>
                        <a:pt x="293" y="42"/>
                      </a:lnTo>
                    </a:path>
                  </a:pathLst>
                </a:custGeom>
                <a:solidFill>
                  <a:srgbClr val="E0A080"/>
                </a:solidFill>
                <a:ln w="12700" cap="rnd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1826" name="Freeform 120"/>
                <p:cNvSpPr>
                  <a:spLocks/>
                </p:cNvSpPr>
                <p:nvPr/>
              </p:nvSpPr>
              <p:spPr bwMode="auto">
                <a:xfrm>
                  <a:off x="1981" y="2168"/>
                  <a:ext cx="100" cy="55"/>
                </a:xfrm>
                <a:custGeom>
                  <a:avLst/>
                  <a:gdLst>
                    <a:gd name="T0" fmla="*/ 0 w 100"/>
                    <a:gd name="T1" fmla="*/ 54 h 55"/>
                    <a:gd name="T2" fmla="*/ 22 w 100"/>
                    <a:gd name="T3" fmla="*/ 50 h 55"/>
                    <a:gd name="T4" fmla="*/ 47 w 100"/>
                    <a:gd name="T5" fmla="*/ 39 h 55"/>
                    <a:gd name="T6" fmla="*/ 67 w 100"/>
                    <a:gd name="T7" fmla="*/ 30 h 55"/>
                    <a:gd name="T8" fmla="*/ 86 w 100"/>
                    <a:gd name="T9" fmla="*/ 16 h 55"/>
                    <a:gd name="T10" fmla="*/ 99 w 100"/>
                    <a:gd name="T11" fmla="*/ 0 h 55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100" h="55">
                      <a:moveTo>
                        <a:pt x="0" y="54"/>
                      </a:moveTo>
                      <a:lnTo>
                        <a:pt x="22" y="50"/>
                      </a:lnTo>
                      <a:lnTo>
                        <a:pt x="47" y="39"/>
                      </a:lnTo>
                      <a:lnTo>
                        <a:pt x="67" y="30"/>
                      </a:lnTo>
                      <a:lnTo>
                        <a:pt x="86" y="16"/>
                      </a:lnTo>
                      <a:lnTo>
                        <a:pt x="99" y="0"/>
                      </a:lnTo>
                    </a:path>
                  </a:pathLst>
                </a:custGeom>
                <a:noFill/>
                <a:ln w="12700" cap="rnd" cmpd="sng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31817" name="Group 121"/>
              <p:cNvGrpSpPr>
                <a:grpSpLocks/>
              </p:cNvGrpSpPr>
              <p:nvPr/>
            </p:nvGrpSpPr>
            <p:grpSpPr bwMode="auto">
              <a:xfrm>
                <a:off x="1984" y="1702"/>
                <a:ext cx="386" cy="356"/>
                <a:chOff x="1984" y="1702"/>
                <a:chExt cx="386" cy="356"/>
              </a:xfrm>
            </p:grpSpPr>
            <p:sp>
              <p:nvSpPr>
                <p:cNvPr id="31818" name="Freeform 122"/>
                <p:cNvSpPr>
                  <a:spLocks/>
                </p:cNvSpPr>
                <p:nvPr/>
              </p:nvSpPr>
              <p:spPr bwMode="auto">
                <a:xfrm>
                  <a:off x="1984" y="1702"/>
                  <a:ext cx="386" cy="356"/>
                </a:xfrm>
                <a:custGeom>
                  <a:avLst/>
                  <a:gdLst>
                    <a:gd name="T0" fmla="*/ 1 w 386"/>
                    <a:gd name="T1" fmla="*/ 91 h 356"/>
                    <a:gd name="T2" fmla="*/ 16 w 386"/>
                    <a:gd name="T3" fmla="*/ 67 h 356"/>
                    <a:gd name="T4" fmla="*/ 51 w 386"/>
                    <a:gd name="T5" fmla="*/ 44 h 356"/>
                    <a:gd name="T6" fmla="*/ 102 w 386"/>
                    <a:gd name="T7" fmla="*/ 27 h 356"/>
                    <a:gd name="T8" fmla="*/ 144 w 386"/>
                    <a:gd name="T9" fmla="*/ 14 h 356"/>
                    <a:gd name="T10" fmla="*/ 186 w 386"/>
                    <a:gd name="T11" fmla="*/ 1 h 356"/>
                    <a:gd name="T12" fmla="*/ 232 w 386"/>
                    <a:gd name="T13" fmla="*/ 2 h 356"/>
                    <a:gd name="T14" fmla="*/ 271 w 386"/>
                    <a:gd name="T15" fmla="*/ 12 h 356"/>
                    <a:gd name="T16" fmla="*/ 294 w 386"/>
                    <a:gd name="T17" fmla="*/ 34 h 356"/>
                    <a:gd name="T18" fmla="*/ 309 w 386"/>
                    <a:gd name="T19" fmla="*/ 73 h 356"/>
                    <a:gd name="T20" fmla="*/ 333 w 386"/>
                    <a:gd name="T21" fmla="*/ 99 h 356"/>
                    <a:gd name="T22" fmla="*/ 360 w 386"/>
                    <a:gd name="T23" fmla="*/ 110 h 356"/>
                    <a:gd name="T24" fmla="*/ 382 w 386"/>
                    <a:gd name="T25" fmla="*/ 131 h 356"/>
                    <a:gd name="T26" fmla="*/ 384 w 386"/>
                    <a:gd name="T27" fmla="*/ 169 h 356"/>
                    <a:gd name="T28" fmla="*/ 374 w 386"/>
                    <a:gd name="T29" fmla="*/ 210 h 356"/>
                    <a:gd name="T30" fmla="*/ 383 w 386"/>
                    <a:gd name="T31" fmla="*/ 244 h 356"/>
                    <a:gd name="T32" fmla="*/ 376 w 386"/>
                    <a:gd name="T33" fmla="*/ 277 h 356"/>
                    <a:gd name="T34" fmla="*/ 348 w 386"/>
                    <a:gd name="T35" fmla="*/ 315 h 356"/>
                    <a:gd name="T36" fmla="*/ 323 w 386"/>
                    <a:gd name="T37" fmla="*/ 338 h 356"/>
                    <a:gd name="T38" fmla="*/ 288 w 386"/>
                    <a:gd name="T39" fmla="*/ 355 h 356"/>
                    <a:gd name="T40" fmla="*/ 260 w 386"/>
                    <a:gd name="T41" fmla="*/ 344 h 356"/>
                    <a:gd name="T42" fmla="*/ 265 w 386"/>
                    <a:gd name="T43" fmla="*/ 308 h 356"/>
                    <a:gd name="T44" fmla="*/ 256 w 386"/>
                    <a:gd name="T45" fmla="*/ 279 h 356"/>
                    <a:gd name="T46" fmla="*/ 230 w 386"/>
                    <a:gd name="T47" fmla="*/ 257 h 356"/>
                    <a:gd name="T48" fmla="*/ 225 w 386"/>
                    <a:gd name="T49" fmla="*/ 220 h 356"/>
                    <a:gd name="T50" fmla="*/ 228 w 386"/>
                    <a:gd name="T51" fmla="*/ 177 h 356"/>
                    <a:gd name="T52" fmla="*/ 244 w 386"/>
                    <a:gd name="T53" fmla="*/ 145 h 356"/>
                    <a:gd name="T54" fmla="*/ 238 w 386"/>
                    <a:gd name="T55" fmla="*/ 136 h 356"/>
                    <a:gd name="T56" fmla="*/ 204 w 386"/>
                    <a:gd name="T57" fmla="*/ 145 h 356"/>
                    <a:gd name="T58" fmla="*/ 177 w 386"/>
                    <a:gd name="T59" fmla="*/ 136 h 356"/>
                    <a:gd name="T60" fmla="*/ 154 w 386"/>
                    <a:gd name="T61" fmla="*/ 128 h 356"/>
                    <a:gd name="T62" fmla="*/ 128 w 386"/>
                    <a:gd name="T63" fmla="*/ 118 h 356"/>
                    <a:gd name="T64" fmla="*/ 95 w 386"/>
                    <a:gd name="T65" fmla="*/ 128 h 356"/>
                    <a:gd name="T66" fmla="*/ 52 w 386"/>
                    <a:gd name="T67" fmla="*/ 131 h 356"/>
                    <a:gd name="T68" fmla="*/ 16 w 386"/>
                    <a:gd name="T69" fmla="*/ 124 h 356"/>
                    <a:gd name="T70" fmla="*/ 0 w 386"/>
                    <a:gd name="T71" fmla="*/ 103 h 35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86" h="356">
                      <a:moveTo>
                        <a:pt x="0" y="103"/>
                      </a:moveTo>
                      <a:lnTo>
                        <a:pt x="1" y="91"/>
                      </a:lnTo>
                      <a:lnTo>
                        <a:pt x="5" y="81"/>
                      </a:lnTo>
                      <a:lnTo>
                        <a:pt x="16" y="67"/>
                      </a:lnTo>
                      <a:lnTo>
                        <a:pt x="32" y="55"/>
                      </a:lnTo>
                      <a:lnTo>
                        <a:pt x="51" y="44"/>
                      </a:lnTo>
                      <a:lnTo>
                        <a:pt x="73" y="35"/>
                      </a:lnTo>
                      <a:lnTo>
                        <a:pt x="102" y="27"/>
                      </a:lnTo>
                      <a:lnTo>
                        <a:pt x="126" y="24"/>
                      </a:lnTo>
                      <a:lnTo>
                        <a:pt x="144" y="14"/>
                      </a:lnTo>
                      <a:lnTo>
                        <a:pt x="162" y="7"/>
                      </a:lnTo>
                      <a:lnTo>
                        <a:pt x="186" y="1"/>
                      </a:lnTo>
                      <a:lnTo>
                        <a:pt x="214" y="0"/>
                      </a:lnTo>
                      <a:lnTo>
                        <a:pt x="232" y="2"/>
                      </a:lnTo>
                      <a:lnTo>
                        <a:pt x="254" y="6"/>
                      </a:lnTo>
                      <a:lnTo>
                        <a:pt x="271" y="12"/>
                      </a:lnTo>
                      <a:lnTo>
                        <a:pt x="282" y="19"/>
                      </a:lnTo>
                      <a:lnTo>
                        <a:pt x="294" y="34"/>
                      </a:lnTo>
                      <a:lnTo>
                        <a:pt x="304" y="54"/>
                      </a:lnTo>
                      <a:lnTo>
                        <a:pt x="309" y="73"/>
                      </a:lnTo>
                      <a:lnTo>
                        <a:pt x="318" y="89"/>
                      </a:lnTo>
                      <a:lnTo>
                        <a:pt x="333" y="99"/>
                      </a:lnTo>
                      <a:lnTo>
                        <a:pt x="347" y="105"/>
                      </a:lnTo>
                      <a:lnTo>
                        <a:pt x="360" y="110"/>
                      </a:lnTo>
                      <a:lnTo>
                        <a:pt x="374" y="120"/>
                      </a:lnTo>
                      <a:lnTo>
                        <a:pt x="382" y="131"/>
                      </a:lnTo>
                      <a:lnTo>
                        <a:pt x="385" y="151"/>
                      </a:lnTo>
                      <a:lnTo>
                        <a:pt x="384" y="169"/>
                      </a:lnTo>
                      <a:lnTo>
                        <a:pt x="380" y="192"/>
                      </a:lnTo>
                      <a:lnTo>
                        <a:pt x="374" y="210"/>
                      </a:lnTo>
                      <a:lnTo>
                        <a:pt x="380" y="223"/>
                      </a:lnTo>
                      <a:lnTo>
                        <a:pt x="383" y="244"/>
                      </a:lnTo>
                      <a:lnTo>
                        <a:pt x="382" y="262"/>
                      </a:lnTo>
                      <a:lnTo>
                        <a:pt x="376" y="277"/>
                      </a:lnTo>
                      <a:lnTo>
                        <a:pt x="360" y="302"/>
                      </a:lnTo>
                      <a:lnTo>
                        <a:pt x="348" y="315"/>
                      </a:lnTo>
                      <a:lnTo>
                        <a:pt x="338" y="326"/>
                      </a:lnTo>
                      <a:lnTo>
                        <a:pt x="323" y="338"/>
                      </a:lnTo>
                      <a:lnTo>
                        <a:pt x="308" y="347"/>
                      </a:lnTo>
                      <a:lnTo>
                        <a:pt x="288" y="355"/>
                      </a:lnTo>
                      <a:lnTo>
                        <a:pt x="274" y="350"/>
                      </a:lnTo>
                      <a:lnTo>
                        <a:pt x="260" y="344"/>
                      </a:lnTo>
                      <a:lnTo>
                        <a:pt x="265" y="325"/>
                      </a:lnTo>
                      <a:lnTo>
                        <a:pt x="265" y="308"/>
                      </a:lnTo>
                      <a:lnTo>
                        <a:pt x="262" y="294"/>
                      </a:lnTo>
                      <a:lnTo>
                        <a:pt x="256" y="279"/>
                      </a:lnTo>
                      <a:lnTo>
                        <a:pt x="242" y="271"/>
                      </a:lnTo>
                      <a:lnTo>
                        <a:pt x="230" y="257"/>
                      </a:lnTo>
                      <a:lnTo>
                        <a:pt x="227" y="239"/>
                      </a:lnTo>
                      <a:lnTo>
                        <a:pt x="225" y="220"/>
                      </a:lnTo>
                      <a:lnTo>
                        <a:pt x="227" y="196"/>
                      </a:lnTo>
                      <a:lnTo>
                        <a:pt x="228" y="177"/>
                      </a:lnTo>
                      <a:lnTo>
                        <a:pt x="238" y="159"/>
                      </a:lnTo>
                      <a:lnTo>
                        <a:pt x="244" y="145"/>
                      </a:lnTo>
                      <a:lnTo>
                        <a:pt x="250" y="133"/>
                      </a:lnTo>
                      <a:lnTo>
                        <a:pt x="238" y="136"/>
                      </a:lnTo>
                      <a:lnTo>
                        <a:pt x="216" y="143"/>
                      </a:lnTo>
                      <a:lnTo>
                        <a:pt x="204" y="145"/>
                      </a:lnTo>
                      <a:lnTo>
                        <a:pt x="190" y="143"/>
                      </a:lnTo>
                      <a:lnTo>
                        <a:pt x="177" y="136"/>
                      </a:lnTo>
                      <a:lnTo>
                        <a:pt x="168" y="130"/>
                      </a:lnTo>
                      <a:lnTo>
                        <a:pt x="154" y="128"/>
                      </a:lnTo>
                      <a:lnTo>
                        <a:pt x="137" y="125"/>
                      </a:lnTo>
                      <a:lnTo>
                        <a:pt x="128" y="118"/>
                      </a:lnTo>
                      <a:lnTo>
                        <a:pt x="116" y="123"/>
                      </a:lnTo>
                      <a:lnTo>
                        <a:pt x="95" y="128"/>
                      </a:lnTo>
                      <a:lnTo>
                        <a:pt x="73" y="130"/>
                      </a:lnTo>
                      <a:lnTo>
                        <a:pt x="52" y="131"/>
                      </a:lnTo>
                      <a:lnTo>
                        <a:pt x="34" y="129"/>
                      </a:lnTo>
                      <a:lnTo>
                        <a:pt x="16" y="124"/>
                      </a:lnTo>
                      <a:lnTo>
                        <a:pt x="5" y="117"/>
                      </a:lnTo>
                      <a:lnTo>
                        <a:pt x="0" y="103"/>
                      </a:lnTo>
                    </a:path>
                  </a:pathLst>
                </a:custGeom>
                <a:solidFill>
                  <a:srgbClr val="A04000"/>
                </a:solidFill>
                <a:ln w="12700" cap="rnd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grpSp>
              <p:nvGrpSpPr>
                <p:cNvPr id="31819" name="Group 123"/>
                <p:cNvGrpSpPr>
                  <a:grpSpLocks/>
                </p:cNvGrpSpPr>
                <p:nvPr/>
              </p:nvGrpSpPr>
              <p:grpSpPr bwMode="auto">
                <a:xfrm>
                  <a:off x="2112" y="1793"/>
                  <a:ext cx="155" cy="220"/>
                  <a:chOff x="2112" y="1793"/>
                  <a:chExt cx="155" cy="220"/>
                </a:xfrm>
              </p:grpSpPr>
              <p:grpSp>
                <p:nvGrpSpPr>
                  <p:cNvPr id="31820" name="Group 124"/>
                  <p:cNvGrpSpPr>
                    <a:grpSpLocks/>
                  </p:cNvGrpSpPr>
                  <p:nvPr/>
                </p:nvGrpSpPr>
                <p:grpSpPr bwMode="auto">
                  <a:xfrm>
                    <a:off x="2112" y="1802"/>
                    <a:ext cx="155" cy="211"/>
                    <a:chOff x="2112" y="1802"/>
                    <a:chExt cx="155" cy="211"/>
                  </a:xfrm>
                </p:grpSpPr>
                <p:sp>
                  <p:nvSpPr>
                    <p:cNvPr id="31822" name="Freeform 125"/>
                    <p:cNvSpPr>
                      <a:spLocks/>
                    </p:cNvSpPr>
                    <p:nvPr/>
                  </p:nvSpPr>
                  <p:spPr bwMode="auto">
                    <a:xfrm>
                      <a:off x="2209" y="1802"/>
                      <a:ext cx="58" cy="62"/>
                    </a:xfrm>
                    <a:custGeom>
                      <a:avLst/>
                      <a:gdLst>
                        <a:gd name="T0" fmla="*/ 0 w 58"/>
                        <a:gd name="T1" fmla="*/ 40 h 62"/>
                        <a:gd name="T2" fmla="*/ 21 w 58"/>
                        <a:gd name="T3" fmla="*/ 29 h 62"/>
                        <a:gd name="T4" fmla="*/ 29 w 58"/>
                        <a:gd name="T5" fmla="*/ 18 h 62"/>
                        <a:gd name="T6" fmla="*/ 28 w 58"/>
                        <a:gd name="T7" fmla="*/ 9 h 62"/>
                        <a:gd name="T8" fmla="*/ 22 w 58"/>
                        <a:gd name="T9" fmla="*/ 0 h 62"/>
                        <a:gd name="T10" fmla="*/ 34 w 58"/>
                        <a:gd name="T11" fmla="*/ 5 h 62"/>
                        <a:gd name="T12" fmla="*/ 37 w 58"/>
                        <a:gd name="T13" fmla="*/ 11 h 62"/>
                        <a:gd name="T14" fmla="*/ 35 w 58"/>
                        <a:gd name="T15" fmla="*/ 21 h 62"/>
                        <a:gd name="T16" fmla="*/ 30 w 58"/>
                        <a:gd name="T17" fmla="*/ 32 h 62"/>
                        <a:gd name="T18" fmla="*/ 45 w 58"/>
                        <a:gd name="T19" fmla="*/ 31 h 62"/>
                        <a:gd name="T20" fmla="*/ 57 w 58"/>
                        <a:gd name="T21" fmla="*/ 44 h 62"/>
                        <a:gd name="T22" fmla="*/ 49 w 58"/>
                        <a:gd name="T23" fmla="*/ 40 h 62"/>
                        <a:gd name="T24" fmla="*/ 44 w 58"/>
                        <a:gd name="T25" fmla="*/ 38 h 62"/>
                        <a:gd name="T26" fmla="*/ 36 w 58"/>
                        <a:gd name="T27" fmla="*/ 40 h 62"/>
                        <a:gd name="T28" fmla="*/ 38 w 58"/>
                        <a:gd name="T29" fmla="*/ 49 h 62"/>
                        <a:gd name="T30" fmla="*/ 34 w 58"/>
                        <a:gd name="T31" fmla="*/ 55 h 62"/>
                        <a:gd name="T32" fmla="*/ 25 w 58"/>
                        <a:gd name="T33" fmla="*/ 61 h 62"/>
                        <a:gd name="T34" fmla="*/ 34 w 58"/>
                        <a:gd name="T35" fmla="*/ 49 h 62"/>
                        <a:gd name="T36" fmla="*/ 32 w 58"/>
                        <a:gd name="T37" fmla="*/ 39 h 62"/>
                        <a:gd name="T38" fmla="*/ 26 w 58"/>
                        <a:gd name="T39" fmla="*/ 35 h 62"/>
                        <a:gd name="T40" fmla="*/ 20 w 58"/>
                        <a:gd name="T41" fmla="*/ 38 h 62"/>
                        <a:gd name="T42" fmla="*/ 7 w 58"/>
                        <a:gd name="T43" fmla="*/ 54 h 62"/>
                        <a:gd name="T44" fmla="*/ 14 w 58"/>
                        <a:gd name="T45" fmla="*/ 36 h 62"/>
                        <a:gd name="T46" fmla="*/ 0 w 58"/>
                        <a:gd name="T47" fmla="*/ 40 h 62"/>
                        <a:gd name="T48" fmla="*/ 0 60000 65536"/>
                        <a:gd name="T49" fmla="*/ 0 60000 65536"/>
                        <a:gd name="T50" fmla="*/ 0 60000 65536"/>
                        <a:gd name="T51" fmla="*/ 0 60000 65536"/>
                        <a:gd name="T52" fmla="*/ 0 60000 65536"/>
                        <a:gd name="T53" fmla="*/ 0 60000 65536"/>
                        <a:gd name="T54" fmla="*/ 0 60000 65536"/>
                        <a:gd name="T55" fmla="*/ 0 60000 65536"/>
                        <a:gd name="T56" fmla="*/ 0 60000 65536"/>
                        <a:gd name="T57" fmla="*/ 0 60000 65536"/>
                        <a:gd name="T58" fmla="*/ 0 60000 65536"/>
                        <a:gd name="T59" fmla="*/ 0 60000 65536"/>
                        <a:gd name="T60" fmla="*/ 0 60000 65536"/>
                        <a:gd name="T61" fmla="*/ 0 60000 65536"/>
                        <a:gd name="T62" fmla="*/ 0 60000 65536"/>
                        <a:gd name="T63" fmla="*/ 0 60000 65536"/>
                        <a:gd name="T64" fmla="*/ 0 60000 65536"/>
                        <a:gd name="T65" fmla="*/ 0 60000 65536"/>
                        <a:gd name="T66" fmla="*/ 0 60000 65536"/>
                        <a:gd name="T67" fmla="*/ 0 60000 65536"/>
                        <a:gd name="T68" fmla="*/ 0 60000 65536"/>
                        <a:gd name="T69" fmla="*/ 0 60000 65536"/>
                        <a:gd name="T70" fmla="*/ 0 60000 65536"/>
                        <a:gd name="T71" fmla="*/ 0 60000 65536"/>
                      </a:gdLst>
                      <a:ahLst/>
                      <a:cxnLst>
                        <a:cxn ang="T48">
                          <a:pos x="T0" y="T1"/>
                        </a:cxn>
                        <a:cxn ang="T49">
                          <a:pos x="T2" y="T3"/>
                        </a:cxn>
                        <a:cxn ang="T50">
                          <a:pos x="T4" y="T5"/>
                        </a:cxn>
                        <a:cxn ang="T51">
                          <a:pos x="T6" y="T7"/>
                        </a:cxn>
                        <a:cxn ang="T52">
                          <a:pos x="T8" y="T9"/>
                        </a:cxn>
                        <a:cxn ang="T53">
                          <a:pos x="T10" y="T11"/>
                        </a:cxn>
                        <a:cxn ang="T54">
                          <a:pos x="T12" y="T13"/>
                        </a:cxn>
                        <a:cxn ang="T55">
                          <a:pos x="T14" y="T15"/>
                        </a:cxn>
                        <a:cxn ang="T56">
                          <a:pos x="T16" y="T17"/>
                        </a:cxn>
                        <a:cxn ang="T57">
                          <a:pos x="T18" y="T19"/>
                        </a:cxn>
                        <a:cxn ang="T58">
                          <a:pos x="T20" y="T21"/>
                        </a:cxn>
                        <a:cxn ang="T59">
                          <a:pos x="T22" y="T23"/>
                        </a:cxn>
                        <a:cxn ang="T60">
                          <a:pos x="T24" y="T25"/>
                        </a:cxn>
                        <a:cxn ang="T61">
                          <a:pos x="T26" y="T27"/>
                        </a:cxn>
                        <a:cxn ang="T62">
                          <a:pos x="T28" y="T29"/>
                        </a:cxn>
                        <a:cxn ang="T63">
                          <a:pos x="T30" y="T31"/>
                        </a:cxn>
                        <a:cxn ang="T64">
                          <a:pos x="T32" y="T33"/>
                        </a:cxn>
                        <a:cxn ang="T65">
                          <a:pos x="T34" y="T35"/>
                        </a:cxn>
                        <a:cxn ang="T66">
                          <a:pos x="T36" y="T37"/>
                        </a:cxn>
                        <a:cxn ang="T67">
                          <a:pos x="T38" y="T39"/>
                        </a:cxn>
                        <a:cxn ang="T68">
                          <a:pos x="T40" y="T41"/>
                        </a:cxn>
                        <a:cxn ang="T69">
                          <a:pos x="T42" y="T43"/>
                        </a:cxn>
                        <a:cxn ang="T70">
                          <a:pos x="T44" y="T45"/>
                        </a:cxn>
                        <a:cxn ang="T71">
                          <a:pos x="T46" y="T47"/>
                        </a:cxn>
                      </a:cxnLst>
                      <a:rect l="0" t="0" r="r" b="b"/>
                      <a:pathLst>
                        <a:path w="58" h="62">
                          <a:moveTo>
                            <a:pt x="0" y="40"/>
                          </a:moveTo>
                          <a:lnTo>
                            <a:pt x="21" y="29"/>
                          </a:lnTo>
                          <a:lnTo>
                            <a:pt x="29" y="18"/>
                          </a:lnTo>
                          <a:lnTo>
                            <a:pt x="28" y="9"/>
                          </a:lnTo>
                          <a:lnTo>
                            <a:pt x="22" y="0"/>
                          </a:lnTo>
                          <a:lnTo>
                            <a:pt x="34" y="5"/>
                          </a:lnTo>
                          <a:lnTo>
                            <a:pt x="37" y="11"/>
                          </a:lnTo>
                          <a:lnTo>
                            <a:pt x="35" y="21"/>
                          </a:lnTo>
                          <a:lnTo>
                            <a:pt x="30" y="32"/>
                          </a:lnTo>
                          <a:lnTo>
                            <a:pt x="45" y="31"/>
                          </a:lnTo>
                          <a:lnTo>
                            <a:pt x="57" y="44"/>
                          </a:lnTo>
                          <a:lnTo>
                            <a:pt x="49" y="40"/>
                          </a:lnTo>
                          <a:lnTo>
                            <a:pt x="44" y="38"/>
                          </a:lnTo>
                          <a:lnTo>
                            <a:pt x="36" y="40"/>
                          </a:lnTo>
                          <a:lnTo>
                            <a:pt x="38" y="49"/>
                          </a:lnTo>
                          <a:lnTo>
                            <a:pt x="34" y="55"/>
                          </a:lnTo>
                          <a:lnTo>
                            <a:pt x="25" y="61"/>
                          </a:lnTo>
                          <a:lnTo>
                            <a:pt x="34" y="49"/>
                          </a:lnTo>
                          <a:lnTo>
                            <a:pt x="32" y="39"/>
                          </a:lnTo>
                          <a:lnTo>
                            <a:pt x="26" y="35"/>
                          </a:lnTo>
                          <a:lnTo>
                            <a:pt x="20" y="38"/>
                          </a:lnTo>
                          <a:lnTo>
                            <a:pt x="7" y="54"/>
                          </a:lnTo>
                          <a:lnTo>
                            <a:pt x="14" y="36"/>
                          </a:lnTo>
                          <a:lnTo>
                            <a:pt x="0" y="40"/>
                          </a:lnTo>
                        </a:path>
                      </a:pathLst>
                    </a:custGeom>
                    <a:solidFill>
                      <a:srgbClr val="604020"/>
                    </a:solidFill>
                    <a:ln w="9525" cap="rnd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31823" name="Freeform 126"/>
                    <p:cNvSpPr>
                      <a:spLocks/>
                    </p:cNvSpPr>
                    <p:nvPr/>
                  </p:nvSpPr>
                  <p:spPr bwMode="auto">
                    <a:xfrm>
                      <a:off x="2238" y="1951"/>
                      <a:ext cx="25" cy="62"/>
                    </a:xfrm>
                    <a:custGeom>
                      <a:avLst/>
                      <a:gdLst>
                        <a:gd name="T0" fmla="*/ 0 w 25"/>
                        <a:gd name="T1" fmla="*/ 30 h 62"/>
                        <a:gd name="T2" fmla="*/ 8 w 25"/>
                        <a:gd name="T3" fmla="*/ 30 h 62"/>
                        <a:gd name="T4" fmla="*/ 16 w 25"/>
                        <a:gd name="T5" fmla="*/ 24 h 62"/>
                        <a:gd name="T6" fmla="*/ 20 w 25"/>
                        <a:gd name="T7" fmla="*/ 12 h 62"/>
                        <a:gd name="T8" fmla="*/ 24 w 25"/>
                        <a:gd name="T9" fmla="*/ 0 h 62"/>
                        <a:gd name="T10" fmla="*/ 23 w 25"/>
                        <a:gd name="T11" fmla="*/ 14 h 62"/>
                        <a:gd name="T12" fmla="*/ 20 w 25"/>
                        <a:gd name="T13" fmla="*/ 27 h 62"/>
                        <a:gd name="T14" fmla="*/ 16 w 25"/>
                        <a:gd name="T15" fmla="*/ 34 h 62"/>
                        <a:gd name="T16" fmla="*/ 10 w 25"/>
                        <a:gd name="T17" fmla="*/ 39 h 62"/>
                        <a:gd name="T18" fmla="*/ 9 w 25"/>
                        <a:gd name="T19" fmla="*/ 48 h 62"/>
                        <a:gd name="T20" fmla="*/ 9 w 25"/>
                        <a:gd name="T21" fmla="*/ 55 h 62"/>
                        <a:gd name="T22" fmla="*/ 23 w 25"/>
                        <a:gd name="T23" fmla="*/ 54 h 62"/>
                        <a:gd name="T24" fmla="*/ 7 w 25"/>
                        <a:gd name="T25" fmla="*/ 61 h 62"/>
                        <a:gd name="T26" fmla="*/ 4 w 25"/>
                        <a:gd name="T27" fmla="*/ 49 h 62"/>
                        <a:gd name="T28" fmla="*/ 0 w 25"/>
                        <a:gd name="T29" fmla="*/ 30 h 62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  <a:gd name="T36" fmla="*/ 0 60000 65536"/>
                        <a:gd name="T37" fmla="*/ 0 60000 65536"/>
                        <a:gd name="T38" fmla="*/ 0 60000 65536"/>
                        <a:gd name="T39" fmla="*/ 0 60000 65536"/>
                        <a:gd name="T40" fmla="*/ 0 60000 65536"/>
                        <a:gd name="T41" fmla="*/ 0 60000 65536"/>
                        <a:gd name="T42" fmla="*/ 0 60000 65536"/>
                        <a:gd name="T43" fmla="*/ 0 60000 65536"/>
                        <a:gd name="T44" fmla="*/ 0 60000 65536"/>
                      </a:gdLst>
                      <a:ahLst/>
                      <a:cxnLst>
                        <a:cxn ang="T30">
                          <a:pos x="T0" y="T1"/>
                        </a:cxn>
                        <a:cxn ang="T31">
                          <a:pos x="T2" y="T3"/>
                        </a:cxn>
                        <a:cxn ang="T32">
                          <a:pos x="T4" y="T5"/>
                        </a:cxn>
                        <a:cxn ang="T33">
                          <a:pos x="T6" y="T7"/>
                        </a:cxn>
                        <a:cxn ang="T34">
                          <a:pos x="T8" y="T9"/>
                        </a:cxn>
                        <a:cxn ang="T35">
                          <a:pos x="T10" y="T11"/>
                        </a:cxn>
                        <a:cxn ang="T36">
                          <a:pos x="T12" y="T13"/>
                        </a:cxn>
                        <a:cxn ang="T37">
                          <a:pos x="T14" y="T15"/>
                        </a:cxn>
                        <a:cxn ang="T38">
                          <a:pos x="T16" y="T17"/>
                        </a:cxn>
                        <a:cxn ang="T39">
                          <a:pos x="T18" y="T19"/>
                        </a:cxn>
                        <a:cxn ang="T40">
                          <a:pos x="T20" y="T21"/>
                        </a:cxn>
                        <a:cxn ang="T41">
                          <a:pos x="T22" y="T23"/>
                        </a:cxn>
                        <a:cxn ang="T42">
                          <a:pos x="T24" y="T25"/>
                        </a:cxn>
                        <a:cxn ang="T43">
                          <a:pos x="T26" y="T27"/>
                        </a:cxn>
                        <a:cxn ang="T44">
                          <a:pos x="T28" y="T29"/>
                        </a:cxn>
                      </a:cxnLst>
                      <a:rect l="0" t="0" r="r" b="b"/>
                      <a:pathLst>
                        <a:path w="25" h="62">
                          <a:moveTo>
                            <a:pt x="0" y="30"/>
                          </a:moveTo>
                          <a:lnTo>
                            <a:pt x="8" y="30"/>
                          </a:lnTo>
                          <a:lnTo>
                            <a:pt x="16" y="24"/>
                          </a:lnTo>
                          <a:lnTo>
                            <a:pt x="20" y="12"/>
                          </a:lnTo>
                          <a:lnTo>
                            <a:pt x="24" y="0"/>
                          </a:lnTo>
                          <a:lnTo>
                            <a:pt x="23" y="14"/>
                          </a:lnTo>
                          <a:lnTo>
                            <a:pt x="20" y="27"/>
                          </a:lnTo>
                          <a:lnTo>
                            <a:pt x="16" y="34"/>
                          </a:lnTo>
                          <a:lnTo>
                            <a:pt x="10" y="39"/>
                          </a:lnTo>
                          <a:lnTo>
                            <a:pt x="9" y="48"/>
                          </a:lnTo>
                          <a:lnTo>
                            <a:pt x="9" y="55"/>
                          </a:lnTo>
                          <a:lnTo>
                            <a:pt x="23" y="54"/>
                          </a:lnTo>
                          <a:lnTo>
                            <a:pt x="7" y="61"/>
                          </a:lnTo>
                          <a:lnTo>
                            <a:pt x="4" y="49"/>
                          </a:lnTo>
                          <a:lnTo>
                            <a:pt x="0" y="30"/>
                          </a:lnTo>
                        </a:path>
                      </a:pathLst>
                    </a:custGeom>
                    <a:solidFill>
                      <a:srgbClr val="604020"/>
                    </a:solidFill>
                    <a:ln w="9525" cap="rnd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31824" name="Freeform 127"/>
                    <p:cNvSpPr>
                      <a:spLocks/>
                    </p:cNvSpPr>
                    <p:nvPr/>
                  </p:nvSpPr>
                  <p:spPr bwMode="auto">
                    <a:xfrm>
                      <a:off x="2112" y="1821"/>
                      <a:ext cx="41" cy="17"/>
                    </a:xfrm>
                    <a:custGeom>
                      <a:avLst/>
                      <a:gdLst>
                        <a:gd name="T0" fmla="*/ 13 w 41"/>
                        <a:gd name="T1" fmla="*/ 6 h 17"/>
                        <a:gd name="T2" fmla="*/ 22 w 41"/>
                        <a:gd name="T3" fmla="*/ 6 h 17"/>
                        <a:gd name="T4" fmla="*/ 40 w 41"/>
                        <a:gd name="T5" fmla="*/ 0 h 17"/>
                        <a:gd name="T6" fmla="*/ 26 w 41"/>
                        <a:gd name="T7" fmla="*/ 12 h 17"/>
                        <a:gd name="T8" fmla="*/ 16 w 41"/>
                        <a:gd name="T9" fmla="*/ 16 h 17"/>
                        <a:gd name="T10" fmla="*/ 7 w 41"/>
                        <a:gd name="T11" fmla="*/ 12 h 17"/>
                        <a:gd name="T12" fmla="*/ 0 w 41"/>
                        <a:gd name="T13" fmla="*/ 6 h 17"/>
                        <a:gd name="T14" fmla="*/ 13 w 41"/>
                        <a:gd name="T15" fmla="*/ 6 h 17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41" h="17">
                          <a:moveTo>
                            <a:pt x="13" y="6"/>
                          </a:moveTo>
                          <a:lnTo>
                            <a:pt x="22" y="6"/>
                          </a:lnTo>
                          <a:lnTo>
                            <a:pt x="40" y="0"/>
                          </a:lnTo>
                          <a:lnTo>
                            <a:pt x="26" y="12"/>
                          </a:lnTo>
                          <a:lnTo>
                            <a:pt x="16" y="16"/>
                          </a:lnTo>
                          <a:lnTo>
                            <a:pt x="7" y="12"/>
                          </a:lnTo>
                          <a:lnTo>
                            <a:pt x="0" y="6"/>
                          </a:lnTo>
                          <a:lnTo>
                            <a:pt x="13" y="6"/>
                          </a:lnTo>
                        </a:path>
                      </a:pathLst>
                    </a:custGeom>
                    <a:solidFill>
                      <a:srgbClr val="604020"/>
                    </a:solidFill>
                    <a:ln w="9525" cap="rnd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</p:grpSp>
              <p:sp>
                <p:nvSpPr>
                  <p:cNvPr id="31821" name="Freeform 128"/>
                  <p:cNvSpPr>
                    <a:spLocks/>
                  </p:cNvSpPr>
                  <p:nvPr/>
                </p:nvSpPr>
                <p:spPr bwMode="auto">
                  <a:xfrm>
                    <a:off x="2112" y="1793"/>
                    <a:ext cx="24" cy="28"/>
                  </a:xfrm>
                  <a:custGeom>
                    <a:avLst/>
                    <a:gdLst>
                      <a:gd name="T0" fmla="*/ 0 w 24"/>
                      <a:gd name="T1" fmla="*/ 27 h 28"/>
                      <a:gd name="T2" fmla="*/ 7 w 24"/>
                      <a:gd name="T3" fmla="*/ 27 h 28"/>
                      <a:gd name="T4" fmla="*/ 13 w 24"/>
                      <a:gd name="T5" fmla="*/ 23 h 28"/>
                      <a:gd name="T6" fmla="*/ 17 w 24"/>
                      <a:gd name="T7" fmla="*/ 14 h 28"/>
                      <a:gd name="T8" fmla="*/ 23 w 24"/>
                      <a:gd name="T9" fmla="*/ 0 h 28"/>
                      <a:gd name="T10" fmla="*/ 9 w 24"/>
                      <a:gd name="T11" fmla="*/ 21 h 28"/>
                      <a:gd name="T12" fmla="*/ 0 w 24"/>
                      <a:gd name="T13" fmla="*/ 27 h 28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0" t="0" r="r" b="b"/>
                    <a:pathLst>
                      <a:path w="24" h="28">
                        <a:moveTo>
                          <a:pt x="0" y="27"/>
                        </a:moveTo>
                        <a:lnTo>
                          <a:pt x="7" y="27"/>
                        </a:lnTo>
                        <a:lnTo>
                          <a:pt x="13" y="23"/>
                        </a:lnTo>
                        <a:lnTo>
                          <a:pt x="17" y="14"/>
                        </a:lnTo>
                        <a:lnTo>
                          <a:pt x="23" y="0"/>
                        </a:lnTo>
                        <a:lnTo>
                          <a:pt x="9" y="21"/>
                        </a:lnTo>
                        <a:lnTo>
                          <a:pt x="0" y="27"/>
                        </a:lnTo>
                      </a:path>
                    </a:pathLst>
                  </a:custGeom>
                  <a:solidFill>
                    <a:srgbClr val="604020"/>
                  </a:solidFill>
                  <a:ln w="9525" cap="rnd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</p:grpSp>
        </p:grpSp>
        <p:grpSp>
          <p:nvGrpSpPr>
            <p:cNvPr id="31806" name="Group 129"/>
            <p:cNvGrpSpPr>
              <a:grpSpLocks/>
            </p:cNvGrpSpPr>
            <p:nvPr/>
          </p:nvGrpSpPr>
          <p:grpSpPr bwMode="auto">
            <a:xfrm>
              <a:off x="2024" y="1879"/>
              <a:ext cx="132" cy="170"/>
              <a:chOff x="2024" y="1879"/>
              <a:chExt cx="132" cy="170"/>
            </a:xfrm>
          </p:grpSpPr>
          <p:grpSp>
            <p:nvGrpSpPr>
              <p:cNvPr id="31810" name="Group 130"/>
              <p:cNvGrpSpPr>
                <a:grpSpLocks/>
              </p:cNvGrpSpPr>
              <p:nvPr/>
            </p:nvGrpSpPr>
            <p:grpSpPr bwMode="auto">
              <a:xfrm>
                <a:off x="2024" y="1879"/>
                <a:ext cx="132" cy="25"/>
                <a:chOff x="2024" y="1879"/>
                <a:chExt cx="132" cy="25"/>
              </a:xfrm>
            </p:grpSpPr>
            <p:sp>
              <p:nvSpPr>
                <p:cNvPr id="31814" name="Freeform 131"/>
                <p:cNvSpPr>
                  <a:spLocks/>
                </p:cNvSpPr>
                <p:nvPr/>
              </p:nvSpPr>
              <p:spPr bwMode="auto">
                <a:xfrm>
                  <a:off x="2094" y="1879"/>
                  <a:ext cx="62" cy="25"/>
                </a:xfrm>
                <a:custGeom>
                  <a:avLst/>
                  <a:gdLst>
                    <a:gd name="T0" fmla="*/ 0 w 62"/>
                    <a:gd name="T1" fmla="*/ 4 h 25"/>
                    <a:gd name="T2" fmla="*/ 13 w 62"/>
                    <a:gd name="T3" fmla="*/ 0 h 25"/>
                    <a:gd name="T4" fmla="*/ 27 w 62"/>
                    <a:gd name="T5" fmla="*/ 1 h 25"/>
                    <a:gd name="T6" fmla="*/ 40 w 62"/>
                    <a:gd name="T7" fmla="*/ 5 h 25"/>
                    <a:gd name="T8" fmla="*/ 52 w 62"/>
                    <a:gd name="T9" fmla="*/ 12 h 25"/>
                    <a:gd name="T10" fmla="*/ 61 w 62"/>
                    <a:gd name="T11" fmla="*/ 24 h 25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62" h="25">
                      <a:moveTo>
                        <a:pt x="0" y="4"/>
                      </a:moveTo>
                      <a:lnTo>
                        <a:pt x="13" y="0"/>
                      </a:lnTo>
                      <a:lnTo>
                        <a:pt x="27" y="1"/>
                      </a:lnTo>
                      <a:lnTo>
                        <a:pt x="40" y="5"/>
                      </a:lnTo>
                      <a:lnTo>
                        <a:pt x="52" y="12"/>
                      </a:lnTo>
                      <a:lnTo>
                        <a:pt x="61" y="24"/>
                      </a:lnTo>
                    </a:path>
                  </a:pathLst>
                </a:custGeom>
                <a:noFill/>
                <a:ln w="25400" cap="rnd" cmpd="sng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1815" name="Freeform 132"/>
                <p:cNvSpPr>
                  <a:spLocks/>
                </p:cNvSpPr>
                <p:nvPr/>
              </p:nvSpPr>
              <p:spPr bwMode="auto">
                <a:xfrm>
                  <a:off x="2024" y="1879"/>
                  <a:ext cx="47" cy="18"/>
                </a:xfrm>
                <a:custGeom>
                  <a:avLst/>
                  <a:gdLst>
                    <a:gd name="T0" fmla="*/ 0 w 47"/>
                    <a:gd name="T1" fmla="*/ 17 h 18"/>
                    <a:gd name="T2" fmla="*/ 8 w 47"/>
                    <a:gd name="T3" fmla="*/ 8 h 18"/>
                    <a:gd name="T4" fmla="*/ 19 w 47"/>
                    <a:gd name="T5" fmla="*/ 4 h 18"/>
                    <a:gd name="T6" fmla="*/ 34 w 47"/>
                    <a:gd name="T7" fmla="*/ 0 h 18"/>
                    <a:gd name="T8" fmla="*/ 46 w 47"/>
                    <a:gd name="T9" fmla="*/ 2 h 1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47" h="18">
                      <a:moveTo>
                        <a:pt x="0" y="17"/>
                      </a:moveTo>
                      <a:lnTo>
                        <a:pt x="8" y="8"/>
                      </a:lnTo>
                      <a:lnTo>
                        <a:pt x="19" y="4"/>
                      </a:lnTo>
                      <a:lnTo>
                        <a:pt x="34" y="0"/>
                      </a:lnTo>
                      <a:lnTo>
                        <a:pt x="46" y="2"/>
                      </a:lnTo>
                    </a:path>
                  </a:pathLst>
                </a:custGeom>
                <a:noFill/>
                <a:ln w="25400" cap="rnd" cmpd="sng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31811" name="Group 133"/>
              <p:cNvGrpSpPr>
                <a:grpSpLocks/>
              </p:cNvGrpSpPr>
              <p:nvPr/>
            </p:nvGrpSpPr>
            <p:grpSpPr bwMode="auto">
              <a:xfrm>
                <a:off x="2030" y="1900"/>
                <a:ext cx="108" cy="149"/>
                <a:chOff x="2030" y="1900"/>
                <a:chExt cx="108" cy="149"/>
              </a:xfrm>
            </p:grpSpPr>
            <p:sp>
              <p:nvSpPr>
                <p:cNvPr id="31812" name="Oval 134"/>
                <p:cNvSpPr>
                  <a:spLocks noChangeArrowheads="1"/>
                </p:cNvSpPr>
                <p:nvPr/>
              </p:nvSpPr>
              <p:spPr bwMode="auto">
                <a:xfrm>
                  <a:off x="2030" y="1900"/>
                  <a:ext cx="34" cy="149"/>
                </a:xfrm>
                <a:prstGeom prst="ellipse">
                  <a:avLst/>
                </a:prstGeom>
                <a:solidFill>
                  <a:srgbClr val="00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31813" name="Oval 135"/>
                <p:cNvSpPr>
                  <a:spLocks noChangeArrowheads="1"/>
                </p:cNvSpPr>
                <p:nvPr/>
              </p:nvSpPr>
              <p:spPr bwMode="auto">
                <a:xfrm>
                  <a:off x="2105" y="1900"/>
                  <a:ext cx="33" cy="149"/>
                </a:xfrm>
                <a:prstGeom prst="ellipse">
                  <a:avLst/>
                </a:prstGeom>
                <a:solidFill>
                  <a:srgbClr val="00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</p:grpSp>
        </p:grpSp>
        <p:grpSp>
          <p:nvGrpSpPr>
            <p:cNvPr id="31807" name="Group 136"/>
            <p:cNvGrpSpPr>
              <a:grpSpLocks/>
            </p:cNvGrpSpPr>
            <p:nvPr/>
          </p:nvGrpSpPr>
          <p:grpSpPr bwMode="auto">
            <a:xfrm>
              <a:off x="1998" y="2280"/>
              <a:ext cx="158" cy="143"/>
              <a:chOff x="1998" y="2280"/>
              <a:chExt cx="158" cy="143"/>
            </a:xfrm>
          </p:grpSpPr>
          <p:sp>
            <p:nvSpPr>
              <p:cNvPr id="31808" name="Freeform 137"/>
              <p:cNvSpPr>
                <a:spLocks/>
              </p:cNvSpPr>
              <p:nvPr/>
            </p:nvSpPr>
            <p:spPr bwMode="auto">
              <a:xfrm>
                <a:off x="1998" y="2385"/>
                <a:ext cx="158" cy="38"/>
              </a:xfrm>
              <a:custGeom>
                <a:avLst/>
                <a:gdLst>
                  <a:gd name="T0" fmla="*/ 157 w 158"/>
                  <a:gd name="T1" fmla="*/ 23 h 38"/>
                  <a:gd name="T2" fmla="*/ 142 w 158"/>
                  <a:gd name="T3" fmla="*/ 15 h 38"/>
                  <a:gd name="T4" fmla="*/ 119 w 158"/>
                  <a:gd name="T5" fmla="*/ 5 h 38"/>
                  <a:gd name="T6" fmla="*/ 97 w 158"/>
                  <a:gd name="T7" fmla="*/ 2 h 38"/>
                  <a:gd name="T8" fmla="*/ 69 w 158"/>
                  <a:gd name="T9" fmla="*/ 0 h 38"/>
                  <a:gd name="T10" fmla="*/ 47 w 158"/>
                  <a:gd name="T11" fmla="*/ 2 h 38"/>
                  <a:gd name="T12" fmla="*/ 30 w 158"/>
                  <a:gd name="T13" fmla="*/ 12 h 38"/>
                  <a:gd name="T14" fmla="*/ 13 w 158"/>
                  <a:gd name="T15" fmla="*/ 24 h 38"/>
                  <a:gd name="T16" fmla="*/ 0 w 158"/>
                  <a:gd name="T17" fmla="*/ 37 h 3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58" h="38">
                    <a:moveTo>
                      <a:pt x="157" y="23"/>
                    </a:moveTo>
                    <a:lnTo>
                      <a:pt x="142" y="15"/>
                    </a:lnTo>
                    <a:lnTo>
                      <a:pt x="119" y="5"/>
                    </a:lnTo>
                    <a:lnTo>
                      <a:pt x="97" y="2"/>
                    </a:lnTo>
                    <a:lnTo>
                      <a:pt x="69" y="0"/>
                    </a:lnTo>
                    <a:lnTo>
                      <a:pt x="47" y="2"/>
                    </a:lnTo>
                    <a:lnTo>
                      <a:pt x="30" y="12"/>
                    </a:lnTo>
                    <a:lnTo>
                      <a:pt x="13" y="24"/>
                    </a:lnTo>
                    <a:lnTo>
                      <a:pt x="0" y="37"/>
                    </a:lnTo>
                  </a:path>
                </a:pathLst>
              </a:custGeom>
              <a:noFill/>
              <a:ln w="12700" cap="rnd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1809" name="Freeform 138"/>
              <p:cNvSpPr>
                <a:spLocks/>
              </p:cNvSpPr>
              <p:nvPr/>
            </p:nvSpPr>
            <p:spPr bwMode="auto">
              <a:xfrm>
                <a:off x="2026" y="2280"/>
                <a:ext cx="69" cy="113"/>
              </a:xfrm>
              <a:custGeom>
                <a:avLst/>
                <a:gdLst>
                  <a:gd name="T0" fmla="*/ 59 w 69"/>
                  <a:gd name="T1" fmla="*/ 0 h 113"/>
                  <a:gd name="T2" fmla="*/ 29 w 69"/>
                  <a:gd name="T3" fmla="*/ 14 h 113"/>
                  <a:gd name="T4" fmla="*/ 0 w 69"/>
                  <a:gd name="T5" fmla="*/ 13 h 113"/>
                  <a:gd name="T6" fmla="*/ 9 w 69"/>
                  <a:gd name="T7" fmla="*/ 42 h 113"/>
                  <a:gd name="T8" fmla="*/ 12 w 69"/>
                  <a:gd name="T9" fmla="*/ 59 h 113"/>
                  <a:gd name="T10" fmla="*/ 11 w 69"/>
                  <a:gd name="T11" fmla="*/ 79 h 113"/>
                  <a:gd name="T12" fmla="*/ 6 w 69"/>
                  <a:gd name="T13" fmla="*/ 112 h 113"/>
                  <a:gd name="T14" fmla="*/ 21 w 69"/>
                  <a:gd name="T15" fmla="*/ 105 h 113"/>
                  <a:gd name="T16" fmla="*/ 36 w 69"/>
                  <a:gd name="T17" fmla="*/ 103 h 113"/>
                  <a:gd name="T18" fmla="*/ 54 w 69"/>
                  <a:gd name="T19" fmla="*/ 105 h 113"/>
                  <a:gd name="T20" fmla="*/ 68 w 69"/>
                  <a:gd name="T21" fmla="*/ 105 h 113"/>
                  <a:gd name="T22" fmla="*/ 59 w 69"/>
                  <a:gd name="T23" fmla="*/ 88 h 113"/>
                  <a:gd name="T24" fmla="*/ 53 w 69"/>
                  <a:gd name="T25" fmla="*/ 68 h 113"/>
                  <a:gd name="T26" fmla="*/ 51 w 69"/>
                  <a:gd name="T27" fmla="*/ 47 h 113"/>
                  <a:gd name="T28" fmla="*/ 54 w 69"/>
                  <a:gd name="T29" fmla="*/ 27 h 113"/>
                  <a:gd name="T30" fmla="*/ 59 w 69"/>
                  <a:gd name="T31" fmla="*/ 0 h 113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69" h="113">
                    <a:moveTo>
                      <a:pt x="59" y="0"/>
                    </a:moveTo>
                    <a:lnTo>
                      <a:pt x="29" y="14"/>
                    </a:lnTo>
                    <a:lnTo>
                      <a:pt x="0" y="13"/>
                    </a:lnTo>
                    <a:lnTo>
                      <a:pt x="9" y="42"/>
                    </a:lnTo>
                    <a:lnTo>
                      <a:pt x="12" y="59"/>
                    </a:lnTo>
                    <a:lnTo>
                      <a:pt x="11" y="79"/>
                    </a:lnTo>
                    <a:lnTo>
                      <a:pt x="6" y="112"/>
                    </a:lnTo>
                    <a:lnTo>
                      <a:pt x="21" y="105"/>
                    </a:lnTo>
                    <a:lnTo>
                      <a:pt x="36" y="103"/>
                    </a:lnTo>
                    <a:lnTo>
                      <a:pt x="54" y="105"/>
                    </a:lnTo>
                    <a:lnTo>
                      <a:pt x="68" y="105"/>
                    </a:lnTo>
                    <a:lnTo>
                      <a:pt x="59" y="88"/>
                    </a:lnTo>
                    <a:lnTo>
                      <a:pt x="53" y="68"/>
                    </a:lnTo>
                    <a:lnTo>
                      <a:pt x="51" y="47"/>
                    </a:lnTo>
                    <a:lnTo>
                      <a:pt x="54" y="27"/>
                    </a:lnTo>
                    <a:lnTo>
                      <a:pt x="59" y="0"/>
                    </a:lnTo>
                  </a:path>
                </a:pathLst>
              </a:custGeom>
              <a:solidFill>
                <a:srgbClr val="000000"/>
              </a:solidFill>
              <a:ln w="12700" cap="rnd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</p:grpSp>
      </p:grpSp>
      <p:sp>
        <p:nvSpPr>
          <p:cNvPr id="31787" name="Freeform 139"/>
          <p:cNvSpPr>
            <a:spLocks/>
          </p:cNvSpPr>
          <p:nvPr/>
        </p:nvSpPr>
        <p:spPr bwMode="auto">
          <a:xfrm>
            <a:off x="2341563" y="4294188"/>
            <a:ext cx="149225" cy="382587"/>
          </a:xfrm>
          <a:custGeom>
            <a:avLst/>
            <a:gdLst>
              <a:gd name="T0" fmla="*/ 2147483647 w 94"/>
              <a:gd name="T1" fmla="*/ 0 h 245"/>
              <a:gd name="T2" fmla="*/ 0 w 94"/>
              <a:gd name="T3" fmla="*/ 2147483647 h 245"/>
              <a:gd name="T4" fmla="*/ 2147483647 w 94"/>
              <a:gd name="T5" fmla="*/ 2147483647 h 245"/>
              <a:gd name="T6" fmla="*/ 2147483647 w 94"/>
              <a:gd name="T7" fmla="*/ 0 h 245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94" h="245">
                <a:moveTo>
                  <a:pt x="34" y="0"/>
                </a:moveTo>
                <a:lnTo>
                  <a:pt x="0" y="244"/>
                </a:lnTo>
                <a:lnTo>
                  <a:pt x="93" y="244"/>
                </a:lnTo>
                <a:lnTo>
                  <a:pt x="34" y="0"/>
                </a:lnTo>
              </a:path>
            </a:pathLst>
          </a:custGeom>
          <a:solidFill>
            <a:srgbClr val="FC0128"/>
          </a:solidFill>
          <a:ln w="12700" cap="rnd" cmpd="sng">
            <a:solidFill>
              <a:schemeClr val="tx1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31788" name="Freeform 140"/>
          <p:cNvSpPr>
            <a:spLocks/>
          </p:cNvSpPr>
          <p:nvPr/>
        </p:nvSpPr>
        <p:spPr bwMode="auto">
          <a:xfrm>
            <a:off x="4367213" y="4351338"/>
            <a:ext cx="250825" cy="368300"/>
          </a:xfrm>
          <a:custGeom>
            <a:avLst/>
            <a:gdLst>
              <a:gd name="T0" fmla="*/ 2147483647 w 158"/>
              <a:gd name="T1" fmla="*/ 0 h 237"/>
              <a:gd name="T2" fmla="*/ 0 w 158"/>
              <a:gd name="T3" fmla="*/ 2147483647 h 237"/>
              <a:gd name="T4" fmla="*/ 2147483647 w 158"/>
              <a:gd name="T5" fmla="*/ 2147483647 h 237"/>
              <a:gd name="T6" fmla="*/ 2147483647 w 158"/>
              <a:gd name="T7" fmla="*/ 0 h 237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58" h="237">
                <a:moveTo>
                  <a:pt x="157" y="0"/>
                </a:moveTo>
                <a:lnTo>
                  <a:pt x="0" y="184"/>
                </a:lnTo>
                <a:lnTo>
                  <a:pt x="78" y="236"/>
                </a:lnTo>
                <a:lnTo>
                  <a:pt x="157" y="0"/>
                </a:lnTo>
              </a:path>
            </a:pathLst>
          </a:custGeom>
          <a:solidFill>
            <a:srgbClr val="FC0128"/>
          </a:solidFill>
          <a:ln w="12700" cap="rnd" cmpd="sng">
            <a:solidFill>
              <a:schemeClr val="tx1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31789" name="Rectangle 141"/>
          <p:cNvSpPr>
            <a:spLocks noChangeArrowheads="1"/>
          </p:cNvSpPr>
          <p:nvPr/>
        </p:nvSpPr>
        <p:spPr bwMode="auto">
          <a:xfrm>
            <a:off x="685800" y="4891088"/>
            <a:ext cx="1524000" cy="43021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2550" tIns="42862" rIns="82550" bIns="42862">
            <a:spAutoFit/>
          </a:bodyPr>
          <a:lstStyle/>
          <a:p>
            <a:pPr algn="l" defTabSz="833438" eaLnBrk="0" hangingPunct="0"/>
            <a:r>
              <a:rPr lang="fr-FR" sz="2200" b="1" i="1">
                <a:solidFill>
                  <a:srgbClr val="183B97"/>
                </a:solidFill>
                <a:latin typeface="Arial" charset="0"/>
              </a:rPr>
              <a:t>Très rare</a:t>
            </a:r>
          </a:p>
        </p:txBody>
      </p:sp>
      <p:sp>
        <p:nvSpPr>
          <p:cNvPr id="31790" name="Rectangle 142"/>
          <p:cNvSpPr>
            <a:spLocks noChangeArrowheads="1"/>
          </p:cNvSpPr>
          <p:nvPr/>
        </p:nvSpPr>
        <p:spPr bwMode="auto">
          <a:xfrm>
            <a:off x="914400" y="5834063"/>
            <a:ext cx="809625" cy="40005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2550" tIns="42862" rIns="82550" bIns="42862">
            <a:spAutoFit/>
          </a:bodyPr>
          <a:lstStyle/>
          <a:p>
            <a:pPr algn="l" defTabSz="833438" eaLnBrk="0" hangingPunct="0"/>
            <a:r>
              <a:rPr lang="fr-FR" sz="2000" b="1" i="1">
                <a:solidFill>
                  <a:srgbClr val="183B97"/>
                </a:solidFill>
                <a:latin typeface="Arial" charset="0"/>
              </a:rPr>
              <a:t>Terre</a:t>
            </a:r>
          </a:p>
        </p:txBody>
      </p:sp>
      <p:sp>
        <p:nvSpPr>
          <p:cNvPr id="617615" name="Text Box 143"/>
          <p:cNvSpPr txBox="1">
            <a:spLocks noChangeArrowheads="1"/>
          </p:cNvSpPr>
          <p:nvPr/>
        </p:nvSpPr>
        <p:spPr bwMode="auto">
          <a:xfrm>
            <a:off x="3048000" y="1524000"/>
            <a:ext cx="42830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 eaLnBrk="1" hangingPunct="1"/>
            <a:r>
              <a:rPr lang="fr-FR" b="1">
                <a:solidFill>
                  <a:srgbClr val="FF0000"/>
                </a:solidFill>
                <a:latin typeface="Verdana" pitchFamily="34" charset="0"/>
              </a:rPr>
              <a:t>CONTACT INDIRECT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855F3-E802-4CCC-9DBC-99BE6B42BFF9}" type="slidenum">
              <a:rPr lang="fr-FR" smtClean="0"/>
              <a:t>28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60984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17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7615" grpId="0" autoUpdateAnimBg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re 1"/>
          <p:cNvSpPr>
            <a:spLocks noGrp="1"/>
          </p:cNvSpPr>
          <p:nvPr>
            <p:ph type="title"/>
          </p:nvPr>
        </p:nvSpPr>
        <p:spPr>
          <a:xfrm>
            <a:off x="179388" y="228600"/>
            <a:ext cx="8785225" cy="1143000"/>
          </a:xfrm>
        </p:spPr>
        <p:txBody>
          <a:bodyPr/>
          <a:lstStyle/>
          <a:p>
            <a:r>
              <a:rPr lang="fr-FR" dirty="0" smtClean="0">
                <a:solidFill>
                  <a:srgbClr val="FF0000"/>
                </a:solidFill>
              </a:rPr>
              <a:t>Exemple</a:t>
            </a:r>
          </a:p>
        </p:txBody>
      </p:sp>
      <p:sp>
        <p:nvSpPr>
          <p:cNvPr id="32771" name="ZoneTexte 3"/>
          <p:cNvSpPr txBox="1">
            <a:spLocks noChangeArrowheads="1"/>
          </p:cNvSpPr>
          <p:nvPr/>
        </p:nvSpPr>
        <p:spPr bwMode="auto">
          <a:xfrm>
            <a:off x="395288" y="1341438"/>
            <a:ext cx="8353425" cy="440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 eaLnBrk="1" hangingPunct="1"/>
            <a:endParaRPr lang="fr-FR">
              <a:solidFill>
                <a:srgbClr val="000066"/>
              </a:solidFill>
            </a:endParaRPr>
          </a:p>
          <a:p>
            <a:pPr algn="just" eaLnBrk="1" hangingPunct="1"/>
            <a:r>
              <a:rPr lang="fr-FR">
                <a:solidFill>
                  <a:srgbClr val="000066"/>
                </a:solidFill>
              </a:rPr>
              <a:t>Suite à la détérioration de la gaine isolante d’une canalisation électrique, celle-ci est à nu et est entrée en contact avec le châssis d’une armoire métallique ou le carter d’une machine.</a:t>
            </a:r>
          </a:p>
          <a:p>
            <a:pPr algn="just" eaLnBrk="1" hangingPunct="1"/>
            <a:endParaRPr lang="fr-FR">
              <a:solidFill>
                <a:srgbClr val="000066"/>
              </a:solidFill>
            </a:endParaRPr>
          </a:p>
          <a:p>
            <a:pPr algn="just" eaLnBrk="1" hangingPunct="1"/>
            <a:r>
              <a:rPr lang="fr-FR">
                <a:solidFill>
                  <a:srgbClr val="000066"/>
                </a:solidFill>
              </a:rPr>
              <a:t>Ce dernier est mis accidentellement sous tension.</a:t>
            </a:r>
          </a:p>
          <a:p>
            <a:pPr algn="just" eaLnBrk="1" hangingPunct="1"/>
            <a:endParaRPr lang="fr-FR">
              <a:solidFill>
                <a:srgbClr val="000066"/>
              </a:solidFill>
            </a:endParaRPr>
          </a:p>
          <a:p>
            <a:pPr algn="just" eaLnBrk="1" hangingPunct="1"/>
            <a:endParaRPr lang="fr-FR">
              <a:solidFill>
                <a:srgbClr val="000066"/>
              </a:solidFill>
            </a:endParaRPr>
          </a:p>
          <a:p>
            <a:pPr algn="just" eaLnBrk="1" hangingPunct="1"/>
            <a:r>
              <a:rPr lang="fr-FR">
                <a:solidFill>
                  <a:srgbClr val="000066"/>
                </a:solidFill>
              </a:rPr>
              <a:t> 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855F3-E802-4CCC-9DBC-99BE6B42BFF9}" type="slidenum">
              <a:rPr lang="fr-FR" smtClean="0"/>
              <a:t>29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21094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ext Box 3"/>
          <p:cNvSpPr txBox="1">
            <a:spLocks noChangeArrowheads="1"/>
          </p:cNvSpPr>
          <p:nvPr/>
        </p:nvSpPr>
        <p:spPr bwMode="auto">
          <a:xfrm>
            <a:off x="107504" y="2438400"/>
            <a:ext cx="8807896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fr-FR" b="1" dirty="0">
                <a:solidFill>
                  <a:srgbClr val="FF0000"/>
                </a:solidFill>
                <a:latin typeface="Verdana" pitchFamily="34" charset="0"/>
              </a:rPr>
              <a:t>Contre les contacts directs</a:t>
            </a:r>
          </a:p>
        </p:txBody>
      </p:sp>
      <p:sp>
        <p:nvSpPr>
          <p:cNvPr id="33795" name="Text Box 5"/>
          <p:cNvSpPr txBox="1">
            <a:spLocks noChangeArrowheads="1"/>
          </p:cNvSpPr>
          <p:nvPr/>
        </p:nvSpPr>
        <p:spPr bwMode="auto">
          <a:xfrm>
            <a:off x="0" y="1219200"/>
            <a:ext cx="91440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fr-FR" sz="3200" b="1" dirty="0">
                <a:solidFill>
                  <a:srgbClr val="000066"/>
                </a:solidFill>
                <a:latin typeface="Verdana" pitchFamily="34" charset="0"/>
              </a:rPr>
              <a:t>Les mesures de protection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855F3-E802-4CCC-9DBC-99BE6B42BFF9}" type="slidenum">
              <a:rPr lang="fr-FR" smtClean="0"/>
              <a:t>30</a:t>
            </a:fld>
            <a:endParaRPr lang="fr-FR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8927" y="3573016"/>
            <a:ext cx="3123803" cy="2444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43428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107950" y="0"/>
            <a:ext cx="8856663" cy="1447800"/>
          </a:xfrm>
        </p:spPr>
        <p:txBody>
          <a:bodyPr/>
          <a:lstStyle/>
          <a:p>
            <a:pPr marL="376238"/>
            <a:r>
              <a:rPr lang="fr-FR" dirty="0" smtClean="0">
                <a:solidFill>
                  <a:srgbClr val="000066"/>
                </a:solidFill>
              </a:rPr>
              <a:t>Les mesures de protection contre les contacts directs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539552" y="2498257"/>
            <a:ext cx="8064500" cy="1938992"/>
          </a:xfrm>
          <a:prstGeom prst="rect">
            <a:avLst/>
          </a:prstGeom>
          <a:solidFill>
            <a:srgbClr val="FFFF66"/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fr-FR" sz="2400" b="1" dirty="0">
                <a:solidFill>
                  <a:srgbClr val="FF0000"/>
                </a:solidFill>
                <a:latin typeface="+mj-lt"/>
              </a:rPr>
              <a:t>▪ </a:t>
            </a:r>
            <a:r>
              <a:rPr lang="fr-FR" sz="2400" b="1" dirty="0" smtClean="0">
                <a:solidFill>
                  <a:srgbClr val="FF0000"/>
                </a:solidFill>
                <a:latin typeface="+mj-lt"/>
              </a:rPr>
              <a:t>Protection par </a:t>
            </a:r>
            <a:r>
              <a:rPr lang="fr-FR" sz="2400" b="1" u="sng" dirty="0" smtClean="0">
                <a:solidFill>
                  <a:srgbClr val="FF0000"/>
                </a:solidFill>
                <a:latin typeface="+mj-lt"/>
              </a:rPr>
              <a:t>éloignement</a:t>
            </a:r>
            <a:r>
              <a:rPr lang="fr-FR" sz="2400" b="1" dirty="0" smtClean="0">
                <a:solidFill>
                  <a:srgbClr val="FF0000"/>
                </a:solidFill>
                <a:latin typeface="+mj-lt"/>
              </a:rPr>
              <a:t> </a:t>
            </a:r>
            <a:r>
              <a:rPr lang="fr-FR" sz="2400" b="1" dirty="0">
                <a:solidFill>
                  <a:srgbClr val="FF0000"/>
                </a:solidFill>
                <a:latin typeface="+mj-lt"/>
              </a:rPr>
              <a:t>des pièces nues sous </a:t>
            </a:r>
            <a:r>
              <a:rPr lang="fr-FR" sz="2400" b="1" dirty="0" smtClean="0">
                <a:solidFill>
                  <a:srgbClr val="FF0000"/>
                </a:solidFill>
                <a:latin typeface="+mj-lt"/>
              </a:rPr>
              <a:t>tension.</a:t>
            </a:r>
            <a:endParaRPr lang="fr-FR" sz="2400" b="1" dirty="0">
              <a:solidFill>
                <a:srgbClr val="FF0000"/>
              </a:solidFill>
              <a:latin typeface="+mj-lt"/>
            </a:endParaRPr>
          </a:p>
          <a:p>
            <a:pPr algn="ctr">
              <a:defRPr/>
            </a:pPr>
            <a:endParaRPr lang="fr-FR" sz="2400" b="1" dirty="0" smtClean="0">
              <a:solidFill>
                <a:srgbClr val="FF0000"/>
              </a:solidFill>
              <a:latin typeface="+mj-lt"/>
            </a:endParaRPr>
          </a:p>
          <a:p>
            <a:pPr algn="ctr">
              <a:defRPr/>
            </a:pPr>
            <a:r>
              <a:rPr lang="fr-FR" sz="2400" b="1" dirty="0">
                <a:solidFill>
                  <a:srgbClr val="FF0000"/>
                </a:solidFill>
              </a:rPr>
              <a:t>▪ </a:t>
            </a:r>
            <a:r>
              <a:rPr lang="fr-FR" sz="2400" b="1" dirty="0" smtClean="0">
                <a:solidFill>
                  <a:srgbClr val="FF0000"/>
                </a:solidFill>
              </a:rPr>
              <a:t>Protection par </a:t>
            </a:r>
            <a:r>
              <a:rPr lang="fr-FR" sz="2400" b="1" u="sng" dirty="0" smtClean="0">
                <a:solidFill>
                  <a:srgbClr val="FF0000"/>
                </a:solidFill>
              </a:rPr>
              <a:t>obstacle</a:t>
            </a:r>
            <a:r>
              <a:rPr lang="fr-FR" sz="2400" b="1" dirty="0" smtClean="0">
                <a:solidFill>
                  <a:srgbClr val="FF0000"/>
                </a:solidFill>
              </a:rPr>
              <a:t>.</a:t>
            </a:r>
            <a:endParaRPr lang="fr-FR" sz="2400" b="1" dirty="0">
              <a:solidFill>
                <a:srgbClr val="FF0000"/>
              </a:solidFill>
            </a:endParaRPr>
          </a:p>
          <a:p>
            <a:pPr algn="ctr">
              <a:defRPr/>
            </a:pPr>
            <a:endParaRPr lang="fr-FR" sz="2400" b="1" dirty="0">
              <a:solidFill>
                <a:srgbClr val="FF0000"/>
              </a:solidFill>
              <a:latin typeface="+mj-lt"/>
            </a:endParaRPr>
          </a:p>
          <a:p>
            <a:pPr algn="ctr">
              <a:defRPr/>
            </a:pPr>
            <a:r>
              <a:rPr lang="fr-FR" sz="2400" b="1" dirty="0">
                <a:solidFill>
                  <a:srgbClr val="FF0000"/>
                </a:solidFill>
                <a:latin typeface="+mj-lt"/>
              </a:rPr>
              <a:t>▪ </a:t>
            </a:r>
            <a:r>
              <a:rPr lang="fr-FR" sz="2400" b="1" dirty="0" smtClean="0">
                <a:solidFill>
                  <a:srgbClr val="FF0000"/>
                </a:solidFill>
                <a:latin typeface="+mj-lt"/>
              </a:rPr>
              <a:t>Protection par </a:t>
            </a:r>
            <a:r>
              <a:rPr lang="fr-FR" sz="2400" b="1" u="sng" dirty="0" smtClean="0">
                <a:solidFill>
                  <a:srgbClr val="FF0000"/>
                </a:solidFill>
                <a:latin typeface="+mj-lt"/>
              </a:rPr>
              <a:t>isolation</a:t>
            </a:r>
            <a:r>
              <a:rPr lang="fr-FR" sz="2400" b="1" dirty="0" smtClean="0">
                <a:solidFill>
                  <a:srgbClr val="FF0000"/>
                </a:solidFill>
                <a:latin typeface="+mj-lt"/>
              </a:rPr>
              <a:t>.</a:t>
            </a:r>
            <a:endParaRPr lang="fr-FR" sz="24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855F3-E802-4CCC-9DBC-99BE6B42BFF9}" type="slidenum">
              <a:rPr lang="fr-FR" smtClean="0"/>
              <a:t>31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507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107504" y="188640"/>
            <a:ext cx="9036496" cy="720080"/>
          </a:xfrm>
        </p:spPr>
        <p:txBody>
          <a:bodyPr>
            <a:noAutofit/>
          </a:bodyPr>
          <a:lstStyle/>
          <a:p>
            <a:pPr marL="376238" indent="0" eaLnBrk="1" hangingPunct="1"/>
            <a:r>
              <a:rPr lang="fr-FR" sz="2800" b="1" dirty="0" smtClean="0">
                <a:solidFill>
                  <a:srgbClr val="000066"/>
                </a:solidFill>
              </a:rPr>
              <a:t>Les mesures de protection contre les contacts directs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512" y="1340768"/>
            <a:ext cx="4772025" cy="1008385"/>
          </a:xfrm>
          <a:noFill/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pPr marL="0" indent="0" algn="ctr" eaLnBrk="1" hangingPunct="1">
              <a:buNone/>
            </a:pPr>
            <a:r>
              <a:rPr lang="fr-FR" sz="2800" b="1" dirty="0" smtClean="0">
                <a:solidFill>
                  <a:srgbClr val="FF0000"/>
                </a:solidFill>
              </a:rPr>
              <a:t>Protection par </a:t>
            </a:r>
            <a:r>
              <a:rPr lang="fr-FR" sz="2800" b="1" u="sng" dirty="0" smtClean="0">
                <a:solidFill>
                  <a:srgbClr val="FF0000"/>
                </a:solidFill>
              </a:rPr>
              <a:t>éloignement</a:t>
            </a:r>
            <a:r>
              <a:rPr lang="fr-FR" sz="2800" b="1" dirty="0" smtClean="0">
                <a:solidFill>
                  <a:srgbClr val="FF0000"/>
                </a:solidFill>
              </a:rPr>
              <a:t> des pièces nues sous tension</a:t>
            </a:r>
          </a:p>
        </p:txBody>
      </p:sp>
      <p:graphicFrame>
        <p:nvGraphicFramePr>
          <p:cNvPr id="3584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11350800"/>
              </p:ext>
            </p:extLst>
          </p:nvPr>
        </p:nvGraphicFramePr>
        <p:xfrm>
          <a:off x="5580112" y="1196752"/>
          <a:ext cx="2867752" cy="32388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9" name="Image Bitmap" r:id="rId3" imgW="2352381" imgH="2657846" progId="Paint.Picture">
                  <p:embed/>
                </p:oleObj>
              </mc:Choice>
              <mc:Fallback>
                <p:oleObj name="Image Bitmap" r:id="rId3" imgW="2352381" imgH="2657846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80112" y="1196752"/>
                        <a:ext cx="2867752" cy="323887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ZoneTexte 1"/>
          <p:cNvSpPr txBox="1"/>
          <p:nvPr/>
        </p:nvSpPr>
        <p:spPr>
          <a:xfrm>
            <a:off x="107504" y="2564904"/>
            <a:ext cx="547260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/>
              <a:t>On va réduire le risque en déplaçant ou en restreignant la </a:t>
            </a:r>
            <a:r>
              <a:rPr lang="fr-FR" sz="2000" u="sng" dirty="0" smtClean="0"/>
              <a:t>ZONE D’EVOLUTION</a:t>
            </a:r>
            <a:r>
              <a:rPr lang="fr-FR" sz="2000" dirty="0" smtClean="0"/>
              <a:t> de l’opérateur.</a:t>
            </a:r>
          </a:p>
          <a:p>
            <a:endParaRPr lang="fr-FR" sz="2000" dirty="0" smtClean="0"/>
          </a:p>
          <a:p>
            <a:r>
              <a:rPr lang="fr-FR" sz="2000" u="sng" dirty="0" smtClean="0"/>
              <a:t>Exemples</a:t>
            </a:r>
            <a:r>
              <a:rPr lang="fr-FR" sz="2000" dirty="0" smtClean="0"/>
              <a:t> : utilisation de grues, nacelles, échafaudages, échelles de pompiers…</a:t>
            </a:r>
          </a:p>
          <a:p>
            <a:r>
              <a:rPr lang="fr-FR" sz="2000" dirty="0" smtClean="0"/>
              <a:t>à proximité de lignes aériennes à conducteurs nus.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138289" y="4941168"/>
            <a:ext cx="849694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u="sng" dirty="0" smtClean="0"/>
              <a:t>Pour les lignes </a:t>
            </a:r>
            <a:r>
              <a:rPr lang="fr-FR" u="sng" dirty="0"/>
              <a:t>aériennes à conducteurs </a:t>
            </a:r>
            <a:r>
              <a:rPr lang="fr-FR" u="sng" dirty="0" smtClean="0"/>
              <a:t>nus</a:t>
            </a:r>
            <a:r>
              <a:rPr lang="fr-FR" dirty="0" smtClean="0"/>
              <a:t> : </a:t>
            </a:r>
          </a:p>
          <a:p>
            <a:endParaRPr lang="fr-FR" dirty="0"/>
          </a:p>
          <a:p>
            <a:r>
              <a:rPr lang="fr-FR" dirty="0" smtClean="0"/>
              <a:t>Distance minimale de sécurité à respecter (DLVS) : </a:t>
            </a:r>
            <a:r>
              <a:rPr lang="fr-FR" b="1" dirty="0" smtClean="0">
                <a:solidFill>
                  <a:srgbClr val="FF0000"/>
                </a:solidFill>
              </a:rPr>
              <a:t>3 mètres en HTA </a:t>
            </a:r>
            <a:r>
              <a:rPr lang="fr-FR" dirty="0" smtClean="0"/>
              <a:t>(jusqu’à 50 kV).</a:t>
            </a:r>
          </a:p>
          <a:p>
            <a:r>
              <a:rPr lang="fr-FR" dirty="0" smtClean="0"/>
              <a:t>Distance </a:t>
            </a:r>
            <a:r>
              <a:rPr lang="fr-FR" dirty="0"/>
              <a:t>minimale de sécurité à respecter </a:t>
            </a:r>
            <a:r>
              <a:rPr lang="fr-FR" dirty="0" smtClean="0"/>
              <a:t>(DLVS) : </a:t>
            </a:r>
            <a:r>
              <a:rPr lang="fr-FR" b="1" dirty="0" smtClean="0">
                <a:solidFill>
                  <a:srgbClr val="FF0000"/>
                </a:solidFill>
              </a:rPr>
              <a:t>5 </a:t>
            </a:r>
            <a:r>
              <a:rPr lang="fr-FR" b="1" dirty="0">
                <a:solidFill>
                  <a:srgbClr val="FF0000"/>
                </a:solidFill>
              </a:rPr>
              <a:t>mètres en </a:t>
            </a:r>
            <a:r>
              <a:rPr lang="fr-FR" b="1" dirty="0" smtClean="0">
                <a:solidFill>
                  <a:srgbClr val="FF0000"/>
                </a:solidFill>
              </a:rPr>
              <a:t>HTB </a:t>
            </a:r>
            <a:r>
              <a:rPr lang="fr-FR" dirty="0" smtClean="0"/>
              <a:t>(au-delà de 50 </a:t>
            </a:r>
            <a:r>
              <a:rPr lang="fr-FR" dirty="0"/>
              <a:t>kV).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855F3-E802-4CCC-9DBC-99BE6B42BFF9}" type="slidenum">
              <a:rPr lang="fr-FR" smtClean="0"/>
              <a:t>32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7736787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107504" y="332656"/>
            <a:ext cx="8884096" cy="864096"/>
          </a:xfrm>
        </p:spPr>
        <p:txBody>
          <a:bodyPr>
            <a:normAutofit/>
          </a:bodyPr>
          <a:lstStyle/>
          <a:p>
            <a:pPr marL="376238" indent="0" eaLnBrk="1" hangingPunct="1"/>
            <a:r>
              <a:rPr lang="fr-FR" sz="2800" b="1" dirty="0" smtClean="0">
                <a:solidFill>
                  <a:srgbClr val="000066"/>
                </a:solidFill>
              </a:rPr>
              <a:t>Les mesures de protection contre les contacts directs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1249348"/>
            <a:ext cx="4199787" cy="595476"/>
          </a:xfrm>
          <a:ln>
            <a:solidFill>
              <a:srgbClr val="FF0000"/>
            </a:solidFill>
          </a:ln>
        </p:spPr>
        <p:txBody>
          <a:bodyPr/>
          <a:lstStyle/>
          <a:p>
            <a:pPr marL="0" indent="0" algn="ctr" eaLnBrk="1" hangingPunct="1">
              <a:buNone/>
            </a:pPr>
            <a:r>
              <a:rPr lang="fr-FR" sz="2800" b="1" dirty="0" smtClean="0">
                <a:solidFill>
                  <a:srgbClr val="FF0000"/>
                </a:solidFill>
              </a:rPr>
              <a:t>Protection par </a:t>
            </a:r>
            <a:r>
              <a:rPr lang="fr-FR" sz="2800" b="1" u="sng" dirty="0" smtClean="0">
                <a:solidFill>
                  <a:srgbClr val="FF0000"/>
                </a:solidFill>
              </a:rPr>
              <a:t>obstacle</a:t>
            </a:r>
            <a:endParaRPr lang="fr-FR" sz="2800" b="1" dirty="0" smtClean="0">
              <a:solidFill>
                <a:srgbClr val="FF0000"/>
              </a:solidFill>
            </a:endParaRPr>
          </a:p>
        </p:txBody>
      </p:sp>
      <p:sp>
        <p:nvSpPr>
          <p:cNvPr id="37892" name="Line 4"/>
          <p:cNvSpPr>
            <a:spLocks noChangeShapeType="1"/>
          </p:cNvSpPr>
          <p:nvPr/>
        </p:nvSpPr>
        <p:spPr bwMode="auto">
          <a:xfrm flipV="1">
            <a:off x="3733800" y="1981200"/>
            <a:ext cx="2209800" cy="1076325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37893" name="Line 5"/>
          <p:cNvSpPr>
            <a:spLocks noChangeShapeType="1"/>
          </p:cNvSpPr>
          <p:nvPr/>
        </p:nvSpPr>
        <p:spPr bwMode="auto">
          <a:xfrm flipV="1">
            <a:off x="3786188" y="2028825"/>
            <a:ext cx="2359025" cy="1196975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37894" name="Line 6"/>
          <p:cNvSpPr>
            <a:spLocks noChangeShapeType="1"/>
          </p:cNvSpPr>
          <p:nvPr/>
        </p:nvSpPr>
        <p:spPr bwMode="auto">
          <a:xfrm flipV="1">
            <a:off x="3814763" y="2143125"/>
            <a:ext cx="2427287" cy="1220788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2" name="ZoneTexte 1"/>
          <p:cNvSpPr txBox="1"/>
          <p:nvPr/>
        </p:nvSpPr>
        <p:spPr>
          <a:xfrm>
            <a:off x="251520" y="2127825"/>
            <a:ext cx="835292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/>
              <a:t>Un obstacle est un dispositif empêchant le </a:t>
            </a:r>
            <a:r>
              <a:rPr lang="fr-FR" sz="2000" u="sng" dirty="0" smtClean="0"/>
              <a:t>contact accidentel ou involontaire</a:t>
            </a:r>
            <a:r>
              <a:rPr lang="fr-FR" sz="2000" dirty="0" smtClean="0"/>
              <a:t> avec des pièces nues sous tension.</a:t>
            </a:r>
          </a:p>
          <a:p>
            <a:endParaRPr lang="fr-FR" sz="2000" dirty="0"/>
          </a:p>
          <a:p>
            <a:endParaRPr lang="fr-FR" sz="2000" u="sng" dirty="0" smtClean="0"/>
          </a:p>
          <a:p>
            <a:endParaRPr lang="fr-FR" sz="2000" u="sng" dirty="0"/>
          </a:p>
          <a:p>
            <a:r>
              <a:rPr lang="fr-FR" sz="2000" u="sng" dirty="0" smtClean="0"/>
              <a:t>Exemples</a:t>
            </a:r>
            <a:r>
              <a:rPr lang="fr-FR" sz="2000" dirty="0" smtClean="0"/>
              <a:t> : cloisons, façades, grillages, écrans…</a:t>
            </a:r>
          </a:p>
        </p:txBody>
      </p:sp>
      <p:pic>
        <p:nvPicPr>
          <p:cNvPr id="11270" name="Picture 6" descr="C:\Users\DOMINIQUE\Desktop\grillage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3978" y="4459529"/>
            <a:ext cx="1296144" cy="1481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3104564"/>
            <a:ext cx="957511" cy="29564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855F3-E802-4CCC-9DBC-99BE6B42BFF9}" type="slidenum">
              <a:rPr lang="fr-FR" smtClean="0"/>
              <a:t>33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5992670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1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60648"/>
            <a:ext cx="8763000" cy="864096"/>
          </a:xfrm>
        </p:spPr>
        <p:txBody>
          <a:bodyPr>
            <a:normAutofit/>
          </a:bodyPr>
          <a:lstStyle/>
          <a:p>
            <a:pPr marL="376238" indent="0" eaLnBrk="1" hangingPunct="1"/>
            <a:r>
              <a:rPr lang="fr-FR" sz="2800" b="1" dirty="0" smtClean="0">
                <a:solidFill>
                  <a:srgbClr val="000066"/>
                </a:solidFill>
              </a:rPr>
              <a:t>Les mesures de protection contre les contacts directs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1340769"/>
            <a:ext cx="3816424" cy="576064"/>
          </a:xfrm>
          <a:ln>
            <a:solidFill>
              <a:srgbClr val="FF0000"/>
            </a:solidFill>
          </a:ln>
        </p:spPr>
        <p:txBody>
          <a:bodyPr>
            <a:noAutofit/>
          </a:bodyPr>
          <a:lstStyle/>
          <a:p>
            <a:pPr marL="0" indent="0" algn="ctr" eaLnBrk="1" hangingPunct="1">
              <a:buNone/>
            </a:pPr>
            <a:r>
              <a:rPr lang="fr-FR" sz="2800" b="1" dirty="0" smtClean="0">
                <a:solidFill>
                  <a:srgbClr val="FF0000"/>
                </a:solidFill>
              </a:rPr>
              <a:t>Protection par </a:t>
            </a:r>
            <a:r>
              <a:rPr lang="fr-FR" sz="2800" b="1" u="sng" dirty="0" smtClean="0">
                <a:solidFill>
                  <a:srgbClr val="FF0000"/>
                </a:solidFill>
              </a:rPr>
              <a:t>isolation</a:t>
            </a:r>
            <a:endParaRPr lang="fr-FR" sz="2800" b="1" dirty="0" smtClean="0">
              <a:solidFill>
                <a:srgbClr val="FF0000"/>
              </a:solidFill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467544" y="2708920"/>
            <a:ext cx="468052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u="sng" dirty="0" smtClean="0"/>
              <a:t>Les isolations comprennent</a:t>
            </a:r>
            <a:r>
              <a:rPr lang="fr-FR" sz="2000" dirty="0" smtClean="0"/>
              <a:t> :</a:t>
            </a:r>
          </a:p>
          <a:p>
            <a:endParaRPr lang="fr-FR" sz="2000" dirty="0"/>
          </a:p>
          <a:p>
            <a:pPr marL="342900" indent="-342900">
              <a:buFont typeface="Arial" pitchFamily="34" charset="0"/>
              <a:buChar char="•"/>
            </a:pPr>
            <a:r>
              <a:rPr lang="fr-FR" sz="2000" dirty="0" smtClean="0"/>
              <a:t>Les écrans isolants,</a:t>
            </a:r>
          </a:p>
          <a:p>
            <a:endParaRPr lang="fr-FR" sz="2000" dirty="0"/>
          </a:p>
          <a:p>
            <a:pPr marL="342900" indent="-342900">
              <a:buFont typeface="Arial" pitchFamily="34" charset="0"/>
              <a:buChar char="•"/>
            </a:pPr>
            <a:r>
              <a:rPr lang="fr-FR" sz="2000" dirty="0" smtClean="0"/>
              <a:t>Les </a:t>
            </a:r>
            <a:r>
              <a:rPr lang="fr-FR" sz="2000" u="sng" dirty="0" smtClean="0"/>
              <a:t>NAPPES</a:t>
            </a:r>
            <a:r>
              <a:rPr lang="fr-FR" sz="2000" dirty="0" smtClean="0"/>
              <a:t> isolantes,</a:t>
            </a:r>
          </a:p>
          <a:p>
            <a:endParaRPr lang="fr-FR" sz="2000" dirty="0"/>
          </a:p>
          <a:p>
            <a:pPr marL="342900" indent="-342900">
              <a:buFont typeface="Arial" pitchFamily="34" charset="0"/>
              <a:buChar char="•"/>
            </a:pPr>
            <a:r>
              <a:rPr lang="fr-FR" sz="2000" dirty="0" smtClean="0"/>
              <a:t>Les protecteurs (profilés, capuchons,…).</a:t>
            </a:r>
          </a:p>
        </p:txBody>
      </p:sp>
      <p:graphicFrame>
        <p:nvGraphicFramePr>
          <p:cNvPr id="3" name="Obje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04623920"/>
              </p:ext>
            </p:extLst>
          </p:nvPr>
        </p:nvGraphicFramePr>
        <p:xfrm>
          <a:off x="6012160" y="2898854"/>
          <a:ext cx="2019300" cy="1866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11" name="Image Bitmap" r:id="rId3" imgW="2019048" imgH="1867161" progId="PBrush">
                  <p:embed/>
                </p:oleObj>
              </mc:Choice>
              <mc:Fallback>
                <p:oleObj name="Image Bitmap" r:id="rId3" imgW="2019048" imgH="1867161" progId="PBrush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12160" y="2898854"/>
                        <a:ext cx="2019300" cy="1866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855F3-E802-4CCC-9DBC-99BE6B42BFF9}" type="slidenum">
              <a:rPr lang="fr-FR" smtClean="0"/>
              <a:t>34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7574658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re 1"/>
          <p:cNvSpPr>
            <a:spLocks noGrp="1"/>
          </p:cNvSpPr>
          <p:nvPr>
            <p:ph type="title"/>
          </p:nvPr>
        </p:nvSpPr>
        <p:spPr>
          <a:xfrm>
            <a:off x="179388" y="188913"/>
            <a:ext cx="8856662" cy="792162"/>
          </a:xfrm>
        </p:spPr>
        <p:txBody>
          <a:bodyPr/>
          <a:lstStyle/>
          <a:p>
            <a:r>
              <a:rPr lang="fr-FR" sz="2800" b="1" dirty="0" smtClean="0">
                <a:solidFill>
                  <a:srgbClr val="000066"/>
                </a:solidFill>
              </a:rPr>
              <a:t>Indices et degrés de protection</a:t>
            </a:r>
          </a:p>
        </p:txBody>
      </p:sp>
      <p:sp>
        <p:nvSpPr>
          <p:cNvPr id="38915" name="ZoneTexte 3"/>
          <p:cNvSpPr txBox="1">
            <a:spLocks noChangeArrowheads="1"/>
          </p:cNvSpPr>
          <p:nvPr/>
        </p:nvSpPr>
        <p:spPr bwMode="auto">
          <a:xfrm>
            <a:off x="179388" y="1052513"/>
            <a:ext cx="8713787" cy="5324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 eaLnBrk="1" hangingPunct="1"/>
            <a:r>
              <a:rPr lang="fr-FR" sz="2400" dirty="0"/>
              <a:t>Les indices de protection </a:t>
            </a:r>
            <a:r>
              <a:rPr lang="fr-FR" sz="2400" b="1" dirty="0">
                <a:solidFill>
                  <a:srgbClr val="FF0000"/>
                </a:solidFill>
              </a:rPr>
              <a:t>IP</a:t>
            </a:r>
            <a:r>
              <a:rPr lang="fr-FR" sz="2400" dirty="0"/>
              <a:t> et </a:t>
            </a:r>
            <a:r>
              <a:rPr lang="fr-FR" sz="2400" b="1" dirty="0">
                <a:solidFill>
                  <a:srgbClr val="FF0000"/>
                </a:solidFill>
              </a:rPr>
              <a:t>IK</a:t>
            </a:r>
            <a:r>
              <a:rPr lang="fr-FR" sz="2400" dirty="0"/>
              <a:t> caractérisent l’aptitude d’un matériel à supporter des agressions externes qui peuvent être de 3 types :</a:t>
            </a:r>
          </a:p>
          <a:p>
            <a:pPr algn="just" eaLnBrk="1" hangingPunct="1"/>
            <a:endParaRPr lang="fr-FR" sz="2400" dirty="0"/>
          </a:p>
          <a:p>
            <a:pPr algn="just" eaLnBrk="1" hangingPunct="1"/>
            <a:r>
              <a:rPr lang="fr-FR" sz="2400" dirty="0"/>
              <a:t>- </a:t>
            </a:r>
            <a:r>
              <a:rPr lang="fr-FR" sz="2400" u="sng" dirty="0"/>
              <a:t>Poussières et corps solides</a:t>
            </a:r>
            <a:r>
              <a:rPr lang="fr-FR" sz="2400" dirty="0"/>
              <a:t> : indice IP </a:t>
            </a:r>
            <a:r>
              <a:rPr lang="fr-FR" sz="2400" b="1" dirty="0">
                <a:solidFill>
                  <a:srgbClr val="FF0000"/>
                </a:solidFill>
              </a:rPr>
              <a:t>premier chiffre de 0 à 6</a:t>
            </a:r>
            <a:r>
              <a:rPr lang="fr-FR" sz="2400" dirty="0"/>
              <a:t>.</a:t>
            </a:r>
          </a:p>
          <a:p>
            <a:pPr algn="just" eaLnBrk="1" hangingPunct="1"/>
            <a:r>
              <a:rPr lang="fr-FR" sz="2400" dirty="0"/>
              <a:t>- </a:t>
            </a:r>
            <a:r>
              <a:rPr lang="fr-FR" sz="2400" u="sng" dirty="0"/>
              <a:t>Liquides</a:t>
            </a:r>
            <a:r>
              <a:rPr lang="fr-FR" sz="2400" dirty="0"/>
              <a:t> : indice IP </a:t>
            </a:r>
            <a:r>
              <a:rPr lang="fr-FR" sz="2400" b="1" dirty="0">
                <a:solidFill>
                  <a:srgbClr val="FF0000"/>
                </a:solidFill>
              </a:rPr>
              <a:t>second chiffre de 0 à 8</a:t>
            </a:r>
            <a:r>
              <a:rPr lang="fr-FR" sz="2400" dirty="0"/>
              <a:t>.</a:t>
            </a:r>
          </a:p>
          <a:p>
            <a:pPr algn="just" eaLnBrk="1" hangingPunct="1"/>
            <a:r>
              <a:rPr lang="fr-FR" sz="2400" dirty="0"/>
              <a:t>- </a:t>
            </a:r>
            <a:r>
              <a:rPr lang="fr-FR" sz="2400" u="sng" dirty="0"/>
              <a:t>Chocs mécaniques</a:t>
            </a:r>
            <a:r>
              <a:rPr lang="fr-FR" sz="2400" dirty="0"/>
              <a:t> : indice IK chiffre de 0 à 10.</a:t>
            </a:r>
          </a:p>
          <a:p>
            <a:pPr algn="just" eaLnBrk="1" hangingPunct="1"/>
            <a:endParaRPr lang="fr-FR" sz="2400" dirty="0"/>
          </a:p>
          <a:p>
            <a:pPr algn="ctr" eaLnBrk="1" hangingPunct="1"/>
            <a:r>
              <a:rPr lang="fr-FR" sz="2400" u="sng" dirty="0"/>
              <a:t>Exemple</a:t>
            </a:r>
            <a:r>
              <a:rPr lang="fr-FR" sz="2400" dirty="0"/>
              <a:t> : projecteur extérieur - </a:t>
            </a:r>
            <a:r>
              <a:rPr lang="fr-FR" sz="2400" b="1" dirty="0"/>
              <a:t>IP 44</a:t>
            </a:r>
            <a:r>
              <a:rPr lang="fr-FR" sz="2400" dirty="0"/>
              <a:t>.</a:t>
            </a:r>
          </a:p>
          <a:p>
            <a:pPr algn="ctr" eaLnBrk="1" hangingPunct="1"/>
            <a:endParaRPr lang="fr-FR" sz="2400" b="1" dirty="0"/>
          </a:p>
          <a:p>
            <a:pPr algn="ctr" eaLnBrk="1" hangingPunct="1"/>
            <a:endParaRPr lang="fr-FR" sz="2000" b="1" dirty="0"/>
          </a:p>
          <a:p>
            <a:pPr algn="ctr" eaLnBrk="1" hangingPunct="1"/>
            <a:r>
              <a:rPr lang="fr-FR" sz="2000" b="1" dirty="0">
                <a:solidFill>
                  <a:srgbClr val="FF0000"/>
                </a:solidFill>
              </a:rPr>
              <a:t>En BT, l’indice minimum qui caractérise l’inaccessibilité des pièces nues sous tension est </a:t>
            </a:r>
            <a:r>
              <a:rPr lang="fr-FR" sz="3200" b="1" u="sng" dirty="0">
                <a:solidFill>
                  <a:srgbClr val="FF0000"/>
                </a:solidFill>
              </a:rPr>
              <a:t>IP 2x</a:t>
            </a:r>
            <a:r>
              <a:rPr lang="fr-FR" sz="3200" b="1" dirty="0">
                <a:solidFill>
                  <a:srgbClr val="FF0000"/>
                </a:solidFill>
              </a:rPr>
              <a:t> </a:t>
            </a:r>
            <a:r>
              <a:rPr lang="fr-FR" sz="2000" b="1" dirty="0">
                <a:solidFill>
                  <a:srgbClr val="FF0000"/>
                </a:solidFill>
              </a:rPr>
              <a:t>(ne permet pas le passage d’un doigt) !</a:t>
            </a:r>
          </a:p>
          <a:p>
            <a:pPr algn="just" eaLnBrk="1" hangingPunct="1"/>
            <a:endParaRPr lang="fr-FR" sz="2400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855F3-E802-4CCC-9DBC-99BE6B42BFF9}" type="slidenum">
              <a:rPr lang="fr-FR" smtClean="0"/>
              <a:t>35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1777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0"/>
            <a:ext cx="7772400" cy="1143000"/>
          </a:xfrm>
        </p:spPr>
        <p:txBody>
          <a:bodyPr>
            <a:normAutofit/>
          </a:bodyPr>
          <a:lstStyle/>
          <a:p>
            <a:pPr marL="376238" indent="0" eaLnBrk="1" hangingPunct="1"/>
            <a:r>
              <a:rPr lang="fr-FR" sz="2800" b="1" dirty="0" smtClean="0">
                <a:solidFill>
                  <a:srgbClr val="000066"/>
                </a:solidFill>
              </a:rPr>
              <a:t>Les degrés de protection</a:t>
            </a:r>
          </a:p>
        </p:txBody>
      </p:sp>
      <p:sp>
        <p:nvSpPr>
          <p:cNvPr id="39939" name="Rectangle 3"/>
          <p:cNvSpPr>
            <a:spLocks noChangeArrowheads="1"/>
          </p:cNvSpPr>
          <p:nvPr/>
        </p:nvSpPr>
        <p:spPr bwMode="auto">
          <a:xfrm>
            <a:off x="1295400" y="1371600"/>
            <a:ext cx="6919913" cy="5227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8FEC8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9940" name="Rectangle 4"/>
          <p:cNvSpPr>
            <a:spLocks noChangeArrowheads="1"/>
          </p:cNvSpPr>
          <p:nvPr/>
        </p:nvSpPr>
        <p:spPr bwMode="auto">
          <a:xfrm>
            <a:off x="6400800" y="1447800"/>
            <a:ext cx="2522538" cy="36988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6838" tIns="49213" rIns="96838" bIns="49213">
            <a:spAutoFit/>
          </a:bodyPr>
          <a:lstStyle/>
          <a:p>
            <a:pPr algn="l" defTabSz="808038" eaLnBrk="0" hangingPunct="0"/>
            <a:r>
              <a:rPr lang="fr-FR" sz="1700" b="1" i="1">
                <a:solidFill>
                  <a:srgbClr val="333399"/>
                </a:solidFill>
                <a:latin typeface="Arial" charset="0"/>
              </a:rPr>
              <a:t>IP2x :  bille d= 12,5mm</a:t>
            </a:r>
          </a:p>
        </p:txBody>
      </p:sp>
      <p:sp>
        <p:nvSpPr>
          <p:cNvPr id="39941" name="Rectangle 5"/>
          <p:cNvSpPr>
            <a:spLocks noChangeArrowheads="1"/>
          </p:cNvSpPr>
          <p:nvPr/>
        </p:nvSpPr>
        <p:spPr bwMode="auto">
          <a:xfrm>
            <a:off x="6553200" y="2971800"/>
            <a:ext cx="2395538" cy="7969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6838" tIns="49213" rIns="96838" bIns="49213">
            <a:spAutoFit/>
          </a:bodyPr>
          <a:lstStyle/>
          <a:p>
            <a:pPr algn="l" defTabSz="808038" eaLnBrk="0" hangingPunct="0"/>
            <a:r>
              <a:rPr lang="fr-FR" sz="1500" b="1" i="1">
                <a:solidFill>
                  <a:srgbClr val="333399"/>
                </a:solidFill>
                <a:latin typeface="Arial" charset="0"/>
              </a:rPr>
              <a:t>IP xx B: Doigt d’épreuve</a:t>
            </a:r>
          </a:p>
          <a:p>
            <a:pPr algn="l" defTabSz="808038" eaLnBrk="0" hangingPunct="0"/>
            <a:r>
              <a:rPr lang="fr-FR" sz="1500" b="1" i="1">
                <a:solidFill>
                  <a:srgbClr val="333399"/>
                </a:solidFill>
                <a:latin typeface="Arial" charset="0"/>
              </a:rPr>
              <a:t>articulé d= 12mm</a:t>
            </a:r>
          </a:p>
          <a:p>
            <a:pPr algn="l" defTabSz="808038" eaLnBrk="0" hangingPunct="0"/>
            <a:r>
              <a:rPr lang="fr-FR" sz="1500" b="1" i="1">
                <a:solidFill>
                  <a:srgbClr val="333399"/>
                </a:solidFill>
                <a:latin typeface="Arial" charset="0"/>
              </a:rPr>
              <a:t>longueur 80 mm</a:t>
            </a:r>
          </a:p>
        </p:txBody>
      </p:sp>
      <p:sp>
        <p:nvSpPr>
          <p:cNvPr id="39942" name="Arc 6"/>
          <p:cNvSpPr>
            <a:spLocks/>
          </p:cNvSpPr>
          <p:nvPr/>
        </p:nvSpPr>
        <p:spPr bwMode="auto">
          <a:xfrm rot="-2760000">
            <a:off x="5453856" y="2093120"/>
            <a:ext cx="860425" cy="735012"/>
          </a:xfrm>
          <a:custGeom>
            <a:avLst/>
            <a:gdLst>
              <a:gd name="T0" fmla="*/ 0 w 21640"/>
              <a:gd name="T1" fmla="*/ 0 h 21600"/>
              <a:gd name="T2" fmla="*/ 2147483647 w 21640"/>
              <a:gd name="T3" fmla="*/ 2147483647 h 21600"/>
              <a:gd name="T4" fmla="*/ 2147483647 w 21640"/>
              <a:gd name="T5" fmla="*/ 2147483647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40" h="21600" fill="none" extrusionOk="0">
                <a:moveTo>
                  <a:pt x="0" y="0"/>
                </a:moveTo>
                <a:cubicBezTo>
                  <a:pt x="13" y="0"/>
                  <a:pt x="26" y="-1"/>
                  <a:pt x="40" y="0"/>
                </a:cubicBezTo>
                <a:cubicBezTo>
                  <a:pt x="11951" y="0"/>
                  <a:pt x="21614" y="9642"/>
                  <a:pt x="21639" y="21553"/>
                </a:cubicBezTo>
              </a:path>
              <a:path w="21640" h="21600" stroke="0" extrusionOk="0">
                <a:moveTo>
                  <a:pt x="0" y="0"/>
                </a:moveTo>
                <a:cubicBezTo>
                  <a:pt x="13" y="0"/>
                  <a:pt x="26" y="-1"/>
                  <a:pt x="40" y="0"/>
                </a:cubicBezTo>
                <a:cubicBezTo>
                  <a:pt x="11951" y="0"/>
                  <a:pt x="21614" y="9642"/>
                  <a:pt x="21639" y="21553"/>
                </a:cubicBezTo>
                <a:lnTo>
                  <a:pt x="40" y="21600"/>
                </a:lnTo>
                <a:lnTo>
                  <a:pt x="0" y="0"/>
                </a:lnTo>
                <a:close/>
              </a:path>
            </a:pathLst>
          </a:custGeom>
          <a:noFill/>
          <a:ln w="12700" cap="rnd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grpSp>
        <p:nvGrpSpPr>
          <p:cNvPr id="39943" name="Group 7"/>
          <p:cNvGrpSpPr>
            <a:grpSpLocks/>
          </p:cNvGrpSpPr>
          <p:nvPr/>
        </p:nvGrpSpPr>
        <p:grpSpPr bwMode="auto">
          <a:xfrm>
            <a:off x="6211888" y="2252663"/>
            <a:ext cx="417512" cy="338137"/>
            <a:chOff x="3196" y="3295"/>
            <a:chExt cx="260" cy="230"/>
          </a:xfrm>
        </p:grpSpPr>
        <p:sp>
          <p:nvSpPr>
            <p:cNvPr id="39970" name="Oval 8"/>
            <p:cNvSpPr>
              <a:spLocks noChangeArrowheads="1"/>
            </p:cNvSpPr>
            <p:nvPr/>
          </p:nvSpPr>
          <p:spPr bwMode="auto">
            <a:xfrm>
              <a:off x="3196" y="3295"/>
              <a:ext cx="260" cy="230"/>
            </a:xfrm>
            <a:prstGeom prst="ellipse">
              <a:avLst/>
            </a:prstGeom>
            <a:solidFill>
              <a:srgbClr val="FFFFCC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9971" name="Line 9"/>
            <p:cNvSpPr>
              <a:spLocks noChangeShapeType="1"/>
            </p:cNvSpPr>
            <p:nvPr/>
          </p:nvSpPr>
          <p:spPr bwMode="auto">
            <a:xfrm flipV="1">
              <a:off x="3245" y="3330"/>
              <a:ext cx="162" cy="1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39972" name="Line 10"/>
            <p:cNvSpPr>
              <a:spLocks noChangeShapeType="1"/>
            </p:cNvSpPr>
            <p:nvPr/>
          </p:nvSpPr>
          <p:spPr bwMode="auto">
            <a:xfrm>
              <a:off x="3245" y="3330"/>
              <a:ext cx="174" cy="17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39944" name="Oval 11"/>
          <p:cNvSpPr>
            <a:spLocks noChangeArrowheads="1"/>
          </p:cNvSpPr>
          <p:nvPr/>
        </p:nvSpPr>
        <p:spPr bwMode="auto">
          <a:xfrm rot="-300000">
            <a:off x="3733800" y="2133600"/>
            <a:ext cx="1550988" cy="1597025"/>
          </a:xfrm>
          <a:prstGeom prst="ellipse">
            <a:avLst/>
          </a:prstGeom>
          <a:noFill/>
          <a:ln w="5080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9945" name="Oval 12"/>
          <p:cNvSpPr>
            <a:spLocks noChangeArrowheads="1"/>
          </p:cNvSpPr>
          <p:nvPr/>
        </p:nvSpPr>
        <p:spPr bwMode="auto">
          <a:xfrm>
            <a:off x="4419600" y="1828800"/>
            <a:ext cx="304800" cy="284163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9946" name="Arc 13"/>
          <p:cNvSpPr>
            <a:spLocks/>
          </p:cNvSpPr>
          <p:nvPr/>
        </p:nvSpPr>
        <p:spPr bwMode="auto">
          <a:xfrm rot="4440000">
            <a:off x="5901531" y="2710657"/>
            <a:ext cx="769937" cy="736600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12700" cap="rnd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grpSp>
        <p:nvGrpSpPr>
          <p:cNvPr id="39947" name="Group 14"/>
          <p:cNvGrpSpPr>
            <a:grpSpLocks/>
          </p:cNvGrpSpPr>
          <p:nvPr/>
        </p:nvGrpSpPr>
        <p:grpSpPr bwMode="auto">
          <a:xfrm>
            <a:off x="4800600" y="2286000"/>
            <a:ext cx="754063" cy="458788"/>
            <a:chOff x="2360" y="3308"/>
            <a:chExt cx="475" cy="289"/>
          </a:xfrm>
        </p:grpSpPr>
        <p:sp>
          <p:nvSpPr>
            <p:cNvPr id="39967" name="AutoShape 15"/>
            <p:cNvSpPr>
              <a:spLocks noChangeArrowheads="1"/>
            </p:cNvSpPr>
            <p:nvPr/>
          </p:nvSpPr>
          <p:spPr bwMode="auto">
            <a:xfrm rot="-7320000" flipH="1" flipV="1">
              <a:off x="2449" y="3405"/>
              <a:ext cx="103" cy="281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404 w 21600"/>
                <a:gd name="T13" fmla="*/ 4535 h 21600"/>
                <a:gd name="T14" fmla="*/ 17196 w 21600"/>
                <a:gd name="T15" fmla="*/ 17065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399" y="21600"/>
                  </a:lnTo>
                  <a:lnTo>
                    <a:pt x="16201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9968" name="Rectangle 16"/>
            <p:cNvSpPr>
              <a:spLocks noChangeArrowheads="1"/>
            </p:cNvSpPr>
            <p:nvPr/>
          </p:nvSpPr>
          <p:spPr bwMode="auto">
            <a:xfrm rot="-2040000">
              <a:off x="2609" y="3330"/>
              <a:ext cx="69" cy="244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9969" name="Rectangle 17"/>
            <p:cNvSpPr>
              <a:spLocks noChangeArrowheads="1"/>
            </p:cNvSpPr>
            <p:nvPr/>
          </p:nvSpPr>
          <p:spPr bwMode="auto">
            <a:xfrm rot="-1980000">
              <a:off x="2664" y="3308"/>
              <a:ext cx="171" cy="164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sp>
        <p:nvSpPr>
          <p:cNvPr id="39948" name="Freeform 18"/>
          <p:cNvSpPr>
            <a:spLocks/>
          </p:cNvSpPr>
          <p:nvPr/>
        </p:nvSpPr>
        <p:spPr bwMode="auto">
          <a:xfrm>
            <a:off x="4724400" y="3048000"/>
            <a:ext cx="912813" cy="876300"/>
          </a:xfrm>
          <a:custGeom>
            <a:avLst/>
            <a:gdLst>
              <a:gd name="T0" fmla="*/ 0 w 575"/>
              <a:gd name="T1" fmla="*/ 0 h 552"/>
              <a:gd name="T2" fmla="*/ 0 w 575"/>
              <a:gd name="T3" fmla="*/ 2147483647 h 552"/>
              <a:gd name="T4" fmla="*/ 0 w 575"/>
              <a:gd name="T5" fmla="*/ 2147483647 h 552"/>
              <a:gd name="T6" fmla="*/ 0 w 575"/>
              <a:gd name="T7" fmla="*/ 2147483647 h 552"/>
              <a:gd name="T8" fmla="*/ 0 w 575"/>
              <a:gd name="T9" fmla="*/ 2147483647 h 552"/>
              <a:gd name="T10" fmla="*/ 0 w 575"/>
              <a:gd name="T11" fmla="*/ 2147483647 h 552"/>
              <a:gd name="T12" fmla="*/ 0 w 575"/>
              <a:gd name="T13" fmla="*/ 2147483647 h 552"/>
              <a:gd name="T14" fmla="*/ 2147483647 w 575"/>
              <a:gd name="T15" fmla="*/ 2147483647 h 552"/>
              <a:gd name="T16" fmla="*/ 2147483647 w 575"/>
              <a:gd name="T17" fmla="*/ 2147483647 h 552"/>
              <a:gd name="T18" fmla="*/ 2147483647 w 575"/>
              <a:gd name="T19" fmla="*/ 2147483647 h 552"/>
              <a:gd name="T20" fmla="*/ 2147483647 w 575"/>
              <a:gd name="T21" fmla="*/ 2147483647 h 552"/>
              <a:gd name="T22" fmla="*/ 2147483647 w 575"/>
              <a:gd name="T23" fmla="*/ 2147483647 h 552"/>
              <a:gd name="T24" fmla="*/ 2147483647 w 575"/>
              <a:gd name="T25" fmla="*/ 2147483647 h 552"/>
              <a:gd name="T26" fmla="*/ 2147483647 w 575"/>
              <a:gd name="T27" fmla="*/ 2147483647 h 552"/>
              <a:gd name="T28" fmla="*/ 2147483647 w 575"/>
              <a:gd name="T29" fmla="*/ 2147483647 h 552"/>
              <a:gd name="T30" fmla="*/ 2147483647 w 575"/>
              <a:gd name="T31" fmla="*/ 2147483647 h 552"/>
              <a:gd name="T32" fmla="*/ 2147483647 w 575"/>
              <a:gd name="T33" fmla="*/ 2147483647 h 552"/>
              <a:gd name="T34" fmla="*/ 2147483647 w 575"/>
              <a:gd name="T35" fmla="*/ 2147483647 h 552"/>
              <a:gd name="T36" fmla="*/ 2147483647 w 575"/>
              <a:gd name="T37" fmla="*/ 2147483647 h 552"/>
              <a:gd name="T38" fmla="*/ 2147483647 w 575"/>
              <a:gd name="T39" fmla="*/ 2147483647 h 552"/>
              <a:gd name="T40" fmla="*/ 2147483647 w 575"/>
              <a:gd name="T41" fmla="*/ 2147483647 h 552"/>
              <a:gd name="T42" fmla="*/ 2147483647 w 575"/>
              <a:gd name="T43" fmla="*/ 2147483647 h 552"/>
              <a:gd name="T44" fmla="*/ 2147483647 w 575"/>
              <a:gd name="T45" fmla="*/ 2147483647 h 552"/>
              <a:gd name="T46" fmla="*/ 2147483647 w 575"/>
              <a:gd name="T47" fmla="*/ 2147483647 h 552"/>
              <a:gd name="T48" fmla="*/ 2147483647 w 575"/>
              <a:gd name="T49" fmla="*/ 2147483647 h 552"/>
              <a:gd name="T50" fmla="*/ 2147483647 w 575"/>
              <a:gd name="T51" fmla="*/ 2147483647 h 552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0" t="0" r="r" b="b"/>
            <a:pathLst>
              <a:path w="575" h="552">
                <a:moveTo>
                  <a:pt x="0" y="0"/>
                </a:moveTo>
                <a:lnTo>
                  <a:pt x="0" y="41"/>
                </a:lnTo>
                <a:lnTo>
                  <a:pt x="0" y="83"/>
                </a:lnTo>
                <a:lnTo>
                  <a:pt x="0" y="124"/>
                </a:lnTo>
                <a:lnTo>
                  <a:pt x="0" y="165"/>
                </a:lnTo>
                <a:lnTo>
                  <a:pt x="0" y="207"/>
                </a:lnTo>
                <a:lnTo>
                  <a:pt x="0" y="248"/>
                </a:lnTo>
                <a:lnTo>
                  <a:pt x="13" y="289"/>
                </a:lnTo>
                <a:lnTo>
                  <a:pt x="13" y="331"/>
                </a:lnTo>
                <a:lnTo>
                  <a:pt x="26" y="372"/>
                </a:lnTo>
                <a:lnTo>
                  <a:pt x="38" y="413"/>
                </a:lnTo>
                <a:lnTo>
                  <a:pt x="64" y="455"/>
                </a:lnTo>
                <a:lnTo>
                  <a:pt x="102" y="482"/>
                </a:lnTo>
                <a:lnTo>
                  <a:pt x="140" y="510"/>
                </a:lnTo>
                <a:lnTo>
                  <a:pt x="179" y="523"/>
                </a:lnTo>
                <a:lnTo>
                  <a:pt x="217" y="523"/>
                </a:lnTo>
                <a:lnTo>
                  <a:pt x="255" y="537"/>
                </a:lnTo>
                <a:lnTo>
                  <a:pt x="293" y="537"/>
                </a:lnTo>
                <a:lnTo>
                  <a:pt x="332" y="551"/>
                </a:lnTo>
                <a:lnTo>
                  <a:pt x="370" y="551"/>
                </a:lnTo>
                <a:lnTo>
                  <a:pt x="421" y="551"/>
                </a:lnTo>
                <a:lnTo>
                  <a:pt x="459" y="551"/>
                </a:lnTo>
                <a:lnTo>
                  <a:pt x="497" y="551"/>
                </a:lnTo>
                <a:lnTo>
                  <a:pt x="523" y="510"/>
                </a:lnTo>
                <a:lnTo>
                  <a:pt x="548" y="468"/>
                </a:lnTo>
                <a:lnTo>
                  <a:pt x="574" y="427"/>
                </a:lnTo>
              </a:path>
            </a:pathLst>
          </a:custGeom>
          <a:noFill/>
          <a:ln w="12700" cap="rnd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39949" name="Rectangle 19"/>
          <p:cNvSpPr>
            <a:spLocks noChangeArrowheads="1"/>
          </p:cNvSpPr>
          <p:nvPr/>
        </p:nvSpPr>
        <p:spPr bwMode="auto">
          <a:xfrm>
            <a:off x="1371600" y="2514600"/>
            <a:ext cx="1423988" cy="873125"/>
          </a:xfrm>
          <a:prstGeom prst="rect">
            <a:avLst/>
          </a:prstGeom>
          <a:solidFill>
            <a:srgbClr val="FAFD00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96838" tIns="49213" rIns="96838" bIns="49213">
            <a:spAutoFit/>
          </a:bodyPr>
          <a:lstStyle/>
          <a:p>
            <a:pPr algn="l" defTabSz="808038" eaLnBrk="0" hangingPunct="0"/>
            <a:r>
              <a:rPr lang="fr-FR" sz="2500" b="1" i="1">
                <a:solidFill>
                  <a:srgbClr val="333399"/>
                </a:solidFill>
                <a:latin typeface="Arial" charset="0"/>
              </a:rPr>
              <a:t>IP2x ou </a:t>
            </a:r>
          </a:p>
          <a:p>
            <a:pPr algn="l" defTabSz="808038" eaLnBrk="0" hangingPunct="0"/>
            <a:r>
              <a:rPr lang="fr-FR" sz="2500" b="1" i="1">
                <a:solidFill>
                  <a:srgbClr val="333399"/>
                </a:solidFill>
                <a:latin typeface="Arial" charset="0"/>
              </a:rPr>
              <a:t>IP xx B</a:t>
            </a:r>
          </a:p>
        </p:txBody>
      </p:sp>
      <p:sp>
        <p:nvSpPr>
          <p:cNvPr id="39950" name="Rectangle 20"/>
          <p:cNvSpPr>
            <a:spLocks noChangeArrowheads="1"/>
          </p:cNvSpPr>
          <p:nvPr/>
        </p:nvSpPr>
        <p:spPr bwMode="auto">
          <a:xfrm>
            <a:off x="1371600" y="4800600"/>
            <a:ext cx="1335088" cy="873125"/>
          </a:xfrm>
          <a:prstGeom prst="rect">
            <a:avLst/>
          </a:prstGeom>
          <a:solidFill>
            <a:srgbClr val="FAFD00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lIns="96838" tIns="49213" rIns="96838" bIns="49213">
            <a:spAutoFit/>
          </a:bodyPr>
          <a:lstStyle/>
          <a:p>
            <a:pPr algn="l" defTabSz="808038" eaLnBrk="0" hangingPunct="0"/>
            <a:r>
              <a:rPr lang="fr-FR" sz="2500" b="1" i="1">
                <a:solidFill>
                  <a:srgbClr val="333399"/>
                </a:solidFill>
                <a:latin typeface="Arial" charset="0"/>
              </a:rPr>
              <a:t>IP3x ou</a:t>
            </a:r>
          </a:p>
          <a:p>
            <a:pPr algn="l" defTabSz="808038" eaLnBrk="0" hangingPunct="0"/>
            <a:r>
              <a:rPr lang="fr-FR" sz="2500" b="1" i="1">
                <a:solidFill>
                  <a:srgbClr val="333399"/>
                </a:solidFill>
                <a:latin typeface="Arial" charset="0"/>
              </a:rPr>
              <a:t>IP xx C</a:t>
            </a:r>
          </a:p>
        </p:txBody>
      </p:sp>
      <p:sp>
        <p:nvSpPr>
          <p:cNvPr id="39951" name="Rectangle 21"/>
          <p:cNvSpPr>
            <a:spLocks noChangeArrowheads="1"/>
          </p:cNvSpPr>
          <p:nvPr/>
        </p:nvSpPr>
        <p:spPr bwMode="auto">
          <a:xfrm>
            <a:off x="6858000" y="4191000"/>
            <a:ext cx="1706563" cy="5683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6838" tIns="49213" rIns="96838" bIns="49213">
            <a:spAutoFit/>
          </a:bodyPr>
          <a:lstStyle/>
          <a:p>
            <a:pPr algn="l" defTabSz="808038" eaLnBrk="0" hangingPunct="0"/>
            <a:r>
              <a:rPr lang="fr-FR" sz="1500" b="1" i="1">
                <a:solidFill>
                  <a:srgbClr val="333399"/>
                </a:solidFill>
                <a:latin typeface="Arial" charset="0"/>
              </a:rPr>
              <a:t>IP 3x : Fil d’acier</a:t>
            </a:r>
          </a:p>
          <a:p>
            <a:pPr algn="l" defTabSz="808038" eaLnBrk="0" hangingPunct="0"/>
            <a:r>
              <a:rPr lang="fr-FR" sz="1500" b="1" i="1">
                <a:solidFill>
                  <a:srgbClr val="333399"/>
                </a:solidFill>
                <a:latin typeface="Arial" charset="0"/>
              </a:rPr>
              <a:t>d=2,5mm</a:t>
            </a:r>
          </a:p>
        </p:txBody>
      </p:sp>
      <p:sp>
        <p:nvSpPr>
          <p:cNvPr id="39952" name="Oval 22"/>
          <p:cNvSpPr>
            <a:spLocks noChangeArrowheads="1"/>
          </p:cNvSpPr>
          <p:nvPr/>
        </p:nvSpPr>
        <p:spPr bwMode="auto">
          <a:xfrm>
            <a:off x="3597275" y="4821238"/>
            <a:ext cx="469900" cy="471487"/>
          </a:xfrm>
          <a:prstGeom prst="ellipse">
            <a:avLst/>
          </a:prstGeom>
          <a:solidFill>
            <a:schemeClr val="bg2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9953" name="Oval 23"/>
          <p:cNvSpPr>
            <a:spLocks noChangeArrowheads="1"/>
          </p:cNvSpPr>
          <p:nvPr/>
        </p:nvSpPr>
        <p:spPr bwMode="auto">
          <a:xfrm rot="-540000">
            <a:off x="3200400" y="4419600"/>
            <a:ext cx="1247775" cy="1233488"/>
          </a:xfrm>
          <a:prstGeom prst="ellipse">
            <a:avLst/>
          </a:prstGeom>
          <a:noFill/>
          <a:ln w="5080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grpSp>
        <p:nvGrpSpPr>
          <p:cNvPr id="39954" name="Group 24"/>
          <p:cNvGrpSpPr>
            <a:grpSpLocks/>
          </p:cNvGrpSpPr>
          <p:nvPr/>
        </p:nvGrpSpPr>
        <p:grpSpPr bwMode="auto">
          <a:xfrm>
            <a:off x="4495800" y="4800600"/>
            <a:ext cx="1855788" cy="134938"/>
            <a:chOff x="2858" y="3108"/>
            <a:chExt cx="1169" cy="85"/>
          </a:xfrm>
        </p:grpSpPr>
        <p:sp>
          <p:nvSpPr>
            <p:cNvPr id="39962" name="Rectangle 25"/>
            <p:cNvSpPr>
              <a:spLocks noChangeArrowheads="1"/>
            </p:cNvSpPr>
            <p:nvPr/>
          </p:nvSpPr>
          <p:spPr bwMode="auto">
            <a:xfrm>
              <a:off x="2867" y="3108"/>
              <a:ext cx="1109" cy="84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9963" name="Oval 26"/>
            <p:cNvSpPr>
              <a:spLocks noChangeArrowheads="1"/>
            </p:cNvSpPr>
            <p:nvPr/>
          </p:nvSpPr>
          <p:spPr bwMode="auto">
            <a:xfrm>
              <a:off x="2858" y="3112"/>
              <a:ext cx="23" cy="81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9964" name="Line 27"/>
            <p:cNvSpPr>
              <a:spLocks noChangeShapeType="1"/>
            </p:cNvSpPr>
            <p:nvPr/>
          </p:nvSpPr>
          <p:spPr bwMode="auto">
            <a:xfrm>
              <a:off x="2883" y="3137"/>
              <a:ext cx="1079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39965" name="Line 28"/>
            <p:cNvSpPr>
              <a:spLocks noChangeShapeType="1"/>
            </p:cNvSpPr>
            <p:nvPr/>
          </p:nvSpPr>
          <p:spPr bwMode="auto">
            <a:xfrm>
              <a:off x="2881" y="3165"/>
              <a:ext cx="107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39966" name="Oval 29"/>
            <p:cNvSpPr>
              <a:spLocks noChangeArrowheads="1"/>
            </p:cNvSpPr>
            <p:nvPr/>
          </p:nvSpPr>
          <p:spPr bwMode="auto">
            <a:xfrm>
              <a:off x="3946" y="3108"/>
              <a:ext cx="81" cy="84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sp>
        <p:nvSpPr>
          <p:cNvPr id="39955" name="Rectangle 30"/>
          <p:cNvSpPr>
            <a:spLocks noChangeArrowheads="1"/>
          </p:cNvSpPr>
          <p:nvPr/>
        </p:nvSpPr>
        <p:spPr bwMode="auto">
          <a:xfrm>
            <a:off x="381000" y="3962400"/>
            <a:ext cx="1116013" cy="431800"/>
          </a:xfrm>
          <a:prstGeom prst="rect">
            <a:avLst/>
          </a:prstGeom>
          <a:solidFill>
            <a:srgbClr val="FDE3BA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6838" tIns="49213" rIns="96838" bIns="49213">
            <a:spAutoFit/>
          </a:bodyPr>
          <a:lstStyle/>
          <a:p>
            <a:pPr algn="l" defTabSz="808038" eaLnBrk="0" hangingPunct="0"/>
            <a:r>
              <a:rPr lang="fr-FR" sz="2100" b="1" i="1">
                <a:solidFill>
                  <a:srgbClr val="333399"/>
                </a:solidFill>
                <a:latin typeface="Arial" charset="0"/>
              </a:rPr>
              <a:t>En  HT</a:t>
            </a:r>
          </a:p>
        </p:txBody>
      </p:sp>
      <p:sp>
        <p:nvSpPr>
          <p:cNvPr id="39956" name="Rectangle 31"/>
          <p:cNvSpPr>
            <a:spLocks noChangeArrowheads="1"/>
          </p:cNvSpPr>
          <p:nvPr/>
        </p:nvSpPr>
        <p:spPr bwMode="auto">
          <a:xfrm>
            <a:off x="457200" y="1828800"/>
            <a:ext cx="1143000" cy="431800"/>
          </a:xfrm>
          <a:prstGeom prst="rect">
            <a:avLst/>
          </a:prstGeom>
          <a:solidFill>
            <a:srgbClr val="FDE3BA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6838" tIns="49213" rIns="96838" bIns="49213">
            <a:spAutoFit/>
          </a:bodyPr>
          <a:lstStyle/>
          <a:p>
            <a:pPr algn="l" defTabSz="808038" eaLnBrk="0" hangingPunct="0"/>
            <a:r>
              <a:rPr lang="fr-FR" sz="2100" b="1" i="1">
                <a:solidFill>
                  <a:srgbClr val="333399"/>
                </a:solidFill>
                <a:latin typeface="Arial" charset="0"/>
              </a:rPr>
              <a:t>En  BT</a:t>
            </a:r>
          </a:p>
        </p:txBody>
      </p:sp>
      <p:sp>
        <p:nvSpPr>
          <p:cNvPr id="39957" name="Rectangle 32"/>
          <p:cNvSpPr>
            <a:spLocks noChangeArrowheads="1"/>
          </p:cNvSpPr>
          <p:nvPr/>
        </p:nvSpPr>
        <p:spPr bwMode="auto">
          <a:xfrm>
            <a:off x="6629400" y="4953000"/>
            <a:ext cx="2005013" cy="10255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6838" tIns="49213" rIns="96838" bIns="49213">
            <a:spAutoFit/>
          </a:bodyPr>
          <a:lstStyle/>
          <a:p>
            <a:pPr algn="l" defTabSz="808038" eaLnBrk="0" hangingPunct="0"/>
            <a:r>
              <a:rPr lang="fr-FR" sz="1500" b="1" i="1">
                <a:solidFill>
                  <a:srgbClr val="333399"/>
                </a:solidFill>
                <a:latin typeface="Arial" charset="0"/>
              </a:rPr>
              <a:t>IP xx C: Fil d’acier</a:t>
            </a:r>
          </a:p>
          <a:p>
            <a:pPr algn="l" defTabSz="808038" eaLnBrk="0" hangingPunct="0"/>
            <a:r>
              <a:rPr lang="fr-FR" sz="1500" b="1" i="1">
                <a:solidFill>
                  <a:srgbClr val="333399"/>
                </a:solidFill>
                <a:latin typeface="Arial" charset="0"/>
              </a:rPr>
              <a:t>  d=2,5mm et de </a:t>
            </a:r>
          </a:p>
          <a:p>
            <a:pPr algn="l" defTabSz="808038" eaLnBrk="0" hangingPunct="0"/>
            <a:r>
              <a:rPr lang="fr-FR" sz="1500" b="1" i="1">
                <a:solidFill>
                  <a:srgbClr val="333399"/>
                </a:solidFill>
                <a:latin typeface="Arial" charset="0"/>
              </a:rPr>
              <a:t>100mm de longueur</a:t>
            </a:r>
          </a:p>
          <a:p>
            <a:pPr algn="l" defTabSz="808038" eaLnBrk="0" hangingPunct="0"/>
            <a:endParaRPr lang="fr-FR" sz="1500" b="1" i="1">
              <a:solidFill>
                <a:srgbClr val="333399"/>
              </a:solidFill>
              <a:latin typeface="Arial" charset="0"/>
            </a:endParaRPr>
          </a:p>
        </p:txBody>
      </p:sp>
      <p:sp>
        <p:nvSpPr>
          <p:cNvPr id="39958" name="Oval 33"/>
          <p:cNvSpPr>
            <a:spLocks noChangeArrowheads="1"/>
          </p:cNvSpPr>
          <p:nvPr/>
        </p:nvSpPr>
        <p:spPr bwMode="auto">
          <a:xfrm>
            <a:off x="4343400" y="2667000"/>
            <a:ext cx="455613" cy="471488"/>
          </a:xfrm>
          <a:prstGeom prst="ellipse">
            <a:avLst/>
          </a:prstGeom>
          <a:solidFill>
            <a:schemeClr val="bg2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9959" name="Oval 34"/>
          <p:cNvSpPr>
            <a:spLocks noChangeArrowheads="1"/>
          </p:cNvSpPr>
          <p:nvPr/>
        </p:nvSpPr>
        <p:spPr bwMode="auto">
          <a:xfrm>
            <a:off x="5562600" y="3352800"/>
            <a:ext cx="533400" cy="609600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FR" sz="2400">
                <a:solidFill>
                  <a:srgbClr val="333399"/>
                </a:solidFill>
              </a:rPr>
              <a:t>G</a:t>
            </a:r>
          </a:p>
        </p:txBody>
      </p:sp>
      <p:sp>
        <p:nvSpPr>
          <p:cNvPr id="39960" name="Line 35"/>
          <p:cNvSpPr>
            <a:spLocks noChangeShapeType="1"/>
          </p:cNvSpPr>
          <p:nvPr/>
        </p:nvSpPr>
        <p:spPr bwMode="auto">
          <a:xfrm flipH="1">
            <a:off x="4876800" y="1600200"/>
            <a:ext cx="14478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39961" name="Line 36"/>
          <p:cNvSpPr>
            <a:spLocks noChangeShapeType="1"/>
          </p:cNvSpPr>
          <p:nvPr/>
        </p:nvSpPr>
        <p:spPr bwMode="auto">
          <a:xfrm flipH="1" flipV="1">
            <a:off x="5791200" y="2590800"/>
            <a:ext cx="19812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855F3-E802-4CCC-9DBC-99BE6B42BFF9}" type="slidenum">
              <a:rPr lang="fr-FR" smtClean="0"/>
              <a:t>36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0651838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ext Box 1026"/>
          <p:cNvSpPr txBox="1">
            <a:spLocks noChangeArrowheads="1"/>
          </p:cNvSpPr>
          <p:nvPr/>
        </p:nvSpPr>
        <p:spPr bwMode="auto">
          <a:xfrm>
            <a:off x="107504" y="2438400"/>
            <a:ext cx="8807896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fr-FR" b="1" dirty="0">
                <a:solidFill>
                  <a:srgbClr val="FF0000"/>
                </a:solidFill>
                <a:latin typeface="Verdana" pitchFamily="34" charset="0"/>
              </a:rPr>
              <a:t>Contre les contacts indirects</a:t>
            </a:r>
          </a:p>
        </p:txBody>
      </p:sp>
      <p:sp>
        <p:nvSpPr>
          <p:cNvPr id="41987" name="Text Box 1027"/>
          <p:cNvSpPr txBox="1">
            <a:spLocks noChangeArrowheads="1"/>
          </p:cNvSpPr>
          <p:nvPr/>
        </p:nvSpPr>
        <p:spPr bwMode="auto">
          <a:xfrm>
            <a:off x="0" y="1219200"/>
            <a:ext cx="91440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fr-FR" sz="3200" b="1" dirty="0">
                <a:solidFill>
                  <a:srgbClr val="000066"/>
                </a:solidFill>
                <a:latin typeface="Verdana" pitchFamily="34" charset="0"/>
              </a:rPr>
              <a:t>Les mesures de protection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855F3-E802-4CCC-9DBC-99BE6B42BFF9}" type="slidenum">
              <a:rPr lang="fr-FR" smtClean="0"/>
              <a:t>37</a:t>
            </a:fld>
            <a:endParaRPr lang="fr-FR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3377239"/>
            <a:ext cx="3094657" cy="2560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1526257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107950" y="260350"/>
            <a:ext cx="8826500" cy="1600200"/>
          </a:xfrm>
        </p:spPr>
        <p:txBody>
          <a:bodyPr/>
          <a:lstStyle/>
          <a:p>
            <a:pPr marL="376238"/>
            <a:r>
              <a:rPr lang="fr-FR" dirty="0" smtClean="0">
                <a:solidFill>
                  <a:srgbClr val="000066"/>
                </a:solidFill>
              </a:rPr>
              <a:t>Les mesures de protection contre les contacts indirects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685800" y="2528888"/>
            <a:ext cx="7772400" cy="2339975"/>
          </a:xfrm>
          <a:prstGeom prst="rect">
            <a:avLst/>
          </a:prstGeom>
          <a:solidFill>
            <a:srgbClr val="FFFF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fr-FR" sz="2400" b="1" dirty="0">
                <a:solidFill>
                  <a:srgbClr val="FF0000"/>
                </a:solidFill>
                <a:latin typeface="+mn-lt"/>
                <a:cs typeface="Calibri" pitchFamily="34" charset="0"/>
              </a:rPr>
              <a:t>▪ Par coupure automatique</a:t>
            </a:r>
            <a:r>
              <a:rPr lang="fr-FR" sz="2400" b="1" dirty="0" smtClean="0">
                <a:solidFill>
                  <a:srgbClr val="FF0000"/>
                </a:solidFill>
                <a:latin typeface="+mn-lt"/>
                <a:cs typeface="Calibri" pitchFamily="34" charset="0"/>
              </a:rPr>
              <a:t>,</a:t>
            </a:r>
          </a:p>
          <a:p>
            <a:pPr algn="ctr">
              <a:spcBef>
                <a:spcPct val="20000"/>
              </a:spcBef>
            </a:pPr>
            <a:endParaRPr lang="fr-FR" sz="2400" b="1" dirty="0">
              <a:solidFill>
                <a:srgbClr val="FF0000"/>
              </a:solidFill>
              <a:latin typeface="+mn-lt"/>
              <a:cs typeface="Calibri" pitchFamily="34" charset="0"/>
            </a:endParaRPr>
          </a:p>
          <a:p>
            <a:pPr algn="ctr">
              <a:spcBef>
                <a:spcPct val="20000"/>
              </a:spcBef>
            </a:pPr>
            <a:r>
              <a:rPr lang="fr-FR" sz="2400" b="1" dirty="0">
                <a:solidFill>
                  <a:srgbClr val="FF0000"/>
                </a:solidFill>
                <a:latin typeface="+mn-lt"/>
                <a:cs typeface="Calibri" pitchFamily="34" charset="0"/>
              </a:rPr>
              <a:t>▪ Par l’emploi de matériel de classe 2</a:t>
            </a:r>
            <a:r>
              <a:rPr lang="fr-FR" sz="2400" b="1" dirty="0" smtClean="0">
                <a:solidFill>
                  <a:srgbClr val="FF0000"/>
                </a:solidFill>
                <a:latin typeface="+mn-lt"/>
                <a:cs typeface="Calibri" pitchFamily="34" charset="0"/>
              </a:rPr>
              <a:t>,</a:t>
            </a:r>
          </a:p>
          <a:p>
            <a:pPr algn="ctr">
              <a:spcBef>
                <a:spcPct val="20000"/>
              </a:spcBef>
            </a:pPr>
            <a:endParaRPr lang="fr-FR" sz="2400" b="1" dirty="0">
              <a:solidFill>
                <a:srgbClr val="FF0000"/>
              </a:solidFill>
              <a:latin typeface="+mn-lt"/>
              <a:cs typeface="Calibri" pitchFamily="34" charset="0"/>
            </a:endParaRPr>
          </a:p>
          <a:p>
            <a:pPr algn="ctr">
              <a:spcBef>
                <a:spcPct val="20000"/>
              </a:spcBef>
            </a:pPr>
            <a:r>
              <a:rPr lang="fr-FR" sz="2400" b="1" dirty="0">
                <a:solidFill>
                  <a:srgbClr val="FF0000"/>
                </a:solidFill>
                <a:latin typeface="+mn-lt"/>
                <a:cs typeface="Calibri" pitchFamily="34" charset="0"/>
              </a:rPr>
              <a:t>▪ Par séparation de circuit.</a:t>
            </a:r>
            <a:r>
              <a:rPr lang="fr-FR" b="1" dirty="0">
                <a:solidFill>
                  <a:srgbClr val="FF0000"/>
                </a:solidFill>
                <a:latin typeface="+mn-lt"/>
                <a:cs typeface="Calibri" pitchFamily="34" charset="0"/>
              </a:rPr>
              <a:t>	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855F3-E802-4CCC-9DBC-99BE6B42BFF9}" type="slidenum">
              <a:rPr lang="fr-FR" smtClean="0"/>
              <a:t>38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94792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utoUpdateAnimBg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179512" y="0"/>
            <a:ext cx="8784976" cy="1143000"/>
          </a:xfrm>
        </p:spPr>
        <p:txBody>
          <a:bodyPr/>
          <a:lstStyle/>
          <a:p>
            <a:pPr marL="376238" indent="0" eaLnBrk="1" hangingPunct="1"/>
            <a:r>
              <a:rPr lang="fr-FR" dirty="0" smtClean="0">
                <a:solidFill>
                  <a:srgbClr val="000066"/>
                </a:solidFill>
              </a:rPr>
              <a:t>Coupure automatique</a:t>
            </a:r>
          </a:p>
        </p:txBody>
      </p:sp>
      <p:sp>
        <p:nvSpPr>
          <p:cNvPr id="44035" name="Rectangle 3" descr="blanc)"/>
          <p:cNvSpPr>
            <a:spLocks noChangeArrowheads="1"/>
          </p:cNvSpPr>
          <p:nvPr/>
        </p:nvSpPr>
        <p:spPr bwMode="auto">
          <a:xfrm>
            <a:off x="1187450" y="2895600"/>
            <a:ext cx="111125" cy="2057400"/>
          </a:xfrm>
          <a:prstGeom prst="rect">
            <a:avLst/>
          </a:prstGeom>
          <a:pattFill prst="dkUpDiag">
            <a:fgClr>
              <a:srgbClr val="919191"/>
            </a:fgClr>
            <a:bgClr>
              <a:schemeClr val="bg1"/>
            </a:bgClr>
          </a:patt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4036" name="Rectangle 4" descr="blanc)"/>
          <p:cNvSpPr>
            <a:spLocks noChangeArrowheads="1"/>
          </p:cNvSpPr>
          <p:nvPr/>
        </p:nvSpPr>
        <p:spPr bwMode="auto">
          <a:xfrm>
            <a:off x="1187450" y="5235575"/>
            <a:ext cx="111125" cy="522288"/>
          </a:xfrm>
          <a:prstGeom prst="rect">
            <a:avLst/>
          </a:prstGeom>
          <a:pattFill prst="dkUpDiag">
            <a:fgClr>
              <a:srgbClr val="919191"/>
            </a:fgClr>
            <a:bgClr>
              <a:schemeClr val="bg1"/>
            </a:bgClr>
          </a:patt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4037" name="Rectangle 5" descr="blanc)"/>
          <p:cNvSpPr>
            <a:spLocks noChangeArrowheads="1"/>
          </p:cNvSpPr>
          <p:nvPr/>
        </p:nvSpPr>
        <p:spPr bwMode="auto">
          <a:xfrm>
            <a:off x="1325563" y="5600700"/>
            <a:ext cx="2286000" cy="157163"/>
          </a:xfrm>
          <a:prstGeom prst="rect">
            <a:avLst/>
          </a:prstGeom>
          <a:pattFill prst="dkUpDiag">
            <a:fgClr>
              <a:srgbClr val="919191"/>
            </a:fgClr>
            <a:bgClr>
              <a:schemeClr val="bg1"/>
            </a:bgClr>
          </a:patt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grpSp>
        <p:nvGrpSpPr>
          <p:cNvPr id="44038" name="Group 6"/>
          <p:cNvGrpSpPr>
            <a:grpSpLocks/>
          </p:cNvGrpSpPr>
          <p:nvPr/>
        </p:nvGrpSpPr>
        <p:grpSpPr bwMode="auto">
          <a:xfrm>
            <a:off x="925513" y="2220913"/>
            <a:ext cx="339725" cy="620712"/>
            <a:chOff x="583" y="1399"/>
            <a:chExt cx="214" cy="391"/>
          </a:xfrm>
        </p:grpSpPr>
        <p:sp>
          <p:nvSpPr>
            <p:cNvPr id="44323" name="Rectangle 7"/>
            <p:cNvSpPr>
              <a:spLocks noChangeArrowheads="1"/>
            </p:cNvSpPr>
            <p:nvPr/>
          </p:nvSpPr>
          <p:spPr bwMode="auto">
            <a:xfrm>
              <a:off x="583" y="1399"/>
              <a:ext cx="214" cy="391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44324" name="Rectangle 8"/>
            <p:cNvSpPr>
              <a:spLocks noChangeArrowheads="1"/>
            </p:cNvSpPr>
            <p:nvPr/>
          </p:nvSpPr>
          <p:spPr bwMode="auto">
            <a:xfrm>
              <a:off x="608" y="1446"/>
              <a:ext cx="164" cy="176"/>
            </a:xfrm>
            <a:prstGeom prst="rect">
              <a:avLst/>
            </a:prstGeom>
            <a:solidFill>
              <a:srgbClr val="FDE3BA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44325" name="Rectangle 9"/>
            <p:cNvSpPr>
              <a:spLocks noChangeArrowheads="1"/>
            </p:cNvSpPr>
            <p:nvPr/>
          </p:nvSpPr>
          <p:spPr bwMode="auto">
            <a:xfrm>
              <a:off x="604" y="1717"/>
              <a:ext cx="175" cy="22"/>
            </a:xfrm>
            <a:prstGeom prst="rect">
              <a:avLst/>
            </a:prstGeom>
            <a:solidFill>
              <a:srgbClr val="676767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44326" name="Rectangle 10"/>
            <p:cNvSpPr>
              <a:spLocks noChangeArrowheads="1"/>
            </p:cNvSpPr>
            <p:nvPr/>
          </p:nvSpPr>
          <p:spPr bwMode="auto">
            <a:xfrm>
              <a:off x="679" y="1502"/>
              <a:ext cx="17" cy="69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sp>
        <p:nvSpPr>
          <p:cNvPr id="44039" name="AutoShape 11"/>
          <p:cNvSpPr>
            <a:spLocks noChangeArrowheads="1"/>
          </p:cNvSpPr>
          <p:nvPr/>
        </p:nvSpPr>
        <p:spPr bwMode="auto">
          <a:xfrm rot="-5400000" flipH="1" flipV="1">
            <a:off x="2039938" y="4776788"/>
            <a:ext cx="539750" cy="139700"/>
          </a:xfrm>
          <a:custGeom>
            <a:avLst/>
            <a:gdLst>
              <a:gd name="T0" fmla="*/ 2147483647 w 21600"/>
              <a:gd name="T1" fmla="*/ 122218427 h 21600"/>
              <a:gd name="T2" fmla="*/ 2147483647 w 21600"/>
              <a:gd name="T3" fmla="*/ 244437145 h 21600"/>
              <a:gd name="T4" fmla="*/ 2147483647 w 21600"/>
              <a:gd name="T5" fmla="*/ 122218427 h 21600"/>
              <a:gd name="T6" fmla="*/ 2147483647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4500 w 21600"/>
              <a:gd name="T13" fmla="*/ 4500 h 21600"/>
              <a:gd name="T14" fmla="*/ 17100 w 21600"/>
              <a:gd name="T15" fmla="*/ 171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5399" y="21600"/>
                </a:lnTo>
                <a:lnTo>
                  <a:pt x="16201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4040" name="Rectangle 12"/>
          <p:cNvSpPr>
            <a:spLocks noChangeArrowheads="1"/>
          </p:cNvSpPr>
          <p:nvPr/>
        </p:nvSpPr>
        <p:spPr bwMode="auto">
          <a:xfrm>
            <a:off x="1585913" y="3846513"/>
            <a:ext cx="698500" cy="1660525"/>
          </a:xfrm>
          <a:prstGeom prst="rect">
            <a:avLst/>
          </a:prstGeom>
          <a:solidFill>
            <a:srgbClr val="FDE3BA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4041" name="Freeform 13"/>
          <p:cNvSpPr>
            <a:spLocks/>
          </p:cNvSpPr>
          <p:nvPr/>
        </p:nvSpPr>
        <p:spPr bwMode="auto">
          <a:xfrm>
            <a:off x="1090613" y="2847975"/>
            <a:ext cx="725487" cy="2195513"/>
          </a:xfrm>
          <a:custGeom>
            <a:avLst/>
            <a:gdLst>
              <a:gd name="T0" fmla="*/ 0 w 457"/>
              <a:gd name="T1" fmla="*/ 0 h 1383"/>
              <a:gd name="T2" fmla="*/ 0 w 457"/>
              <a:gd name="T3" fmla="*/ 2147483647 h 1383"/>
              <a:gd name="T4" fmla="*/ 2147483647 w 457"/>
              <a:gd name="T5" fmla="*/ 2147483647 h 1383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57" h="1383">
                <a:moveTo>
                  <a:pt x="0" y="0"/>
                </a:moveTo>
                <a:lnTo>
                  <a:pt x="0" y="1382"/>
                </a:lnTo>
                <a:lnTo>
                  <a:pt x="456" y="1382"/>
                </a:lnTo>
              </a:path>
            </a:pathLst>
          </a:custGeom>
          <a:noFill/>
          <a:ln w="50800" cap="rnd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4042" name="Line 14"/>
          <p:cNvSpPr>
            <a:spLocks noChangeShapeType="1"/>
          </p:cNvSpPr>
          <p:nvPr/>
        </p:nvSpPr>
        <p:spPr bwMode="auto">
          <a:xfrm>
            <a:off x="2227263" y="3840163"/>
            <a:ext cx="0" cy="16494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grpSp>
        <p:nvGrpSpPr>
          <p:cNvPr id="44043" name="Group 15"/>
          <p:cNvGrpSpPr>
            <a:grpSpLocks/>
          </p:cNvGrpSpPr>
          <p:nvPr/>
        </p:nvGrpSpPr>
        <p:grpSpPr bwMode="auto">
          <a:xfrm>
            <a:off x="1763713" y="4902200"/>
            <a:ext cx="381000" cy="392113"/>
            <a:chOff x="1111" y="3088"/>
            <a:chExt cx="240" cy="247"/>
          </a:xfrm>
        </p:grpSpPr>
        <p:sp>
          <p:nvSpPr>
            <p:cNvPr id="44320" name="AutoShape 16"/>
            <p:cNvSpPr>
              <a:spLocks noChangeArrowheads="1"/>
            </p:cNvSpPr>
            <p:nvPr/>
          </p:nvSpPr>
          <p:spPr bwMode="auto">
            <a:xfrm flipV="1">
              <a:off x="1111" y="3252"/>
              <a:ext cx="240" cy="83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500 w 21600"/>
                <a:gd name="T13" fmla="*/ 4424 h 21600"/>
                <a:gd name="T14" fmla="*/ 17100 w 21600"/>
                <a:gd name="T15" fmla="*/ 17176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399" y="21600"/>
                  </a:lnTo>
                  <a:lnTo>
                    <a:pt x="16201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44321" name="Oval 17"/>
            <p:cNvSpPr>
              <a:spLocks noChangeArrowheads="1"/>
            </p:cNvSpPr>
            <p:nvPr/>
          </p:nvSpPr>
          <p:spPr bwMode="auto">
            <a:xfrm>
              <a:off x="1143" y="3088"/>
              <a:ext cx="176" cy="202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44322" name="Oval 18"/>
            <p:cNvSpPr>
              <a:spLocks noChangeArrowheads="1"/>
            </p:cNvSpPr>
            <p:nvPr/>
          </p:nvSpPr>
          <p:spPr bwMode="auto">
            <a:xfrm>
              <a:off x="1195" y="3146"/>
              <a:ext cx="72" cy="93"/>
            </a:xfrm>
            <a:prstGeom prst="ellipse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sp>
        <p:nvSpPr>
          <p:cNvPr id="44044" name="Rectangle 19"/>
          <p:cNvSpPr>
            <a:spLocks noChangeArrowheads="1"/>
          </p:cNvSpPr>
          <p:nvPr/>
        </p:nvSpPr>
        <p:spPr bwMode="auto">
          <a:xfrm>
            <a:off x="862013" y="5780088"/>
            <a:ext cx="3511550" cy="52387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grpSp>
        <p:nvGrpSpPr>
          <p:cNvPr id="44045" name="Group 20"/>
          <p:cNvGrpSpPr>
            <a:grpSpLocks/>
          </p:cNvGrpSpPr>
          <p:nvPr/>
        </p:nvGrpSpPr>
        <p:grpSpPr bwMode="auto">
          <a:xfrm>
            <a:off x="2643188" y="5835650"/>
            <a:ext cx="295275" cy="346075"/>
            <a:chOff x="1665" y="3676"/>
            <a:chExt cx="186" cy="218"/>
          </a:xfrm>
        </p:grpSpPr>
        <p:sp>
          <p:nvSpPr>
            <p:cNvPr id="44316" name="Line 21"/>
            <p:cNvSpPr>
              <a:spLocks noChangeShapeType="1"/>
            </p:cNvSpPr>
            <p:nvPr/>
          </p:nvSpPr>
          <p:spPr bwMode="auto">
            <a:xfrm>
              <a:off x="1755" y="3676"/>
              <a:ext cx="0" cy="144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44317" name="Line 22"/>
            <p:cNvSpPr>
              <a:spLocks noChangeShapeType="1"/>
            </p:cNvSpPr>
            <p:nvPr/>
          </p:nvSpPr>
          <p:spPr bwMode="auto">
            <a:xfrm>
              <a:off x="1665" y="3820"/>
              <a:ext cx="186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44318" name="Line 23"/>
            <p:cNvSpPr>
              <a:spLocks noChangeShapeType="1"/>
            </p:cNvSpPr>
            <p:nvPr/>
          </p:nvSpPr>
          <p:spPr bwMode="auto">
            <a:xfrm>
              <a:off x="1713" y="3857"/>
              <a:ext cx="90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44319" name="Line 24"/>
            <p:cNvSpPr>
              <a:spLocks noChangeShapeType="1"/>
            </p:cNvSpPr>
            <p:nvPr/>
          </p:nvSpPr>
          <p:spPr bwMode="auto">
            <a:xfrm>
              <a:off x="1739" y="3894"/>
              <a:ext cx="34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sp>
        <p:nvSpPr>
          <p:cNvPr id="44046" name="Freeform 25"/>
          <p:cNvSpPr>
            <a:spLocks/>
          </p:cNvSpPr>
          <p:nvPr/>
        </p:nvSpPr>
        <p:spPr bwMode="auto">
          <a:xfrm>
            <a:off x="2851150" y="2886075"/>
            <a:ext cx="117475" cy="111125"/>
          </a:xfrm>
          <a:custGeom>
            <a:avLst/>
            <a:gdLst>
              <a:gd name="T0" fmla="*/ 2147483647 w 74"/>
              <a:gd name="T1" fmla="*/ 2147483647 h 70"/>
              <a:gd name="T2" fmla="*/ 2147483647 w 74"/>
              <a:gd name="T3" fmla="*/ 2147483647 h 70"/>
              <a:gd name="T4" fmla="*/ 2147483647 w 74"/>
              <a:gd name="T5" fmla="*/ 2147483647 h 70"/>
              <a:gd name="T6" fmla="*/ 2147483647 w 74"/>
              <a:gd name="T7" fmla="*/ 2147483647 h 70"/>
              <a:gd name="T8" fmla="*/ 2147483647 w 74"/>
              <a:gd name="T9" fmla="*/ 2147483647 h 70"/>
              <a:gd name="T10" fmla="*/ 0 w 74"/>
              <a:gd name="T11" fmla="*/ 2147483647 h 70"/>
              <a:gd name="T12" fmla="*/ 2147483647 w 74"/>
              <a:gd name="T13" fmla="*/ 2147483647 h 70"/>
              <a:gd name="T14" fmla="*/ 2147483647 w 74"/>
              <a:gd name="T15" fmla="*/ 2147483647 h 70"/>
              <a:gd name="T16" fmla="*/ 2147483647 w 74"/>
              <a:gd name="T17" fmla="*/ 2147483647 h 70"/>
              <a:gd name="T18" fmla="*/ 2147483647 w 74"/>
              <a:gd name="T19" fmla="*/ 2147483647 h 70"/>
              <a:gd name="T20" fmla="*/ 2147483647 w 74"/>
              <a:gd name="T21" fmla="*/ 2147483647 h 70"/>
              <a:gd name="T22" fmla="*/ 2147483647 w 74"/>
              <a:gd name="T23" fmla="*/ 2147483647 h 70"/>
              <a:gd name="T24" fmla="*/ 2147483647 w 74"/>
              <a:gd name="T25" fmla="*/ 2147483647 h 70"/>
              <a:gd name="T26" fmla="*/ 2147483647 w 74"/>
              <a:gd name="T27" fmla="*/ 2147483647 h 70"/>
              <a:gd name="T28" fmla="*/ 2147483647 w 74"/>
              <a:gd name="T29" fmla="*/ 2147483647 h 70"/>
              <a:gd name="T30" fmla="*/ 2147483647 w 74"/>
              <a:gd name="T31" fmla="*/ 2147483647 h 70"/>
              <a:gd name="T32" fmla="*/ 2147483647 w 74"/>
              <a:gd name="T33" fmla="*/ 2147483647 h 70"/>
              <a:gd name="T34" fmla="*/ 2147483647 w 74"/>
              <a:gd name="T35" fmla="*/ 2147483647 h 70"/>
              <a:gd name="T36" fmla="*/ 2147483647 w 74"/>
              <a:gd name="T37" fmla="*/ 2147483647 h 70"/>
              <a:gd name="T38" fmla="*/ 2147483647 w 74"/>
              <a:gd name="T39" fmla="*/ 2147483647 h 70"/>
              <a:gd name="T40" fmla="*/ 2147483647 w 74"/>
              <a:gd name="T41" fmla="*/ 2147483647 h 70"/>
              <a:gd name="T42" fmla="*/ 2147483647 w 74"/>
              <a:gd name="T43" fmla="*/ 2147483647 h 70"/>
              <a:gd name="T44" fmla="*/ 2147483647 w 74"/>
              <a:gd name="T45" fmla="*/ 2147483647 h 70"/>
              <a:gd name="T46" fmla="*/ 2147483647 w 74"/>
              <a:gd name="T47" fmla="*/ 2147483647 h 70"/>
              <a:gd name="T48" fmla="*/ 2147483647 w 74"/>
              <a:gd name="T49" fmla="*/ 2147483647 h 70"/>
              <a:gd name="T50" fmla="*/ 2147483647 w 74"/>
              <a:gd name="T51" fmla="*/ 2147483647 h 70"/>
              <a:gd name="T52" fmla="*/ 2147483647 w 74"/>
              <a:gd name="T53" fmla="*/ 2147483647 h 70"/>
              <a:gd name="T54" fmla="*/ 2147483647 w 74"/>
              <a:gd name="T55" fmla="*/ 0 h 70"/>
              <a:gd name="T56" fmla="*/ 2147483647 w 74"/>
              <a:gd name="T57" fmla="*/ 2147483647 h 70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0" t="0" r="r" b="b"/>
            <a:pathLst>
              <a:path w="74" h="70">
                <a:moveTo>
                  <a:pt x="20" y="5"/>
                </a:moveTo>
                <a:lnTo>
                  <a:pt x="17" y="24"/>
                </a:lnTo>
                <a:lnTo>
                  <a:pt x="17" y="30"/>
                </a:lnTo>
                <a:lnTo>
                  <a:pt x="13" y="39"/>
                </a:lnTo>
                <a:lnTo>
                  <a:pt x="6" y="46"/>
                </a:lnTo>
                <a:lnTo>
                  <a:pt x="0" y="53"/>
                </a:lnTo>
                <a:lnTo>
                  <a:pt x="5" y="51"/>
                </a:lnTo>
                <a:lnTo>
                  <a:pt x="4" y="57"/>
                </a:lnTo>
                <a:lnTo>
                  <a:pt x="9" y="55"/>
                </a:lnTo>
                <a:lnTo>
                  <a:pt x="13" y="54"/>
                </a:lnTo>
                <a:lnTo>
                  <a:pt x="13" y="61"/>
                </a:lnTo>
                <a:lnTo>
                  <a:pt x="19" y="58"/>
                </a:lnTo>
                <a:lnTo>
                  <a:pt x="24" y="56"/>
                </a:lnTo>
                <a:lnTo>
                  <a:pt x="30" y="53"/>
                </a:lnTo>
                <a:lnTo>
                  <a:pt x="28" y="62"/>
                </a:lnTo>
                <a:lnTo>
                  <a:pt x="32" y="60"/>
                </a:lnTo>
                <a:lnTo>
                  <a:pt x="36" y="58"/>
                </a:lnTo>
                <a:lnTo>
                  <a:pt x="39" y="56"/>
                </a:lnTo>
                <a:lnTo>
                  <a:pt x="40" y="59"/>
                </a:lnTo>
                <a:lnTo>
                  <a:pt x="39" y="65"/>
                </a:lnTo>
                <a:lnTo>
                  <a:pt x="45" y="62"/>
                </a:lnTo>
                <a:lnTo>
                  <a:pt x="46" y="68"/>
                </a:lnTo>
                <a:lnTo>
                  <a:pt x="49" y="69"/>
                </a:lnTo>
                <a:lnTo>
                  <a:pt x="54" y="67"/>
                </a:lnTo>
                <a:lnTo>
                  <a:pt x="59" y="65"/>
                </a:lnTo>
                <a:lnTo>
                  <a:pt x="63" y="61"/>
                </a:lnTo>
                <a:lnTo>
                  <a:pt x="66" y="58"/>
                </a:lnTo>
                <a:lnTo>
                  <a:pt x="73" y="0"/>
                </a:lnTo>
                <a:lnTo>
                  <a:pt x="20" y="5"/>
                </a:lnTo>
              </a:path>
            </a:pathLst>
          </a:custGeom>
          <a:solidFill>
            <a:srgbClr val="5F3F1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rnd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4047" name="Oval 26"/>
          <p:cNvSpPr>
            <a:spLocks noChangeArrowheads="1"/>
          </p:cNvSpPr>
          <p:nvPr/>
        </p:nvSpPr>
        <p:spPr bwMode="auto">
          <a:xfrm>
            <a:off x="2106613" y="5454650"/>
            <a:ext cx="114300" cy="13335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4048" name="Oval 27"/>
          <p:cNvSpPr>
            <a:spLocks noChangeArrowheads="1"/>
          </p:cNvSpPr>
          <p:nvPr/>
        </p:nvSpPr>
        <p:spPr bwMode="auto">
          <a:xfrm>
            <a:off x="1612900" y="5461000"/>
            <a:ext cx="112713" cy="134938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grpSp>
        <p:nvGrpSpPr>
          <p:cNvPr id="44049" name="Group 28"/>
          <p:cNvGrpSpPr>
            <a:grpSpLocks/>
          </p:cNvGrpSpPr>
          <p:nvPr/>
        </p:nvGrpSpPr>
        <p:grpSpPr bwMode="auto">
          <a:xfrm>
            <a:off x="2246313" y="3546475"/>
            <a:ext cx="522287" cy="358775"/>
            <a:chOff x="1415" y="2234"/>
            <a:chExt cx="329" cy="226"/>
          </a:xfrm>
        </p:grpSpPr>
        <p:sp>
          <p:nvSpPr>
            <p:cNvPr id="44308" name="Freeform 29"/>
            <p:cNvSpPr>
              <a:spLocks/>
            </p:cNvSpPr>
            <p:nvPr/>
          </p:nvSpPr>
          <p:spPr bwMode="auto">
            <a:xfrm>
              <a:off x="1415" y="2234"/>
              <a:ext cx="329" cy="226"/>
            </a:xfrm>
            <a:custGeom>
              <a:avLst/>
              <a:gdLst>
                <a:gd name="T0" fmla="*/ 10 w 329"/>
                <a:gd name="T1" fmla="*/ 178 h 226"/>
                <a:gd name="T2" fmla="*/ 0 w 329"/>
                <a:gd name="T3" fmla="*/ 178 h 226"/>
                <a:gd name="T4" fmla="*/ 0 w 329"/>
                <a:gd name="T5" fmla="*/ 169 h 226"/>
                <a:gd name="T6" fmla="*/ 21 w 329"/>
                <a:gd name="T7" fmla="*/ 140 h 226"/>
                <a:gd name="T8" fmla="*/ 35 w 329"/>
                <a:gd name="T9" fmla="*/ 131 h 226"/>
                <a:gd name="T10" fmla="*/ 52 w 329"/>
                <a:gd name="T11" fmla="*/ 117 h 226"/>
                <a:gd name="T12" fmla="*/ 58 w 329"/>
                <a:gd name="T13" fmla="*/ 114 h 226"/>
                <a:gd name="T14" fmla="*/ 67 w 329"/>
                <a:gd name="T15" fmla="*/ 107 h 226"/>
                <a:gd name="T16" fmla="*/ 82 w 329"/>
                <a:gd name="T17" fmla="*/ 110 h 226"/>
                <a:gd name="T18" fmla="*/ 107 w 329"/>
                <a:gd name="T19" fmla="*/ 105 h 226"/>
                <a:gd name="T20" fmla="*/ 130 w 329"/>
                <a:gd name="T21" fmla="*/ 90 h 226"/>
                <a:gd name="T22" fmla="*/ 148 w 329"/>
                <a:gd name="T23" fmla="*/ 76 h 226"/>
                <a:gd name="T24" fmla="*/ 174 w 329"/>
                <a:gd name="T25" fmla="*/ 55 h 226"/>
                <a:gd name="T26" fmla="*/ 217 w 329"/>
                <a:gd name="T27" fmla="*/ 19 h 226"/>
                <a:gd name="T28" fmla="*/ 266 w 329"/>
                <a:gd name="T29" fmla="*/ 0 h 226"/>
                <a:gd name="T30" fmla="*/ 302 w 329"/>
                <a:gd name="T31" fmla="*/ 19 h 226"/>
                <a:gd name="T32" fmla="*/ 326 w 329"/>
                <a:gd name="T33" fmla="*/ 53 h 226"/>
                <a:gd name="T34" fmla="*/ 303 w 329"/>
                <a:gd name="T35" fmla="*/ 84 h 226"/>
                <a:gd name="T36" fmla="*/ 223 w 329"/>
                <a:gd name="T37" fmla="*/ 134 h 226"/>
                <a:gd name="T38" fmla="*/ 139 w 329"/>
                <a:gd name="T39" fmla="*/ 145 h 226"/>
                <a:gd name="T40" fmla="*/ 105 w 329"/>
                <a:gd name="T41" fmla="*/ 173 h 226"/>
                <a:gd name="T42" fmla="*/ 84 w 329"/>
                <a:gd name="T43" fmla="*/ 201 h 226"/>
                <a:gd name="T44" fmla="*/ 85 w 329"/>
                <a:gd name="T45" fmla="*/ 223 h 226"/>
                <a:gd name="T46" fmla="*/ 73 w 329"/>
                <a:gd name="T47" fmla="*/ 212 h 226"/>
                <a:gd name="T48" fmla="*/ 71 w 329"/>
                <a:gd name="T49" fmla="*/ 211 h 226"/>
                <a:gd name="T50" fmla="*/ 66 w 329"/>
                <a:gd name="T51" fmla="*/ 211 h 226"/>
                <a:gd name="T52" fmla="*/ 60 w 329"/>
                <a:gd name="T53" fmla="*/ 195 h 226"/>
                <a:gd name="T54" fmla="*/ 50 w 329"/>
                <a:gd name="T55" fmla="*/ 208 h 226"/>
                <a:gd name="T56" fmla="*/ 44 w 329"/>
                <a:gd name="T57" fmla="*/ 203 h 226"/>
                <a:gd name="T58" fmla="*/ 47 w 329"/>
                <a:gd name="T59" fmla="*/ 181 h 226"/>
                <a:gd name="T60" fmla="*/ 51 w 329"/>
                <a:gd name="T61" fmla="*/ 156 h 226"/>
                <a:gd name="T62" fmla="*/ 36 w 329"/>
                <a:gd name="T63" fmla="*/ 168 h 226"/>
                <a:gd name="T64" fmla="*/ 21 w 329"/>
                <a:gd name="T65" fmla="*/ 191 h 226"/>
                <a:gd name="T66" fmla="*/ 10 w 329"/>
                <a:gd name="T67" fmla="*/ 201 h 226"/>
                <a:gd name="T68" fmla="*/ 8 w 329"/>
                <a:gd name="T69" fmla="*/ 187 h 226"/>
                <a:gd name="T70" fmla="*/ 18 w 329"/>
                <a:gd name="T71" fmla="*/ 170 h 22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329" h="226">
                  <a:moveTo>
                    <a:pt x="18" y="170"/>
                  </a:moveTo>
                  <a:lnTo>
                    <a:pt x="10" y="178"/>
                  </a:lnTo>
                  <a:lnTo>
                    <a:pt x="3" y="181"/>
                  </a:lnTo>
                  <a:lnTo>
                    <a:pt x="0" y="178"/>
                  </a:lnTo>
                  <a:lnTo>
                    <a:pt x="0" y="173"/>
                  </a:lnTo>
                  <a:lnTo>
                    <a:pt x="0" y="169"/>
                  </a:lnTo>
                  <a:lnTo>
                    <a:pt x="9" y="156"/>
                  </a:lnTo>
                  <a:lnTo>
                    <a:pt x="21" y="140"/>
                  </a:lnTo>
                  <a:lnTo>
                    <a:pt x="27" y="137"/>
                  </a:lnTo>
                  <a:lnTo>
                    <a:pt x="35" y="131"/>
                  </a:lnTo>
                  <a:lnTo>
                    <a:pt x="43" y="126"/>
                  </a:lnTo>
                  <a:lnTo>
                    <a:pt x="52" y="117"/>
                  </a:lnTo>
                  <a:lnTo>
                    <a:pt x="55" y="118"/>
                  </a:lnTo>
                  <a:lnTo>
                    <a:pt x="58" y="114"/>
                  </a:lnTo>
                  <a:lnTo>
                    <a:pt x="62" y="109"/>
                  </a:lnTo>
                  <a:lnTo>
                    <a:pt x="67" y="107"/>
                  </a:lnTo>
                  <a:lnTo>
                    <a:pt x="70" y="108"/>
                  </a:lnTo>
                  <a:lnTo>
                    <a:pt x="82" y="110"/>
                  </a:lnTo>
                  <a:lnTo>
                    <a:pt x="90" y="110"/>
                  </a:lnTo>
                  <a:lnTo>
                    <a:pt x="107" y="105"/>
                  </a:lnTo>
                  <a:lnTo>
                    <a:pt x="123" y="97"/>
                  </a:lnTo>
                  <a:lnTo>
                    <a:pt x="130" y="90"/>
                  </a:lnTo>
                  <a:lnTo>
                    <a:pt x="138" y="81"/>
                  </a:lnTo>
                  <a:lnTo>
                    <a:pt x="148" y="76"/>
                  </a:lnTo>
                  <a:lnTo>
                    <a:pt x="160" y="71"/>
                  </a:lnTo>
                  <a:lnTo>
                    <a:pt x="174" y="55"/>
                  </a:lnTo>
                  <a:lnTo>
                    <a:pt x="196" y="34"/>
                  </a:lnTo>
                  <a:lnTo>
                    <a:pt x="217" y="19"/>
                  </a:lnTo>
                  <a:lnTo>
                    <a:pt x="240" y="5"/>
                  </a:lnTo>
                  <a:lnTo>
                    <a:pt x="266" y="0"/>
                  </a:lnTo>
                  <a:lnTo>
                    <a:pt x="288" y="3"/>
                  </a:lnTo>
                  <a:lnTo>
                    <a:pt x="302" y="19"/>
                  </a:lnTo>
                  <a:lnTo>
                    <a:pt x="317" y="38"/>
                  </a:lnTo>
                  <a:lnTo>
                    <a:pt x="326" y="53"/>
                  </a:lnTo>
                  <a:lnTo>
                    <a:pt x="328" y="72"/>
                  </a:lnTo>
                  <a:lnTo>
                    <a:pt x="303" y="84"/>
                  </a:lnTo>
                  <a:lnTo>
                    <a:pt x="261" y="111"/>
                  </a:lnTo>
                  <a:lnTo>
                    <a:pt x="223" y="134"/>
                  </a:lnTo>
                  <a:lnTo>
                    <a:pt x="170" y="133"/>
                  </a:lnTo>
                  <a:lnTo>
                    <a:pt x="139" y="145"/>
                  </a:lnTo>
                  <a:lnTo>
                    <a:pt x="117" y="156"/>
                  </a:lnTo>
                  <a:lnTo>
                    <a:pt x="105" y="173"/>
                  </a:lnTo>
                  <a:lnTo>
                    <a:pt x="89" y="185"/>
                  </a:lnTo>
                  <a:lnTo>
                    <a:pt x="84" y="201"/>
                  </a:lnTo>
                  <a:lnTo>
                    <a:pt x="88" y="210"/>
                  </a:lnTo>
                  <a:lnTo>
                    <a:pt x="85" y="223"/>
                  </a:lnTo>
                  <a:lnTo>
                    <a:pt x="80" y="225"/>
                  </a:lnTo>
                  <a:lnTo>
                    <a:pt x="73" y="212"/>
                  </a:lnTo>
                  <a:lnTo>
                    <a:pt x="72" y="202"/>
                  </a:lnTo>
                  <a:lnTo>
                    <a:pt x="71" y="211"/>
                  </a:lnTo>
                  <a:lnTo>
                    <a:pt x="67" y="214"/>
                  </a:lnTo>
                  <a:lnTo>
                    <a:pt x="66" y="211"/>
                  </a:lnTo>
                  <a:lnTo>
                    <a:pt x="64" y="207"/>
                  </a:lnTo>
                  <a:lnTo>
                    <a:pt x="60" y="195"/>
                  </a:lnTo>
                  <a:lnTo>
                    <a:pt x="55" y="205"/>
                  </a:lnTo>
                  <a:lnTo>
                    <a:pt x="50" y="208"/>
                  </a:lnTo>
                  <a:lnTo>
                    <a:pt x="46" y="206"/>
                  </a:lnTo>
                  <a:lnTo>
                    <a:pt x="44" y="203"/>
                  </a:lnTo>
                  <a:lnTo>
                    <a:pt x="44" y="193"/>
                  </a:lnTo>
                  <a:lnTo>
                    <a:pt x="47" y="181"/>
                  </a:lnTo>
                  <a:lnTo>
                    <a:pt x="53" y="160"/>
                  </a:lnTo>
                  <a:lnTo>
                    <a:pt x="51" y="156"/>
                  </a:lnTo>
                  <a:lnTo>
                    <a:pt x="42" y="161"/>
                  </a:lnTo>
                  <a:lnTo>
                    <a:pt x="36" y="168"/>
                  </a:lnTo>
                  <a:lnTo>
                    <a:pt x="28" y="179"/>
                  </a:lnTo>
                  <a:lnTo>
                    <a:pt x="21" y="191"/>
                  </a:lnTo>
                  <a:lnTo>
                    <a:pt x="12" y="201"/>
                  </a:lnTo>
                  <a:lnTo>
                    <a:pt x="10" y="201"/>
                  </a:lnTo>
                  <a:lnTo>
                    <a:pt x="7" y="194"/>
                  </a:lnTo>
                  <a:lnTo>
                    <a:pt x="8" y="187"/>
                  </a:lnTo>
                  <a:lnTo>
                    <a:pt x="10" y="182"/>
                  </a:lnTo>
                  <a:lnTo>
                    <a:pt x="18" y="170"/>
                  </a:lnTo>
                </a:path>
              </a:pathLst>
            </a:custGeom>
            <a:solidFill>
              <a:srgbClr val="FDA4B5"/>
            </a:solidFill>
            <a:ln w="12700" cap="rnd" cmpd="sng">
              <a:solidFill>
                <a:srgbClr val="FFA27C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4309" name="Freeform 30"/>
            <p:cNvSpPr>
              <a:spLocks/>
            </p:cNvSpPr>
            <p:nvPr/>
          </p:nvSpPr>
          <p:spPr bwMode="auto">
            <a:xfrm>
              <a:off x="1427" y="2340"/>
              <a:ext cx="56" cy="80"/>
            </a:xfrm>
            <a:custGeom>
              <a:avLst/>
              <a:gdLst>
                <a:gd name="T0" fmla="*/ 1 w 56"/>
                <a:gd name="T1" fmla="*/ 79 h 80"/>
                <a:gd name="T2" fmla="*/ 6 w 56"/>
                <a:gd name="T3" fmla="*/ 75 h 80"/>
                <a:gd name="T4" fmla="*/ 6 w 56"/>
                <a:gd name="T5" fmla="*/ 68 h 80"/>
                <a:gd name="T6" fmla="*/ 11 w 56"/>
                <a:gd name="T7" fmla="*/ 63 h 80"/>
                <a:gd name="T8" fmla="*/ 12 w 56"/>
                <a:gd name="T9" fmla="*/ 57 h 80"/>
                <a:gd name="T10" fmla="*/ 25 w 56"/>
                <a:gd name="T11" fmla="*/ 38 h 80"/>
                <a:gd name="T12" fmla="*/ 31 w 56"/>
                <a:gd name="T13" fmla="*/ 26 h 80"/>
                <a:gd name="T14" fmla="*/ 38 w 56"/>
                <a:gd name="T15" fmla="*/ 17 h 80"/>
                <a:gd name="T16" fmla="*/ 46 w 56"/>
                <a:gd name="T17" fmla="*/ 9 h 80"/>
                <a:gd name="T18" fmla="*/ 51 w 56"/>
                <a:gd name="T19" fmla="*/ 5 h 80"/>
                <a:gd name="T20" fmla="*/ 55 w 56"/>
                <a:gd name="T21" fmla="*/ 5 h 80"/>
                <a:gd name="T22" fmla="*/ 55 w 56"/>
                <a:gd name="T23" fmla="*/ 0 h 80"/>
                <a:gd name="T24" fmla="*/ 47 w 56"/>
                <a:gd name="T25" fmla="*/ 6 h 80"/>
                <a:gd name="T26" fmla="*/ 44 w 56"/>
                <a:gd name="T27" fmla="*/ 6 h 80"/>
                <a:gd name="T28" fmla="*/ 28 w 56"/>
                <a:gd name="T29" fmla="*/ 25 h 80"/>
                <a:gd name="T30" fmla="*/ 25 w 56"/>
                <a:gd name="T31" fmla="*/ 25 h 80"/>
                <a:gd name="T32" fmla="*/ 18 w 56"/>
                <a:gd name="T33" fmla="*/ 38 h 80"/>
                <a:gd name="T34" fmla="*/ 12 w 56"/>
                <a:gd name="T35" fmla="*/ 52 h 80"/>
                <a:gd name="T36" fmla="*/ 10 w 56"/>
                <a:gd name="T37" fmla="*/ 55 h 80"/>
                <a:gd name="T38" fmla="*/ 4 w 56"/>
                <a:gd name="T39" fmla="*/ 63 h 80"/>
                <a:gd name="T40" fmla="*/ 1 w 56"/>
                <a:gd name="T41" fmla="*/ 69 h 80"/>
                <a:gd name="T42" fmla="*/ 0 w 56"/>
                <a:gd name="T43" fmla="*/ 77 h 80"/>
                <a:gd name="T44" fmla="*/ 1 w 56"/>
                <a:gd name="T45" fmla="*/ 79 h 8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56" h="80">
                  <a:moveTo>
                    <a:pt x="1" y="79"/>
                  </a:moveTo>
                  <a:lnTo>
                    <a:pt x="6" y="75"/>
                  </a:lnTo>
                  <a:lnTo>
                    <a:pt x="6" y="68"/>
                  </a:lnTo>
                  <a:lnTo>
                    <a:pt x="11" y="63"/>
                  </a:lnTo>
                  <a:lnTo>
                    <a:pt x="12" y="57"/>
                  </a:lnTo>
                  <a:lnTo>
                    <a:pt x="25" y="38"/>
                  </a:lnTo>
                  <a:lnTo>
                    <a:pt x="31" y="26"/>
                  </a:lnTo>
                  <a:lnTo>
                    <a:pt x="38" y="17"/>
                  </a:lnTo>
                  <a:lnTo>
                    <a:pt x="46" y="9"/>
                  </a:lnTo>
                  <a:lnTo>
                    <a:pt x="51" y="5"/>
                  </a:lnTo>
                  <a:lnTo>
                    <a:pt x="55" y="5"/>
                  </a:lnTo>
                  <a:lnTo>
                    <a:pt x="55" y="0"/>
                  </a:lnTo>
                  <a:lnTo>
                    <a:pt x="47" y="6"/>
                  </a:lnTo>
                  <a:lnTo>
                    <a:pt x="44" y="6"/>
                  </a:lnTo>
                  <a:lnTo>
                    <a:pt x="28" y="25"/>
                  </a:lnTo>
                  <a:lnTo>
                    <a:pt x="25" y="25"/>
                  </a:lnTo>
                  <a:lnTo>
                    <a:pt x="18" y="38"/>
                  </a:lnTo>
                  <a:lnTo>
                    <a:pt x="12" y="52"/>
                  </a:lnTo>
                  <a:lnTo>
                    <a:pt x="10" y="55"/>
                  </a:lnTo>
                  <a:lnTo>
                    <a:pt x="4" y="63"/>
                  </a:lnTo>
                  <a:lnTo>
                    <a:pt x="1" y="69"/>
                  </a:lnTo>
                  <a:lnTo>
                    <a:pt x="0" y="77"/>
                  </a:lnTo>
                  <a:lnTo>
                    <a:pt x="1" y="79"/>
                  </a:lnTo>
                </a:path>
              </a:pathLst>
            </a:custGeom>
            <a:solidFill>
              <a:srgbClr val="FDA4B5"/>
            </a:solidFill>
            <a:ln w="12700" cap="rnd" cmpd="sng">
              <a:solidFill>
                <a:srgbClr val="FFA27C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4310" name="Freeform 31"/>
            <p:cNvSpPr>
              <a:spLocks/>
            </p:cNvSpPr>
            <p:nvPr/>
          </p:nvSpPr>
          <p:spPr bwMode="auto">
            <a:xfrm>
              <a:off x="1419" y="2367"/>
              <a:ext cx="28" cy="37"/>
            </a:xfrm>
            <a:custGeom>
              <a:avLst/>
              <a:gdLst>
                <a:gd name="T0" fmla="*/ 3 w 28"/>
                <a:gd name="T1" fmla="*/ 36 h 37"/>
                <a:gd name="T2" fmla="*/ 4 w 28"/>
                <a:gd name="T3" fmla="*/ 31 h 37"/>
                <a:gd name="T4" fmla="*/ 6 w 28"/>
                <a:gd name="T5" fmla="*/ 29 h 37"/>
                <a:gd name="T6" fmla="*/ 5 w 28"/>
                <a:gd name="T7" fmla="*/ 25 h 37"/>
                <a:gd name="T8" fmla="*/ 7 w 28"/>
                <a:gd name="T9" fmla="*/ 22 h 37"/>
                <a:gd name="T10" fmla="*/ 12 w 28"/>
                <a:gd name="T11" fmla="*/ 22 h 37"/>
                <a:gd name="T12" fmla="*/ 12 w 28"/>
                <a:gd name="T13" fmla="*/ 16 h 37"/>
                <a:gd name="T14" fmla="*/ 17 w 28"/>
                <a:gd name="T15" fmla="*/ 11 h 37"/>
                <a:gd name="T16" fmla="*/ 27 w 28"/>
                <a:gd name="T17" fmla="*/ 1 h 37"/>
                <a:gd name="T18" fmla="*/ 22 w 28"/>
                <a:gd name="T19" fmla="*/ 0 h 37"/>
                <a:gd name="T20" fmla="*/ 11 w 28"/>
                <a:gd name="T21" fmla="*/ 14 h 37"/>
                <a:gd name="T22" fmla="*/ 3 w 28"/>
                <a:gd name="T23" fmla="*/ 23 h 37"/>
                <a:gd name="T24" fmla="*/ 0 w 28"/>
                <a:gd name="T25" fmla="*/ 30 h 37"/>
                <a:gd name="T26" fmla="*/ 0 w 28"/>
                <a:gd name="T27" fmla="*/ 34 h 37"/>
                <a:gd name="T28" fmla="*/ 3 w 28"/>
                <a:gd name="T29" fmla="*/ 36 h 37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28" h="37">
                  <a:moveTo>
                    <a:pt x="3" y="36"/>
                  </a:moveTo>
                  <a:lnTo>
                    <a:pt x="4" y="31"/>
                  </a:lnTo>
                  <a:lnTo>
                    <a:pt x="6" y="29"/>
                  </a:lnTo>
                  <a:lnTo>
                    <a:pt x="5" y="25"/>
                  </a:lnTo>
                  <a:lnTo>
                    <a:pt x="7" y="22"/>
                  </a:lnTo>
                  <a:lnTo>
                    <a:pt x="12" y="22"/>
                  </a:lnTo>
                  <a:lnTo>
                    <a:pt x="12" y="16"/>
                  </a:lnTo>
                  <a:lnTo>
                    <a:pt x="17" y="11"/>
                  </a:lnTo>
                  <a:lnTo>
                    <a:pt x="27" y="1"/>
                  </a:lnTo>
                  <a:lnTo>
                    <a:pt x="22" y="0"/>
                  </a:lnTo>
                  <a:lnTo>
                    <a:pt x="11" y="14"/>
                  </a:lnTo>
                  <a:lnTo>
                    <a:pt x="3" y="23"/>
                  </a:lnTo>
                  <a:lnTo>
                    <a:pt x="0" y="30"/>
                  </a:lnTo>
                  <a:lnTo>
                    <a:pt x="0" y="34"/>
                  </a:lnTo>
                  <a:lnTo>
                    <a:pt x="3" y="36"/>
                  </a:lnTo>
                </a:path>
              </a:pathLst>
            </a:custGeom>
            <a:solidFill>
              <a:srgbClr val="FDA4B5"/>
            </a:solidFill>
            <a:ln w="12700" cap="rnd" cmpd="sng">
              <a:solidFill>
                <a:srgbClr val="FFA27C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4311" name="Freeform 32"/>
            <p:cNvSpPr>
              <a:spLocks/>
            </p:cNvSpPr>
            <p:nvPr/>
          </p:nvSpPr>
          <p:spPr bwMode="auto">
            <a:xfrm>
              <a:off x="1464" y="2402"/>
              <a:ext cx="17" cy="27"/>
            </a:xfrm>
            <a:custGeom>
              <a:avLst/>
              <a:gdLst>
                <a:gd name="T0" fmla="*/ 9 w 17"/>
                <a:gd name="T1" fmla="*/ 0 h 27"/>
                <a:gd name="T2" fmla="*/ 14 w 17"/>
                <a:gd name="T3" fmla="*/ 5 h 27"/>
                <a:gd name="T4" fmla="*/ 6 w 17"/>
                <a:gd name="T5" fmla="*/ 9 h 27"/>
                <a:gd name="T6" fmla="*/ 14 w 17"/>
                <a:gd name="T7" fmla="*/ 11 h 27"/>
                <a:gd name="T8" fmla="*/ 16 w 17"/>
                <a:gd name="T9" fmla="*/ 16 h 27"/>
                <a:gd name="T10" fmla="*/ 11 w 17"/>
                <a:gd name="T11" fmla="*/ 21 h 27"/>
                <a:gd name="T12" fmla="*/ 6 w 17"/>
                <a:gd name="T13" fmla="*/ 26 h 27"/>
                <a:gd name="T14" fmla="*/ 0 w 17"/>
                <a:gd name="T15" fmla="*/ 24 h 27"/>
                <a:gd name="T16" fmla="*/ 0 w 17"/>
                <a:gd name="T17" fmla="*/ 16 h 27"/>
                <a:gd name="T18" fmla="*/ 3 w 17"/>
                <a:gd name="T19" fmla="*/ 9 h 27"/>
                <a:gd name="T20" fmla="*/ 9 w 17"/>
                <a:gd name="T21" fmla="*/ 0 h 2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7" h="27">
                  <a:moveTo>
                    <a:pt x="9" y="0"/>
                  </a:moveTo>
                  <a:lnTo>
                    <a:pt x="14" y="5"/>
                  </a:lnTo>
                  <a:lnTo>
                    <a:pt x="6" y="9"/>
                  </a:lnTo>
                  <a:lnTo>
                    <a:pt x="14" y="11"/>
                  </a:lnTo>
                  <a:lnTo>
                    <a:pt x="16" y="16"/>
                  </a:lnTo>
                  <a:lnTo>
                    <a:pt x="11" y="21"/>
                  </a:lnTo>
                  <a:lnTo>
                    <a:pt x="6" y="26"/>
                  </a:lnTo>
                  <a:lnTo>
                    <a:pt x="0" y="24"/>
                  </a:lnTo>
                  <a:lnTo>
                    <a:pt x="0" y="16"/>
                  </a:lnTo>
                  <a:lnTo>
                    <a:pt x="3" y="9"/>
                  </a:lnTo>
                  <a:lnTo>
                    <a:pt x="9" y="0"/>
                  </a:lnTo>
                </a:path>
              </a:pathLst>
            </a:custGeom>
            <a:solidFill>
              <a:srgbClr val="FDA4B5"/>
            </a:solidFill>
            <a:ln w="12700" cap="rnd" cmpd="sng">
              <a:solidFill>
                <a:srgbClr val="FFA27C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4312" name="Freeform 33"/>
            <p:cNvSpPr>
              <a:spLocks/>
            </p:cNvSpPr>
            <p:nvPr/>
          </p:nvSpPr>
          <p:spPr bwMode="auto">
            <a:xfrm>
              <a:off x="1475" y="2393"/>
              <a:ext cx="17" cy="44"/>
            </a:xfrm>
            <a:custGeom>
              <a:avLst/>
              <a:gdLst>
                <a:gd name="T0" fmla="*/ 0 w 17"/>
                <a:gd name="T1" fmla="*/ 0 h 44"/>
                <a:gd name="T2" fmla="*/ 5 w 17"/>
                <a:gd name="T3" fmla="*/ 3 h 44"/>
                <a:gd name="T4" fmla="*/ 10 w 17"/>
                <a:gd name="T5" fmla="*/ 3 h 44"/>
                <a:gd name="T6" fmla="*/ 10 w 17"/>
                <a:gd name="T7" fmla="*/ 16 h 44"/>
                <a:gd name="T8" fmla="*/ 13 w 17"/>
                <a:gd name="T9" fmla="*/ 22 h 44"/>
                <a:gd name="T10" fmla="*/ 12 w 17"/>
                <a:gd name="T11" fmla="*/ 33 h 44"/>
                <a:gd name="T12" fmla="*/ 16 w 17"/>
                <a:gd name="T13" fmla="*/ 42 h 44"/>
                <a:gd name="T14" fmla="*/ 13 w 17"/>
                <a:gd name="T15" fmla="*/ 43 h 44"/>
                <a:gd name="T16" fmla="*/ 8 w 17"/>
                <a:gd name="T17" fmla="*/ 31 h 44"/>
                <a:gd name="T18" fmla="*/ 4 w 17"/>
                <a:gd name="T19" fmla="*/ 21 h 44"/>
                <a:gd name="T20" fmla="*/ 1 w 17"/>
                <a:gd name="T21" fmla="*/ 10 h 44"/>
                <a:gd name="T22" fmla="*/ 0 w 17"/>
                <a:gd name="T23" fmla="*/ 0 h 4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7" h="44">
                  <a:moveTo>
                    <a:pt x="0" y="0"/>
                  </a:moveTo>
                  <a:lnTo>
                    <a:pt x="5" y="3"/>
                  </a:lnTo>
                  <a:lnTo>
                    <a:pt x="10" y="3"/>
                  </a:lnTo>
                  <a:lnTo>
                    <a:pt x="10" y="16"/>
                  </a:lnTo>
                  <a:lnTo>
                    <a:pt x="13" y="22"/>
                  </a:lnTo>
                  <a:lnTo>
                    <a:pt x="12" y="33"/>
                  </a:lnTo>
                  <a:lnTo>
                    <a:pt x="16" y="42"/>
                  </a:lnTo>
                  <a:lnTo>
                    <a:pt x="13" y="43"/>
                  </a:lnTo>
                  <a:lnTo>
                    <a:pt x="8" y="31"/>
                  </a:lnTo>
                  <a:lnTo>
                    <a:pt x="4" y="21"/>
                  </a:lnTo>
                  <a:lnTo>
                    <a:pt x="1" y="10"/>
                  </a:lnTo>
                  <a:lnTo>
                    <a:pt x="0" y="0"/>
                  </a:lnTo>
                </a:path>
              </a:pathLst>
            </a:custGeom>
            <a:solidFill>
              <a:srgbClr val="FDA4B5"/>
            </a:solidFill>
            <a:ln w="12700" cap="rnd" cmpd="sng">
              <a:solidFill>
                <a:srgbClr val="FFA27C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4313" name="Freeform 34"/>
            <p:cNvSpPr>
              <a:spLocks/>
            </p:cNvSpPr>
            <p:nvPr/>
          </p:nvSpPr>
          <p:spPr bwMode="auto">
            <a:xfrm>
              <a:off x="1492" y="2396"/>
              <a:ext cx="17" cy="52"/>
            </a:xfrm>
            <a:custGeom>
              <a:avLst/>
              <a:gdLst>
                <a:gd name="T0" fmla="*/ 4 w 17"/>
                <a:gd name="T1" fmla="*/ 0 h 52"/>
                <a:gd name="T2" fmla="*/ 4 w 17"/>
                <a:gd name="T3" fmla="*/ 5 h 52"/>
                <a:gd name="T4" fmla="*/ 10 w 17"/>
                <a:gd name="T5" fmla="*/ 10 h 52"/>
                <a:gd name="T6" fmla="*/ 5 w 17"/>
                <a:gd name="T7" fmla="*/ 23 h 52"/>
                <a:gd name="T8" fmla="*/ 5 w 17"/>
                <a:gd name="T9" fmla="*/ 28 h 52"/>
                <a:gd name="T10" fmla="*/ 10 w 17"/>
                <a:gd name="T11" fmla="*/ 41 h 52"/>
                <a:gd name="T12" fmla="*/ 16 w 17"/>
                <a:gd name="T13" fmla="*/ 50 h 52"/>
                <a:gd name="T14" fmla="*/ 10 w 17"/>
                <a:gd name="T15" fmla="*/ 51 h 52"/>
                <a:gd name="T16" fmla="*/ 6 w 17"/>
                <a:gd name="T17" fmla="*/ 46 h 52"/>
                <a:gd name="T18" fmla="*/ 1 w 17"/>
                <a:gd name="T19" fmla="*/ 36 h 52"/>
                <a:gd name="T20" fmla="*/ 1 w 17"/>
                <a:gd name="T21" fmla="*/ 32 h 52"/>
                <a:gd name="T22" fmla="*/ 0 w 17"/>
                <a:gd name="T23" fmla="*/ 24 h 52"/>
                <a:gd name="T24" fmla="*/ 0 w 17"/>
                <a:gd name="T25" fmla="*/ 13 h 52"/>
                <a:gd name="T26" fmla="*/ 4 w 17"/>
                <a:gd name="T27" fmla="*/ 0 h 52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17" h="52">
                  <a:moveTo>
                    <a:pt x="4" y="0"/>
                  </a:moveTo>
                  <a:lnTo>
                    <a:pt x="4" y="5"/>
                  </a:lnTo>
                  <a:lnTo>
                    <a:pt x="10" y="10"/>
                  </a:lnTo>
                  <a:lnTo>
                    <a:pt x="5" y="23"/>
                  </a:lnTo>
                  <a:lnTo>
                    <a:pt x="5" y="28"/>
                  </a:lnTo>
                  <a:lnTo>
                    <a:pt x="10" y="41"/>
                  </a:lnTo>
                  <a:lnTo>
                    <a:pt x="16" y="50"/>
                  </a:lnTo>
                  <a:lnTo>
                    <a:pt x="10" y="51"/>
                  </a:lnTo>
                  <a:lnTo>
                    <a:pt x="6" y="46"/>
                  </a:lnTo>
                  <a:lnTo>
                    <a:pt x="1" y="36"/>
                  </a:lnTo>
                  <a:lnTo>
                    <a:pt x="1" y="32"/>
                  </a:lnTo>
                  <a:lnTo>
                    <a:pt x="0" y="24"/>
                  </a:lnTo>
                  <a:lnTo>
                    <a:pt x="0" y="13"/>
                  </a:lnTo>
                  <a:lnTo>
                    <a:pt x="4" y="0"/>
                  </a:lnTo>
                </a:path>
              </a:pathLst>
            </a:custGeom>
            <a:solidFill>
              <a:srgbClr val="FDA4B5"/>
            </a:solidFill>
            <a:ln w="12700" cap="rnd" cmpd="sng">
              <a:solidFill>
                <a:srgbClr val="FFA27C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4314" name="Freeform 35"/>
            <p:cNvSpPr>
              <a:spLocks/>
            </p:cNvSpPr>
            <p:nvPr/>
          </p:nvSpPr>
          <p:spPr bwMode="auto">
            <a:xfrm>
              <a:off x="1539" y="2327"/>
              <a:ext cx="17" cy="18"/>
            </a:xfrm>
            <a:custGeom>
              <a:avLst/>
              <a:gdLst>
                <a:gd name="T0" fmla="*/ 0 w 17"/>
                <a:gd name="T1" fmla="*/ 5 h 18"/>
                <a:gd name="T2" fmla="*/ 6 w 17"/>
                <a:gd name="T3" fmla="*/ 11 h 18"/>
                <a:gd name="T4" fmla="*/ 11 w 17"/>
                <a:gd name="T5" fmla="*/ 17 h 18"/>
                <a:gd name="T6" fmla="*/ 16 w 17"/>
                <a:gd name="T7" fmla="*/ 4 h 18"/>
                <a:gd name="T8" fmla="*/ 14 w 17"/>
                <a:gd name="T9" fmla="*/ 0 h 18"/>
                <a:gd name="T10" fmla="*/ 0 w 17"/>
                <a:gd name="T11" fmla="*/ 5 h 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" h="18">
                  <a:moveTo>
                    <a:pt x="0" y="5"/>
                  </a:moveTo>
                  <a:lnTo>
                    <a:pt x="6" y="11"/>
                  </a:lnTo>
                  <a:lnTo>
                    <a:pt x="11" y="17"/>
                  </a:lnTo>
                  <a:lnTo>
                    <a:pt x="16" y="4"/>
                  </a:lnTo>
                  <a:lnTo>
                    <a:pt x="14" y="0"/>
                  </a:lnTo>
                  <a:lnTo>
                    <a:pt x="0" y="5"/>
                  </a:lnTo>
                </a:path>
              </a:pathLst>
            </a:custGeom>
            <a:solidFill>
              <a:srgbClr val="FDA4B5"/>
            </a:solidFill>
            <a:ln w="12700" cap="rnd" cmpd="sng">
              <a:solidFill>
                <a:srgbClr val="FFA27C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4315" name="Freeform 36"/>
            <p:cNvSpPr>
              <a:spLocks/>
            </p:cNvSpPr>
            <p:nvPr/>
          </p:nvSpPr>
          <p:spPr bwMode="auto">
            <a:xfrm>
              <a:off x="1592" y="2235"/>
              <a:ext cx="78" cy="52"/>
            </a:xfrm>
            <a:custGeom>
              <a:avLst/>
              <a:gdLst>
                <a:gd name="T0" fmla="*/ 0 w 78"/>
                <a:gd name="T1" fmla="*/ 51 h 52"/>
                <a:gd name="T2" fmla="*/ 20 w 78"/>
                <a:gd name="T3" fmla="*/ 44 h 52"/>
                <a:gd name="T4" fmla="*/ 37 w 78"/>
                <a:gd name="T5" fmla="*/ 25 h 52"/>
                <a:gd name="T6" fmla="*/ 61 w 78"/>
                <a:gd name="T7" fmla="*/ 7 h 52"/>
                <a:gd name="T8" fmla="*/ 77 w 78"/>
                <a:gd name="T9" fmla="*/ 0 h 52"/>
                <a:gd name="T10" fmla="*/ 57 w 78"/>
                <a:gd name="T11" fmla="*/ 6 h 52"/>
                <a:gd name="T12" fmla="*/ 39 w 78"/>
                <a:gd name="T13" fmla="*/ 14 h 52"/>
                <a:gd name="T14" fmla="*/ 23 w 78"/>
                <a:gd name="T15" fmla="*/ 29 h 52"/>
                <a:gd name="T16" fmla="*/ 13 w 78"/>
                <a:gd name="T17" fmla="*/ 38 h 52"/>
                <a:gd name="T18" fmla="*/ 0 w 78"/>
                <a:gd name="T19" fmla="*/ 51 h 5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78" h="52">
                  <a:moveTo>
                    <a:pt x="0" y="51"/>
                  </a:moveTo>
                  <a:lnTo>
                    <a:pt x="20" y="44"/>
                  </a:lnTo>
                  <a:lnTo>
                    <a:pt x="37" y="25"/>
                  </a:lnTo>
                  <a:lnTo>
                    <a:pt x="61" y="7"/>
                  </a:lnTo>
                  <a:lnTo>
                    <a:pt x="77" y="0"/>
                  </a:lnTo>
                  <a:lnTo>
                    <a:pt x="57" y="6"/>
                  </a:lnTo>
                  <a:lnTo>
                    <a:pt x="39" y="14"/>
                  </a:lnTo>
                  <a:lnTo>
                    <a:pt x="23" y="29"/>
                  </a:lnTo>
                  <a:lnTo>
                    <a:pt x="13" y="38"/>
                  </a:lnTo>
                  <a:lnTo>
                    <a:pt x="0" y="51"/>
                  </a:lnTo>
                </a:path>
              </a:pathLst>
            </a:custGeom>
            <a:solidFill>
              <a:srgbClr val="FDA4B5"/>
            </a:solidFill>
            <a:ln w="12700" cap="rnd" cmpd="sng">
              <a:solidFill>
                <a:srgbClr val="FFA27C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44050" name="Group 37"/>
          <p:cNvGrpSpPr>
            <a:grpSpLocks/>
          </p:cNvGrpSpPr>
          <p:nvPr/>
        </p:nvGrpSpPr>
        <p:grpSpPr bwMode="auto">
          <a:xfrm>
            <a:off x="2581275" y="3849688"/>
            <a:ext cx="523875" cy="1824037"/>
            <a:chOff x="1626" y="2425"/>
            <a:chExt cx="330" cy="1149"/>
          </a:xfrm>
        </p:grpSpPr>
        <p:grpSp>
          <p:nvGrpSpPr>
            <p:cNvPr id="44283" name="Group 38"/>
            <p:cNvGrpSpPr>
              <a:grpSpLocks/>
            </p:cNvGrpSpPr>
            <p:nvPr/>
          </p:nvGrpSpPr>
          <p:grpSpPr bwMode="auto">
            <a:xfrm>
              <a:off x="1632" y="3346"/>
              <a:ext cx="295" cy="228"/>
              <a:chOff x="1632" y="3346"/>
              <a:chExt cx="295" cy="228"/>
            </a:xfrm>
          </p:grpSpPr>
          <p:grpSp>
            <p:nvGrpSpPr>
              <p:cNvPr id="44294" name="Group 39"/>
              <p:cNvGrpSpPr>
                <a:grpSpLocks/>
              </p:cNvGrpSpPr>
              <p:nvPr/>
            </p:nvGrpSpPr>
            <p:grpSpPr bwMode="auto">
              <a:xfrm>
                <a:off x="1632" y="3346"/>
                <a:ext cx="157" cy="131"/>
                <a:chOff x="1632" y="3346"/>
                <a:chExt cx="157" cy="131"/>
              </a:xfrm>
            </p:grpSpPr>
            <p:grpSp>
              <p:nvGrpSpPr>
                <p:cNvPr id="44301" name="Group 40"/>
                <p:cNvGrpSpPr>
                  <a:grpSpLocks/>
                </p:cNvGrpSpPr>
                <p:nvPr/>
              </p:nvGrpSpPr>
              <p:grpSpPr bwMode="auto">
                <a:xfrm>
                  <a:off x="1662" y="3346"/>
                  <a:ext cx="121" cy="96"/>
                  <a:chOff x="1662" y="3346"/>
                  <a:chExt cx="121" cy="96"/>
                </a:xfrm>
              </p:grpSpPr>
              <p:sp>
                <p:nvSpPr>
                  <p:cNvPr id="44305" name="Freeform 41"/>
                  <p:cNvSpPr>
                    <a:spLocks/>
                  </p:cNvSpPr>
                  <p:nvPr/>
                </p:nvSpPr>
                <p:spPr bwMode="auto">
                  <a:xfrm>
                    <a:off x="1662" y="3346"/>
                    <a:ext cx="121" cy="96"/>
                  </a:xfrm>
                  <a:custGeom>
                    <a:avLst/>
                    <a:gdLst>
                      <a:gd name="T0" fmla="*/ 44 w 121"/>
                      <a:gd name="T1" fmla="*/ 10 h 96"/>
                      <a:gd name="T2" fmla="*/ 43 w 121"/>
                      <a:gd name="T3" fmla="*/ 24 h 96"/>
                      <a:gd name="T4" fmla="*/ 34 w 121"/>
                      <a:gd name="T5" fmla="*/ 35 h 96"/>
                      <a:gd name="T6" fmla="*/ 24 w 121"/>
                      <a:gd name="T7" fmla="*/ 46 h 96"/>
                      <a:gd name="T8" fmla="*/ 7 w 121"/>
                      <a:gd name="T9" fmla="*/ 63 h 96"/>
                      <a:gd name="T10" fmla="*/ 0 w 121"/>
                      <a:gd name="T11" fmla="*/ 73 h 96"/>
                      <a:gd name="T12" fmla="*/ 1 w 121"/>
                      <a:gd name="T13" fmla="*/ 94 h 96"/>
                      <a:gd name="T14" fmla="*/ 47 w 121"/>
                      <a:gd name="T15" fmla="*/ 95 h 96"/>
                      <a:gd name="T16" fmla="*/ 100 w 121"/>
                      <a:gd name="T17" fmla="*/ 63 h 96"/>
                      <a:gd name="T18" fmla="*/ 120 w 121"/>
                      <a:gd name="T19" fmla="*/ 32 h 96"/>
                      <a:gd name="T20" fmla="*/ 106 w 121"/>
                      <a:gd name="T21" fmla="*/ 0 h 96"/>
                      <a:gd name="T22" fmla="*/ 44 w 121"/>
                      <a:gd name="T23" fmla="*/ 10 h 9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21" h="96">
                        <a:moveTo>
                          <a:pt x="44" y="10"/>
                        </a:moveTo>
                        <a:lnTo>
                          <a:pt x="43" y="24"/>
                        </a:lnTo>
                        <a:lnTo>
                          <a:pt x="34" y="35"/>
                        </a:lnTo>
                        <a:lnTo>
                          <a:pt x="24" y="46"/>
                        </a:lnTo>
                        <a:lnTo>
                          <a:pt x="7" y="63"/>
                        </a:lnTo>
                        <a:lnTo>
                          <a:pt x="0" y="73"/>
                        </a:lnTo>
                        <a:lnTo>
                          <a:pt x="1" y="94"/>
                        </a:lnTo>
                        <a:lnTo>
                          <a:pt x="47" y="95"/>
                        </a:lnTo>
                        <a:lnTo>
                          <a:pt x="100" y="63"/>
                        </a:lnTo>
                        <a:lnTo>
                          <a:pt x="120" y="32"/>
                        </a:lnTo>
                        <a:lnTo>
                          <a:pt x="106" y="0"/>
                        </a:lnTo>
                        <a:lnTo>
                          <a:pt x="44" y="10"/>
                        </a:lnTo>
                      </a:path>
                    </a:pathLst>
                  </a:custGeom>
                  <a:solidFill>
                    <a:srgbClr val="FF9F7F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44306" name="Freeform 42"/>
                  <p:cNvSpPr>
                    <a:spLocks/>
                  </p:cNvSpPr>
                  <p:nvPr/>
                </p:nvSpPr>
                <p:spPr bwMode="auto">
                  <a:xfrm>
                    <a:off x="1703" y="3358"/>
                    <a:ext cx="68" cy="74"/>
                  </a:xfrm>
                  <a:custGeom>
                    <a:avLst/>
                    <a:gdLst>
                      <a:gd name="T0" fmla="*/ 33 w 68"/>
                      <a:gd name="T1" fmla="*/ 4 h 74"/>
                      <a:gd name="T2" fmla="*/ 25 w 68"/>
                      <a:gd name="T3" fmla="*/ 11 h 74"/>
                      <a:gd name="T4" fmla="*/ 21 w 68"/>
                      <a:gd name="T5" fmla="*/ 20 h 74"/>
                      <a:gd name="T6" fmla="*/ 13 w 68"/>
                      <a:gd name="T7" fmla="*/ 34 h 74"/>
                      <a:gd name="T8" fmla="*/ 8 w 68"/>
                      <a:gd name="T9" fmla="*/ 45 h 74"/>
                      <a:gd name="T10" fmla="*/ 3 w 68"/>
                      <a:gd name="T11" fmla="*/ 57 h 74"/>
                      <a:gd name="T12" fmla="*/ 0 w 68"/>
                      <a:gd name="T13" fmla="*/ 73 h 74"/>
                      <a:gd name="T14" fmla="*/ 49 w 68"/>
                      <a:gd name="T15" fmla="*/ 54 h 74"/>
                      <a:gd name="T16" fmla="*/ 66 w 68"/>
                      <a:gd name="T17" fmla="*/ 28 h 74"/>
                      <a:gd name="T18" fmla="*/ 67 w 68"/>
                      <a:gd name="T19" fmla="*/ 0 h 74"/>
                      <a:gd name="T20" fmla="*/ 33 w 68"/>
                      <a:gd name="T21" fmla="*/ 4 h 74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</a:gdLst>
                    <a:ahLst/>
                    <a:cxnLst>
                      <a:cxn ang="T22">
                        <a:pos x="T0" y="T1"/>
                      </a:cxn>
                      <a:cxn ang="T23">
                        <a:pos x="T2" y="T3"/>
                      </a:cxn>
                      <a:cxn ang="T24">
                        <a:pos x="T4" y="T5"/>
                      </a:cxn>
                      <a:cxn ang="T25">
                        <a:pos x="T6" y="T7"/>
                      </a:cxn>
                      <a:cxn ang="T26">
                        <a:pos x="T8" y="T9"/>
                      </a:cxn>
                      <a:cxn ang="T27">
                        <a:pos x="T10" y="T11"/>
                      </a:cxn>
                      <a:cxn ang="T28">
                        <a:pos x="T12" y="T13"/>
                      </a:cxn>
                      <a:cxn ang="T29">
                        <a:pos x="T14" y="T15"/>
                      </a:cxn>
                      <a:cxn ang="T30">
                        <a:pos x="T16" y="T17"/>
                      </a:cxn>
                      <a:cxn ang="T31">
                        <a:pos x="T18" y="T19"/>
                      </a:cxn>
                      <a:cxn ang="T32">
                        <a:pos x="T20" y="T21"/>
                      </a:cxn>
                    </a:cxnLst>
                    <a:rect l="0" t="0" r="r" b="b"/>
                    <a:pathLst>
                      <a:path w="68" h="74">
                        <a:moveTo>
                          <a:pt x="33" y="4"/>
                        </a:moveTo>
                        <a:lnTo>
                          <a:pt x="25" y="11"/>
                        </a:lnTo>
                        <a:lnTo>
                          <a:pt x="21" y="20"/>
                        </a:lnTo>
                        <a:lnTo>
                          <a:pt x="13" y="34"/>
                        </a:lnTo>
                        <a:lnTo>
                          <a:pt x="8" y="45"/>
                        </a:lnTo>
                        <a:lnTo>
                          <a:pt x="3" y="57"/>
                        </a:lnTo>
                        <a:lnTo>
                          <a:pt x="0" y="73"/>
                        </a:lnTo>
                        <a:lnTo>
                          <a:pt x="49" y="54"/>
                        </a:lnTo>
                        <a:lnTo>
                          <a:pt x="66" y="28"/>
                        </a:lnTo>
                        <a:lnTo>
                          <a:pt x="67" y="0"/>
                        </a:lnTo>
                        <a:lnTo>
                          <a:pt x="33" y="4"/>
                        </a:lnTo>
                      </a:path>
                    </a:pathLst>
                  </a:custGeom>
                  <a:solidFill>
                    <a:srgbClr val="FF7F3F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44307" name="Freeform 43"/>
                  <p:cNvSpPr>
                    <a:spLocks/>
                  </p:cNvSpPr>
                  <p:nvPr/>
                </p:nvSpPr>
                <p:spPr bwMode="auto">
                  <a:xfrm>
                    <a:off x="1664" y="3391"/>
                    <a:ext cx="23" cy="40"/>
                  </a:xfrm>
                  <a:custGeom>
                    <a:avLst/>
                    <a:gdLst>
                      <a:gd name="T0" fmla="*/ 22 w 23"/>
                      <a:gd name="T1" fmla="*/ 0 h 40"/>
                      <a:gd name="T2" fmla="*/ 17 w 23"/>
                      <a:gd name="T3" fmla="*/ 5 h 40"/>
                      <a:gd name="T4" fmla="*/ 13 w 23"/>
                      <a:gd name="T5" fmla="*/ 9 h 40"/>
                      <a:gd name="T6" fmla="*/ 9 w 23"/>
                      <a:gd name="T7" fmla="*/ 15 h 40"/>
                      <a:gd name="T8" fmla="*/ 5 w 23"/>
                      <a:gd name="T9" fmla="*/ 19 h 40"/>
                      <a:gd name="T10" fmla="*/ 2 w 23"/>
                      <a:gd name="T11" fmla="*/ 24 h 40"/>
                      <a:gd name="T12" fmla="*/ 0 w 23"/>
                      <a:gd name="T13" fmla="*/ 29 h 40"/>
                      <a:gd name="T14" fmla="*/ 0 w 23"/>
                      <a:gd name="T15" fmla="*/ 34 h 40"/>
                      <a:gd name="T16" fmla="*/ 0 w 23"/>
                      <a:gd name="T17" fmla="*/ 37 h 40"/>
                      <a:gd name="T18" fmla="*/ 3 w 23"/>
                      <a:gd name="T19" fmla="*/ 39 h 40"/>
                      <a:gd name="T20" fmla="*/ 10 w 23"/>
                      <a:gd name="T21" fmla="*/ 38 h 40"/>
                      <a:gd name="T22" fmla="*/ 5 w 23"/>
                      <a:gd name="T23" fmla="*/ 37 h 40"/>
                      <a:gd name="T24" fmla="*/ 3 w 23"/>
                      <a:gd name="T25" fmla="*/ 36 h 40"/>
                      <a:gd name="T26" fmla="*/ 2 w 23"/>
                      <a:gd name="T27" fmla="*/ 34 h 40"/>
                      <a:gd name="T28" fmla="*/ 1 w 23"/>
                      <a:gd name="T29" fmla="*/ 32 h 40"/>
                      <a:gd name="T30" fmla="*/ 3 w 23"/>
                      <a:gd name="T31" fmla="*/ 27 h 40"/>
                      <a:gd name="T32" fmla="*/ 5 w 23"/>
                      <a:gd name="T33" fmla="*/ 22 h 40"/>
                      <a:gd name="T34" fmla="*/ 9 w 23"/>
                      <a:gd name="T35" fmla="*/ 17 h 40"/>
                      <a:gd name="T36" fmla="*/ 16 w 23"/>
                      <a:gd name="T37" fmla="*/ 8 h 40"/>
                      <a:gd name="T38" fmla="*/ 22 w 23"/>
                      <a:gd name="T39" fmla="*/ 0 h 40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</a:gdLst>
                    <a:ahLst/>
                    <a:cxnLst>
                      <a:cxn ang="T40">
                        <a:pos x="T0" y="T1"/>
                      </a:cxn>
                      <a:cxn ang="T41">
                        <a:pos x="T2" y="T3"/>
                      </a:cxn>
                      <a:cxn ang="T42">
                        <a:pos x="T4" y="T5"/>
                      </a:cxn>
                      <a:cxn ang="T43">
                        <a:pos x="T6" y="T7"/>
                      </a:cxn>
                      <a:cxn ang="T44">
                        <a:pos x="T8" y="T9"/>
                      </a:cxn>
                      <a:cxn ang="T45">
                        <a:pos x="T10" y="T11"/>
                      </a:cxn>
                      <a:cxn ang="T46">
                        <a:pos x="T12" y="T13"/>
                      </a:cxn>
                      <a:cxn ang="T47">
                        <a:pos x="T14" y="T15"/>
                      </a:cxn>
                      <a:cxn ang="T48">
                        <a:pos x="T16" y="T17"/>
                      </a:cxn>
                      <a:cxn ang="T49">
                        <a:pos x="T18" y="T19"/>
                      </a:cxn>
                      <a:cxn ang="T50">
                        <a:pos x="T20" y="T21"/>
                      </a:cxn>
                      <a:cxn ang="T51">
                        <a:pos x="T22" y="T23"/>
                      </a:cxn>
                      <a:cxn ang="T52">
                        <a:pos x="T24" y="T25"/>
                      </a:cxn>
                      <a:cxn ang="T53">
                        <a:pos x="T26" y="T27"/>
                      </a:cxn>
                      <a:cxn ang="T54">
                        <a:pos x="T28" y="T29"/>
                      </a:cxn>
                      <a:cxn ang="T55">
                        <a:pos x="T30" y="T31"/>
                      </a:cxn>
                      <a:cxn ang="T56">
                        <a:pos x="T32" y="T33"/>
                      </a:cxn>
                      <a:cxn ang="T57">
                        <a:pos x="T34" y="T35"/>
                      </a:cxn>
                      <a:cxn ang="T58">
                        <a:pos x="T36" y="T37"/>
                      </a:cxn>
                      <a:cxn ang="T59">
                        <a:pos x="T38" y="T39"/>
                      </a:cxn>
                    </a:cxnLst>
                    <a:rect l="0" t="0" r="r" b="b"/>
                    <a:pathLst>
                      <a:path w="23" h="40">
                        <a:moveTo>
                          <a:pt x="22" y="0"/>
                        </a:moveTo>
                        <a:lnTo>
                          <a:pt x="17" y="5"/>
                        </a:lnTo>
                        <a:lnTo>
                          <a:pt x="13" y="9"/>
                        </a:lnTo>
                        <a:lnTo>
                          <a:pt x="9" y="15"/>
                        </a:lnTo>
                        <a:lnTo>
                          <a:pt x="5" y="19"/>
                        </a:lnTo>
                        <a:lnTo>
                          <a:pt x="2" y="24"/>
                        </a:lnTo>
                        <a:lnTo>
                          <a:pt x="0" y="29"/>
                        </a:lnTo>
                        <a:lnTo>
                          <a:pt x="0" y="34"/>
                        </a:lnTo>
                        <a:lnTo>
                          <a:pt x="0" y="37"/>
                        </a:lnTo>
                        <a:lnTo>
                          <a:pt x="3" y="39"/>
                        </a:lnTo>
                        <a:lnTo>
                          <a:pt x="10" y="38"/>
                        </a:lnTo>
                        <a:lnTo>
                          <a:pt x="5" y="37"/>
                        </a:lnTo>
                        <a:lnTo>
                          <a:pt x="3" y="36"/>
                        </a:lnTo>
                        <a:lnTo>
                          <a:pt x="2" y="34"/>
                        </a:lnTo>
                        <a:lnTo>
                          <a:pt x="1" y="32"/>
                        </a:lnTo>
                        <a:lnTo>
                          <a:pt x="3" y="27"/>
                        </a:lnTo>
                        <a:lnTo>
                          <a:pt x="5" y="22"/>
                        </a:lnTo>
                        <a:lnTo>
                          <a:pt x="9" y="17"/>
                        </a:lnTo>
                        <a:lnTo>
                          <a:pt x="16" y="8"/>
                        </a:lnTo>
                        <a:lnTo>
                          <a:pt x="22" y="0"/>
                        </a:lnTo>
                      </a:path>
                    </a:pathLst>
                  </a:custGeom>
                  <a:solidFill>
                    <a:srgbClr val="BF3F00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44302" name="Group 44"/>
                <p:cNvGrpSpPr>
                  <a:grpSpLocks/>
                </p:cNvGrpSpPr>
                <p:nvPr/>
              </p:nvGrpSpPr>
              <p:grpSpPr bwMode="auto">
                <a:xfrm>
                  <a:off x="1632" y="3355"/>
                  <a:ext cx="157" cy="122"/>
                  <a:chOff x="1632" y="3355"/>
                  <a:chExt cx="157" cy="122"/>
                </a:xfrm>
              </p:grpSpPr>
              <p:sp>
                <p:nvSpPr>
                  <p:cNvPr id="44303" name="Freeform 45"/>
                  <p:cNvSpPr>
                    <a:spLocks/>
                  </p:cNvSpPr>
                  <p:nvPr/>
                </p:nvSpPr>
                <p:spPr bwMode="auto">
                  <a:xfrm>
                    <a:off x="1632" y="3355"/>
                    <a:ext cx="157" cy="122"/>
                  </a:xfrm>
                  <a:custGeom>
                    <a:avLst/>
                    <a:gdLst>
                      <a:gd name="T0" fmla="*/ 57 w 157"/>
                      <a:gd name="T1" fmla="*/ 34 h 122"/>
                      <a:gd name="T2" fmla="*/ 42 w 157"/>
                      <a:gd name="T3" fmla="*/ 52 h 122"/>
                      <a:gd name="T4" fmla="*/ 36 w 157"/>
                      <a:gd name="T5" fmla="*/ 58 h 122"/>
                      <a:gd name="T6" fmla="*/ 32 w 157"/>
                      <a:gd name="T7" fmla="*/ 63 h 122"/>
                      <a:gd name="T8" fmla="*/ 30 w 157"/>
                      <a:gd name="T9" fmla="*/ 69 h 122"/>
                      <a:gd name="T10" fmla="*/ 31 w 157"/>
                      <a:gd name="T11" fmla="*/ 74 h 122"/>
                      <a:gd name="T12" fmla="*/ 34 w 157"/>
                      <a:gd name="T13" fmla="*/ 76 h 122"/>
                      <a:gd name="T14" fmla="*/ 39 w 157"/>
                      <a:gd name="T15" fmla="*/ 77 h 122"/>
                      <a:gd name="T16" fmla="*/ 50 w 157"/>
                      <a:gd name="T17" fmla="*/ 75 h 122"/>
                      <a:gd name="T18" fmla="*/ 63 w 157"/>
                      <a:gd name="T19" fmla="*/ 73 h 122"/>
                      <a:gd name="T20" fmla="*/ 78 w 157"/>
                      <a:gd name="T21" fmla="*/ 69 h 122"/>
                      <a:gd name="T22" fmla="*/ 98 w 157"/>
                      <a:gd name="T23" fmla="*/ 61 h 122"/>
                      <a:gd name="T24" fmla="*/ 115 w 157"/>
                      <a:gd name="T25" fmla="*/ 51 h 122"/>
                      <a:gd name="T26" fmla="*/ 124 w 157"/>
                      <a:gd name="T27" fmla="*/ 43 h 122"/>
                      <a:gd name="T28" fmla="*/ 130 w 157"/>
                      <a:gd name="T29" fmla="*/ 34 h 122"/>
                      <a:gd name="T30" fmla="*/ 132 w 157"/>
                      <a:gd name="T31" fmla="*/ 21 h 122"/>
                      <a:gd name="T32" fmla="*/ 136 w 157"/>
                      <a:gd name="T33" fmla="*/ 11 h 122"/>
                      <a:gd name="T34" fmla="*/ 142 w 157"/>
                      <a:gd name="T35" fmla="*/ 0 h 122"/>
                      <a:gd name="T36" fmla="*/ 148 w 157"/>
                      <a:gd name="T37" fmla="*/ 11 h 122"/>
                      <a:gd name="T38" fmla="*/ 154 w 157"/>
                      <a:gd name="T39" fmla="*/ 25 h 122"/>
                      <a:gd name="T40" fmla="*/ 156 w 157"/>
                      <a:gd name="T41" fmla="*/ 35 h 122"/>
                      <a:gd name="T42" fmla="*/ 155 w 157"/>
                      <a:gd name="T43" fmla="*/ 49 h 122"/>
                      <a:gd name="T44" fmla="*/ 151 w 157"/>
                      <a:gd name="T45" fmla="*/ 63 h 122"/>
                      <a:gd name="T46" fmla="*/ 144 w 157"/>
                      <a:gd name="T47" fmla="*/ 75 h 122"/>
                      <a:gd name="T48" fmla="*/ 140 w 157"/>
                      <a:gd name="T49" fmla="*/ 84 h 122"/>
                      <a:gd name="T50" fmla="*/ 139 w 157"/>
                      <a:gd name="T51" fmla="*/ 90 h 122"/>
                      <a:gd name="T52" fmla="*/ 133 w 157"/>
                      <a:gd name="T53" fmla="*/ 92 h 122"/>
                      <a:gd name="T54" fmla="*/ 115 w 157"/>
                      <a:gd name="T55" fmla="*/ 88 h 122"/>
                      <a:gd name="T56" fmla="*/ 107 w 157"/>
                      <a:gd name="T57" fmla="*/ 98 h 122"/>
                      <a:gd name="T58" fmla="*/ 96 w 157"/>
                      <a:gd name="T59" fmla="*/ 114 h 122"/>
                      <a:gd name="T60" fmla="*/ 92 w 157"/>
                      <a:gd name="T61" fmla="*/ 118 h 122"/>
                      <a:gd name="T62" fmla="*/ 86 w 157"/>
                      <a:gd name="T63" fmla="*/ 120 h 122"/>
                      <a:gd name="T64" fmla="*/ 78 w 157"/>
                      <a:gd name="T65" fmla="*/ 121 h 122"/>
                      <a:gd name="T66" fmla="*/ 30 w 157"/>
                      <a:gd name="T67" fmla="*/ 118 h 122"/>
                      <a:gd name="T68" fmla="*/ 11 w 157"/>
                      <a:gd name="T69" fmla="*/ 116 h 122"/>
                      <a:gd name="T70" fmla="*/ 3 w 157"/>
                      <a:gd name="T71" fmla="*/ 114 h 122"/>
                      <a:gd name="T72" fmla="*/ 0 w 157"/>
                      <a:gd name="T73" fmla="*/ 112 h 122"/>
                      <a:gd name="T74" fmla="*/ 0 w 157"/>
                      <a:gd name="T75" fmla="*/ 107 h 122"/>
                      <a:gd name="T76" fmla="*/ 1 w 157"/>
                      <a:gd name="T77" fmla="*/ 100 h 122"/>
                      <a:gd name="T78" fmla="*/ 6 w 157"/>
                      <a:gd name="T79" fmla="*/ 91 h 122"/>
                      <a:gd name="T80" fmla="*/ 15 w 157"/>
                      <a:gd name="T81" fmla="*/ 78 h 122"/>
                      <a:gd name="T82" fmla="*/ 24 w 157"/>
                      <a:gd name="T83" fmla="*/ 67 h 122"/>
                      <a:gd name="T84" fmla="*/ 34 w 157"/>
                      <a:gd name="T85" fmla="*/ 57 h 122"/>
                      <a:gd name="T86" fmla="*/ 44 w 157"/>
                      <a:gd name="T87" fmla="*/ 46 h 122"/>
                      <a:gd name="T88" fmla="*/ 57 w 157"/>
                      <a:gd name="T89" fmla="*/ 34 h 122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</a:gdLst>
                    <a:ahLst/>
                    <a:cxnLst>
                      <a:cxn ang="T90">
                        <a:pos x="T0" y="T1"/>
                      </a:cxn>
                      <a:cxn ang="T91">
                        <a:pos x="T2" y="T3"/>
                      </a:cxn>
                      <a:cxn ang="T92">
                        <a:pos x="T4" y="T5"/>
                      </a:cxn>
                      <a:cxn ang="T93">
                        <a:pos x="T6" y="T7"/>
                      </a:cxn>
                      <a:cxn ang="T94">
                        <a:pos x="T8" y="T9"/>
                      </a:cxn>
                      <a:cxn ang="T95">
                        <a:pos x="T10" y="T11"/>
                      </a:cxn>
                      <a:cxn ang="T96">
                        <a:pos x="T12" y="T13"/>
                      </a:cxn>
                      <a:cxn ang="T97">
                        <a:pos x="T14" y="T15"/>
                      </a:cxn>
                      <a:cxn ang="T98">
                        <a:pos x="T16" y="T17"/>
                      </a:cxn>
                      <a:cxn ang="T99">
                        <a:pos x="T18" y="T19"/>
                      </a:cxn>
                      <a:cxn ang="T100">
                        <a:pos x="T20" y="T21"/>
                      </a:cxn>
                      <a:cxn ang="T101">
                        <a:pos x="T22" y="T23"/>
                      </a:cxn>
                      <a:cxn ang="T102">
                        <a:pos x="T24" y="T25"/>
                      </a:cxn>
                      <a:cxn ang="T103">
                        <a:pos x="T26" y="T27"/>
                      </a:cxn>
                      <a:cxn ang="T104">
                        <a:pos x="T28" y="T29"/>
                      </a:cxn>
                      <a:cxn ang="T105">
                        <a:pos x="T30" y="T31"/>
                      </a:cxn>
                      <a:cxn ang="T106">
                        <a:pos x="T32" y="T33"/>
                      </a:cxn>
                      <a:cxn ang="T107">
                        <a:pos x="T34" y="T35"/>
                      </a:cxn>
                      <a:cxn ang="T108">
                        <a:pos x="T36" y="T37"/>
                      </a:cxn>
                      <a:cxn ang="T109">
                        <a:pos x="T38" y="T39"/>
                      </a:cxn>
                      <a:cxn ang="T110">
                        <a:pos x="T40" y="T41"/>
                      </a:cxn>
                      <a:cxn ang="T111">
                        <a:pos x="T42" y="T43"/>
                      </a:cxn>
                      <a:cxn ang="T112">
                        <a:pos x="T44" y="T45"/>
                      </a:cxn>
                      <a:cxn ang="T113">
                        <a:pos x="T46" y="T47"/>
                      </a:cxn>
                      <a:cxn ang="T114">
                        <a:pos x="T48" y="T49"/>
                      </a:cxn>
                      <a:cxn ang="T115">
                        <a:pos x="T50" y="T51"/>
                      </a:cxn>
                      <a:cxn ang="T116">
                        <a:pos x="T52" y="T53"/>
                      </a:cxn>
                      <a:cxn ang="T117">
                        <a:pos x="T54" y="T55"/>
                      </a:cxn>
                      <a:cxn ang="T118">
                        <a:pos x="T56" y="T57"/>
                      </a:cxn>
                      <a:cxn ang="T119">
                        <a:pos x="T58" y="T59"/>
                      </a:cxn>
                      <a:cxn ang="T120">
                        <a:pos x="T60" y="T61"/>
                      </a:cxn>
                      <a:cxn ang="T121">
                        <a:pos x="T62" y="T63"/>
                      </a:cxn>
                      <a:cxn ang="T122">
                        <a:pos x="T64" y="T65"/>
                      </a:cxn>
                      <a:cxn ang="T123">
                        <a:pos x="T66" y="T67"/>
                      </a:cxn>
                      <a:cxn ang="T124">
                        <a:pos x="T68" y="T69"/>
                      </a:cxn>
                      <a:cxn ang="T125">
                        <a:pos x="T70" y="T71"/>
                      </a:cxn>
                      <a:cxn ang="T126">
                        <a:pos x="T72" y="T73"/>
                      </a:cxn>
                      <a:cxn ang="T127">
                        <a:pos x="T74" y="T75"/>
                      </a:cxn>
                      <a:cxn ang="T128">
                        <a:pos x="T76" y="T77"/>
                      </a:cxn>
                      <a:cxn ang="T129">
                        <a:pos x="T78" y="T79"/>
                      </a:cxn>
                      <a:cxn ang="T130">
                        <a:pos x="T80" y="T81"/>
                      </a:cxn>
                      <a:cxn ang="T131">
                        <a:pos x="T82" y="T83"/>
                      </a:cxn>
                      <a:cxn ang="T132">
                        <a:pos x="T84" y="T85"/>
                      </a:cxn>
                      <a:cxn ang="T133">
                        <a:pos x="T86" y="T87"/>
                      </a:cxn>
                      <a:cxn ang="T134">
                        <a:pos x="T88" y="T89"/>
                      </a:cxn>
                    </a:cxnLst>
                    <a:rect l="0" t="0" r="r" b="b"/>
                    <a:pathLst>
                      <a:path w="157" h="122">
                        <a:moveTo>
                          <a:pt x="57" y="34"/>
                        </a:moveTo>
                        <a:lnTo>
                          <a:pt x="42" y="52"/>
                        </a:lnTo>
                        <a:lnTo>
                          <a:pt x="36" y="58"/>
                        </a:lnTo>
                        <a:lnTo>
                          <a:pt x="32" y="63"/>
                        </a:lnTo>
                        <a:lnTo>
                          <a:pt x="30" y="69"/>
                        </a:lnTo>
                        <a:lnTo>
                          <a:pt x="31" y="74"/>
                        </a:lnTo>
                        <a:lnTo>
                          <a:pt x="34" y="76"/>
                        </a:lnTo>
                        <a:lnTo>
                          <a:pt x="39" y="77"/>
                        </a:lnTo>
                        <a:lnTo>
                          <a:pt x="50" y="75"/>
                        </a:lnTo>
                        <a:lnTo>
                          <a:pt x="63" y="73"/>
                        </a:lnTo>
                        <a:lnTo>
                          <a:pt x="78" y="69"/>
                        </a:lnTo>
                        <a:lnTo>
                          <a:pt x="98" y="61"/>
                        </a:lnTo>
                        <a:lnTo>
                          <a:pt x="115" y="51"/>
                        </a:lnTo>
                        <a:lnTo>
                          <a:pt x="124" y="43"/>
                        </a:lnTo>
                        <a:lnTo>
                          <a:pt x="130" y="34"/>
                        </a:lnTo>
                        <a:lnTo>
                          <a:pt x="132" y="21"/>
                        </a:lnTo>
                        <a:lnTo>
                          <a:pt x="136" y="11"/>
                        </a:lnTo>
                        <a:lnTo>
                          <a:pt x="142" y="0"/>
                        </a:lnTo>
                        <a:lnTo>
                          <a:pt x="148" y="11"/>
                        </a:lnTo>
                        <a:lnTo>
                          <a:pt x="154" y="25"/>
                        </a:lnTo>
                        <a:lnTo>
                          <a:pt x="156" y="35"/>
                        </a:lnTo>
                        <a:lnTo>
                          <a:pt x="155" y="49"/>
                        </a:lnTo>
                        <a:lnTo>
                          <a:pt x="151" y="63"/>
                        </a:lnTo>
                        <a:lnTo>
                          <a:pt x="144" y="75"/>
                        </a:lnTo>
                        <a:lnTo>
                          <a:pt x="140" y="84"/>
                        </a:lnTo>
                        <a:lnTo>
                          <a:pt x="139" y="90"/>
                        </a:lnTo>
                        <a:lnTo>
                          <a:pt x="133" y="92"/>
                        </a:lnTo>
                        <a:lnTo>
                          <a:pt x="115" y="88"/>
                        </a:lnTo>
                        <a:lnTo>
                          <a:pt x="107" y="98"/>
                        </a:lnTo>
                        <a:lnTo>
                          <a:pt x="96" y="114"/>
                        </a:lnTo>
                        <a:lnTo>
                          <a:pt x="92" y="118"/>
                        </a:lnTo>
                        <a:lnTo>
                          <a:pt x="86" y="120"/>
                        </a:lnTo>
                        <a:lnTo>
                          <a:pt x="78" y="121"/>
                        </a:lnTo>
                        <a:lnTo>
                          <a:pt x="30" y="118"/>
                        </a:lnTo>
                        <a:lnTo>
                          <a:pt x="11" y="116"/>
                        </a:lnTo>
                        <a:lnTo>
                          <a:pt x="3" y="114"/>
                        </a:lnTo>
                        <a:lnTo>
                          <a:pt x="0" y="112"/>
                        </a:lnTo>
                        <a:lnTo>
                          <a:pt x="0" y="107"/>
                        </a:lnTo>
                        <a:lnTo>
                          <a:pt x="1" y="100"/>
                        </a:lnTo>
                        <a:lnTo>
                          <a:pt x="6" y="91"/>
                        </a:lnTo>
                        <a:lnTo>
                          <a:pt x="15" y="78"/>
                        </a:lnTo>
                        <a:lnTo>
                          <a:pt x="24" y="67"/>
                        </a:lnTo>
                        <a:lnTo>
                          <a:pt x="34" y="57"/>
                        </a:lnTo>
                        <a:lnTo>
                          <a:pt x="44" y="46"/>
                        </a:lnTo>
                        <a:lnTo>
                          <a:pt x="57" y="34"/>
                        </a:lnTo>
                      </a:path>
                    </a:pathLst>
                  </a:custGeom>
                  <a:solidFill>
                    <a:srgbClr val="7F5F3F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44304" name="Freeform 46"/>
                  <p:cNvSpPr>
                    <a:spLocks/>
                  </p:cNvSpPr>
                  <p:nvPr/>
                </p:nvSpPr>
                <p:spPr bwMode="auto">
                  <a:xfrm>
                    <a:off x="1749" y="3433"/>
                    <a:ext cx="17" cy="17"/>
                  </a:xfrm>
                  <a:custGeom>
                    <a:avLst/>
                    <a:gdLst>
                      <a:gd name="T0" fmla="*/ 0 w 17"/>
                      <a:gd name="T1" fmla="*/ 16 h 17"/>
                      <a:gd name="T2" fmla="*/ 3 w 17"/>
                      <a:gd name="T3" fmla="*/ 9 h 17"/>
                      <a:gd name="T4" fmla="*/ 6 w 17"/>
                      <a:gd name="T5" fmla="*/ 5 h 17"/>
                      <a:gd name="T6" fmla="*/ 9 w 17"/>
                      <a:gd name="T7" fmla="*/ 2 h 17"/>
                      <a:gd name="T8" fmla="*/ 16 w 17"/>
                      <a:gd name="T9" fmla="*/ 0 h 17"/>
                      <a:gd name="T10" fmla="*/ 13 w 17"/>
                      <a:gd name="T11" fmla="*/ 4 h 17"/>
                      <a:gd name="T12" fmla="*/ 9 w 17"/>
                      <a:gd name="T13" fmla="*/ 5 h 17"/>
                      <a:gd name="T14" fmla="*/ 6 w 17"/>
                      <a:gd name="T15" fmla="*/ 8 h 17"/>
                      <a:gd name="T16" fmla="*/ 0 w 17"/>
                      <a:gd name="T17" fmla="*/ 16 h 17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0" t="0" r="r" b="b"/>
                    <a:pathLst>
                      <a:path w="17" h="17">
                        <a:moveTo>
                          <a:pt x="0" y="16"/>
                        </a:moveTo>
                        <a:lnTo>
                          <a:pt x="3" y="9"/>
                        </a:lnTo>
                        <a:lnTo>
                          <a:pt x="6" y="5"/>
                        </a:lnTo>
                        <a:lnTo>
                          <a:pt x="9" y="2"/>
                        </a:lnTo>
                        <a:lnTo>
                          <a:pt x="16" y="0"/>
                        </a:lnTo>
                        <a:lnTo>
                          <a:pt x="13" y="4"/>
                        </a:lnTo>
                        <a:lnTo>
                          <a:pt x="9" y="5"/>
                        </a:lnTo>
                        <a:lnTo>
                          <a:pt x="6" y="8"/>
                        </a:lnTo>
                        <a:lnTo>
                          <a:pt x="0" y="16"/>
                        </a:lnTo>
                      </a:path>
                    </a:pathLst>
                  </a:custGeom>
                  <a:solidFill>
                    <a:srgbClr val="5F3F1F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</p:grpSp>
          <p:grpSp>
            <p:nvGrpSpPr>
              <p:cNvPr id="44295" name="Group 47"/>
              <p:cNvGrpSpPr>
                <a:grpSpLocks/>
              </p:cNvGrpSpPr>
              <p:nvPr/>
            </p:nvGrpSpPr>
            <p:grpSpPr bwMode="auto">
              <a:xfrm>
                <a:off x="1827" y="3406"/>
                <a:ext cx="100" cy="168"/>
                <a:chOff x="1827" y="3406"/>
                <a:chExt cx="100" cy="168"/>
              </a:xfrm>
            </p:grpSpPr>
            <p:grpSp>
              <p:nvGrpSpPr>
                <p:cNvPr id="44296" name="Group 48"/>
                <p:cNvGrpSpPr>
                  <a:grpSpLocks/>
                </p:cNvGrpSpPr>
                <p:nvPr/>
              </p:nvGrpSpPr>
              <p:grpSpPr bwMode="auto">
                <a:xfrm>
                  <a:off x="1827" y="3406"/>
                  <a:ext cx="88" cy="110"/>
                  <a:chOff x="1827" y="3406"/>
                  <a:chExt cx="88" cy="110"/>
                </a:xfrm>
              </p:grpSpPr>
              <p:sp>
                <p:nvSpPr>
                  <p:cNvPr id="44298" name="Freeform 49"/>
                  <p:cNvSpPr>
                    <a:spLocks/>
                  </p:cNvSpPr>
                  <p:nvPr/>
                </p:nvSpPr>
                <p:spPr bwMode="auto">
                  <a:xfrm>
                    <a:off x="1827" y="3406"/>
                    <a:ext cx="88" cy="102"/>
                  </a:xfrm>
                  <a:custGeom>
                    <a:avLst/>
                    <a:gdLst>
                      <a:gd name="T0" fmla="*/ 0 w 88"/>
                      <a:gd name="T1" fmla="*/ 11 h 102"/>
                      <a:gd name="T2" fmla="*/ 3 w 88"/>
                      <a:gd name="T3" fmla="*/ 31 h 102"/>
                      <a:gd name="T4" fmla="*/ 5 w 88"/>
                      <a:gd name="T5" fmla="*/ 37 h 102"/>
                      <a:gd name="T6" fmla="*/ 3 w 88"/>
                      <a:gd name="T7" fmla="*/ 44 h 102"/>
                      <a:gd name="T8" fmla="*/ 5 w 88"/>
                      <a:gd name="T9" fmla="*/ 53 h 102"/>
                      <a:gd name="T10" fmla="*/ 7 w 88"/>
                      <a:gd name="T11" fmla="*/ 59 h 102"/>
                      <a:gd name="T12" fmla="*/ 9 w 88"/>
                      <a:gd name="T13" fmla="*/ 70 h 102"/>
                      <a:gd name="T14" fmla="*/ 7 w 88"/>
                      <a:gd name="T15" fmla="*/ 79 h 102"/>
                      <a:gd name="T16" fmla="*/ 11 w 88"/>
                      <a:gd name="T17" fmla="*/ 97 h 102"/>
                      <a:gd name="T18" fmla="*/ 79 w 88"/>
                      <a:gd name="T19" fmla="*/ 101 h 102"/>
                      <a:gd name="T20" fmla="*/ 87 w 88"/>
                      <a:gd name="T21" fmla="*/ 76 h 102"/>
                      <a:gd name="T22" fmla="*/ 83 w 88"/>
                      <a:gd name="T23" fmla="*/ 54 h 102"/>
                      <a:gd name="T24" fmla="*/ 75 w 88"/>
                      <a:gd name="T25" fmla="*/ 42 h 102"/>
                      <a:gd name="T26" fmla="*/ 71 w 88"/>
                      <a:gd name="T27" fmla="*/ 27 h 102"/>
                      <a:gd name="T28" fmla="*/ 66 w 88"/>
                      <a:gd name="T29" fmla="*/ 4 h 102"/>
                      <a:gd name="T30" fmla="*/ 54 w 88"/>
                      <a:gd name="T31" fmla="*/ 0 h 102"/>
                      <a:gd name="T32" fmla="*/ 0 w 88"/>
                      <a:gd name="T33" fmla="*/ 11 h 102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</a:gdLst>
                    <a:ahLst/>
                    <a:cxnLst>
                      <a:cxn ang="T34">
                        <a:pos x="T0" y="T1"/>
                      </a:cxn>
                      <a:cxn ang="T35">
                        <a:pos x="T2" y="T3"/>
                      </a:cxn>
                      <a:cxn ang="T36">
                        <a:pos x="T4" y="T5"/>
                      </a:cxn>
                      <a:cxn ang="T37">
                        <a:pos x="T6" y="T7"/>
                      </a:cxn>
                      <a:cxn ang="T38">
                        <a:pos x="T8" y="T9"/>
                      </a:cxn>
                      <a:cxn ang="T39">
                        <a:pos x="T10" y="T11"/>
                      </a:cxn>
                      <a:cxn ang="T40">
                        <a:pos x="T12" y="T13"/>
                      </a:cxn>
                      <a:cxn ang="T41">
                        <a:pos x="T14" y="T15"/>
                      </a:cxn>
                      <a:cxn ang="T42">
                        <a:pos x="T16" y="T17"/>
                      </a:cxn>
                      <a:cxn ang="T43">
                        <a:pos x="T18" y="T19"/>
                      </a:cxn>
                      <a:cxn ang="T44">
                        <a:pos x="T20" y="T21"/>
                      </a:cxn>
                      <a:cxn ang="T45">
                        <a:pos x="T22" y="T23"/>
                      </a:cxn>
                      <a:cxn ang="T46">
                        <a:pos x="T24" y="T25"/>
                      </a:cxn>
                      <a:cxn ang="T47">
                        <a:pos x="T26" y="T27"/>
                      </a:cxn>
                      <a:cxn ang="T48">
                        <a:pos x="T28" y="T29"/>
                      </a:cxn>
                      <a:cxn ang="T49">
                        <a:pos x="T30" y="T31"/>
                      </a:cxn>
                      <a:cxn ang="T50">
                        <a:pos x="T32" y="T33"/>
                      </a:cxn>
                    </a:cxnLst>
                    <a:rect l="0" t="0" r="r" b="b"/>
                    <a:pathLst>
                      <a:path w="88" h="102">
                        <a:moveTo>
                          <a:pt x="0" y="11"/>
                        </a:moveTo>
                        <a:lnTo>
                          <a:pt x="3" y="31"/>
                        </a:lnTo>
                        <a:lnTo>
                          <a:pt x="5" y="37"/>
                        </a:lnTo>
                        <a:lnTo>
                          <a:pt x="3" y="44"/>
                        </a:lnTo>
                        <a:lnTo>
                          <a:pt x="5" y="53"/>
                        </a:lnTo>
                        <a:lnTo>
                          <a:pt x="7" y="59"/>
                        </a:lnTo>
                        <a:lnTo>
                          <a:pt x="9" y="70"/>
                        </a:lnTo>
                        <a:lnTo>
                          <a:pt x="7" y="79"/>
                        </a:lnTo>
                        <a:lnTo>
                          <a:pt x="11" y="97"/>
                        </a:lnTo>
                        <a:lnTo>
                          <a:pt x="79" y="101"/>
                        </a:lnTo>
                        <a:lnTo>
                          <a:pt x="87" y="76"/>
                        </a:lnTo>
                        <a:lnTo>
                          <a:pt x="83" y="54"/>
                        </a:lnTo>
                        <a:lnTo>
                          <a:pt x="75" y="42"/>
                        </a:lnTo>
                        <a:lnTo>
                          <a:pt x="71" y="27"/>
                        </a:lnTo>
                        <a:lnTo>
                          <a:pt x="66" y="4"/>
                        </a:lnTo>
                        <a:lnTo>
                          <a:pt x="54" y="0"/>
                        </a:lnTo>
                        <a:lnTo>
                          <a:pt x="0" y="11"/>
                        </a:lnTo>
                      </a:path>
                    </a:pathLst>
                  </a:custGeom>
                  <a:solidFill>
                    <a:srgbClr val="FF9F7F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44299" name="Freeform 50"/>
                  <p:cNvSpPr>
                    <a:spLocks/>
                  </p:cNvSpPr>
                  <p:nvPr/>
                </p:nvSpPr>
                <p:spPr bwMode="auto">
                  <a:xfrm>
                    <a:off x="1827" y="3415"/>
                    <a:ext cx="23" cy="88"/>
                  </a:xfrm>
                  <a:custGeom>
                    <a:avLst/>
                    <a:gdLst>
                      <a:gd name="T0" fmla="*/ 0 w 23"/>
                      <a:gd name="T1" fmla="*/ 0 h 88"/>
                      <a:gd name="T2" fmla="*/ 3 w 23"/>
                      <a:gd name="T3" fmla="*/ 21 h 88"/>
                      <a:gd name="T4" fmla="*/ 4 w 23"/>
                      <a:gd name="T5" fmla="*/ 27 h 88"/>
                      <a:gd name="T6" fmla="*/ 3 w 23"/>
                      <a:gd name="T7" fmla="*/ 34 h 88"/>
                      <a:gd name="T8" fmla="*/ 4 w 23"/>
                      <a:gd name="T9" fmla="*/ 43 h 88"/>
                      <a:gd name="T10" fmla="*/ 6 w 23"/>
                      <a:gd name="T11" fmla="*/ 48 h 88"/>
                      <a:gd name="T12" fmla="*/ 7 w 23"/>
                      <a:gd name="T13" fmla="*/ 59 h 88"/>
                      <a:gd name="T14" fmla="*/ 6 w 23"/>
                      <a:gd name="T15" fmla="*/ 69 h 88"/>
                      <a:gd name="T16" fmla="*/ 9 w 23"/>
                      <a:gd name="T17" fmla="*/ 87 h 88"/>
                      <a:gd name="T18" fmla="*/ 22 w 23"/>
                      <a:gd name="T19" fmla="*/ 86 h 88"/>
                      <a:gd name="T20" fmla="*/ 12 w 23"/>
                      <a:gd name="T21" fmla="*/ 72 h 88"/>
                      <a:gd name="T22" fmla="*/ 13 w 23"/>
                      <a:gd name="T23" fmla="*/ 59 h 88"/>
                      <a:gd name="T24" fmla="*/ 12 w 23"/>
                      <a:gd name="T25" fmla="*/ 47 h 88"/>
                      <a:gd name="T26" fmla="*/ 11 w 23"/>
                      <a:gd name="T27" fmla="*/ 38 h 88"/>
                      <a:gd name="T28" fmla="*/ 10 w 23"/>
                      <a:gd name="T29" fmla="*/ 25 h 88"/>
                      <a:gd name="T30" fmla="*/ 5 w 23"/>
                      <a:gd name="T31" fmla="*/ 6 h 88"/>
                      <a:gd name="T32" fmla="*/ 0 w 23"/>
                      <a:gd name="T33" fmla="*/ 0 h 88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</a:gdLst>
                    <a:ahLst/>
                    <a:cxnLst>
                      <a:cxn ang="T34">
                        <a:pos x="T0" y="T1"/>
                      </a:cxn>
                      <a:cxn ang="T35">
                        <a:pos x="T2" y="T3"/>
                      </a:cxn>
                      <a:cxn ang="T36">
                        <a:pos x="T4" y="T5"/>
                      </a:cxn>
                      <a:cxn ang="T37">
                        <a:pos x="T6" y="T7"/>
                      </a:cxn>
                      <a:cxn ang="T38">
                        <a:pos x="T8" y="T9"/>
                      </a:cxn>
                      <a:cxn ang="T39">
                        <a:pos x="T10" y="T11"/>
                      </a:cxn>
                      <a:cxn ang="T40">
                        <a:pos x="T12" y="T13"/>
                      </a:cxn>
                      <a:cxn ang="T41">
                        <a:pos x="T14" y="T15"/>
                      </a:cxn>
                      <a:cxn ang="T42">
                        <a:pos x="T16" y="T17"/>
                      </a:cxn>
                      <a:cxn ang="T43">
                        <a:pos x="T18" y="T19"/>
                      </a:cxn>
                      <a:cxn ang="T44">
                        <a:pos x="T20" y="T21"/>
                      </a:cxn>
                      <a:cxn ang="T45">
                        <a:pos x="T22" y="T23"/>
                      </a:cxn>
                      <a:cxn ang="T46">
                        <a:pos x="T24" y="T25"/>
                      </a:cxn>
                      <a:cxn ang="T47">
                        <a:pos x="T26" y="T27"/>
                      </a:cxn>
                      <a:cxn ang="T48">
                        <a:pos x="T28" y="T29"/>
                      </a:cxn>
                      <a:cxn ang="T49">
                        <a:pos x="T30" y="T31"/>
                      </a:cxn>
                      <a:cxn ang="T50">
                        <a:pos x="T32" y="T33"/>
                      </a:cxn>
                    </a:cxnLst>
                    <a:rect l="0" t="0" r="r" b="b"/>
                    <a:pathLst>
                      <a:path w="23" h="88">
                        <a:moveTo>
                          <a:pt x="0" y="0"/>
                        </a:moveTo>
                        <a:lnTo>
                          <a:pt x="3" y="21"/>
                        </a:lnTo>
                        <a:lnTo>
                          <a:pt x="4" y="27"/>
                        </a:lnTo>
                        <a:lnTo>
                          <a:pt x="3" y="34"/>
                        </a:lnTo>
                        <a:lnTo>
                          <a:pt x="4" y="43"/>
                        </a:lnTo>
                        <a:lnTo>
                          <a:pt x="6" y="48"/>
                        </a:lnTo>
                        <a:lnTo>
                          <a:pt x="7" y="59"/>
                        </a:lnTo>
                        <a:lnTo>
                          <a:pt x="6" y="69"/>
                        </a:lnTo>
                        <a:lnTo>
                          <a:pt x="9" y="87"/>
                        </a:lnTo>
                        <a:lnTo>
                          <a:pt x="22" y="86"/>
                        </a:lnTo>
                        <a:lnTo>
                          <a:pt x="12" y="72"/>
                        </a:lnTo>
                        <a:lnTo>
                          <a:pt x="13" y="59"/>
                        </a:lnTo>
                        <a:lnTo>
                          <a:pt x="12" y="47"/>
                        </a:lnTo>
                        <a:lnTo>
                          <a:pt x="11" y="38"/>
                        </a:lnTo>
                        <a:lnTo>
                          <a:pt x="10" y="25"/>
                        </a:lnTo>
                        <a:lnTo>
                          <a:pt x="5" y="6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FF7F3F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44300" name="Freeform 51"/>
                  <p:cNvSpPr>
                    <a:spLocks/>
                  </p:cNvSpPr>
                  <p:nvPr/>
                </p:nvSpPr>
                <p:spPr bwMode="auto">
                  <a:xfrm>
                    <a:off x="1884" y="3407"/>
                    <a:ext cx="28" cy="109"/>
                  </a:xfrm>
                  <a:custGeom>
                    <a:avLst/>
                    <a:gdLst>
                      <a:gd name="T0" fmla="*/ 8 w 28"/>
                      <a:gd name="T1" fmla="*/ 30 h 109"/>
                      <a:gd name="T2" fmla="*/ 13 w 28"/>
                      <a:gd name="T3" fmla="*/ 47 h 109"/>
                      <a:gd name="T4" fmla="*/ 15 w 28"/>
                      <a:gd name="T5" fmla="*/ 59 h 109"/>
                      <a:gd name="T6" fmla="*/ 15 w 28"/>
                      <a:gd name="T7" fmla="*/ 70 h 109"/>
                      <a:gd name="T8" fmla="*/ 13 w 28"/>
                      <a:gd name="T9" fmla="*/ 82 h 109"/>
                      <a:gd name="T10" fmla="*/ 12 w 28"/>
                      <a:gd name="T11" fmla="*/ 95 h 109"/>
                      <a:gd name="T12" fmla="*/ 17 w 28"/>
                      <a:gd name="T13" fmla="*/ 108 h 109"/>
                      <a:gd name="T14" fmla="*/ 27 w 28"/>
                      <a:gd name="T15" fmla="*/ 67 h 109"/>
                      <a:gd name="T16" fmla="*/ 18 w 28"/>
                      <a:gd name="T17" fmla="*/ 38 h 109"/>
                      <a:gd name="T18" fmla="*/ 14 w 28"/>
                      <a:gd name="T19" fmla="*/ 22 h 109"/>
                      <a:gd name="T20" fmla="*/ 12 w 28"/>
                      <a:gd name="T21" fmla="*/ 0 h 109"/>
                      <a:gd name="T22" fmla="*/ 0 w 28"/>
                      <a:gd name="T23" fmla="*/ 5 h 109"/>
                      <a:gd name="T24" fmla="*/ 8 w 28"/>
                      <a:gd name="T25" fmla="*/ 30 h 109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</a:gdLst>
                    <a:ahLst/>
                    <a:cxnLst>
                      <a:cxn ang="T26">
                        <a:pos x="T0" y="T1"/>
                      </a:cxn>
                      <a:cxn ang="T27">
                        <a:pos x="T2" y="T3"/>
                      </a:cxn>
                      <a:cxn ang="T28">
                        <a:pos x="T4" y="T5"/>
                      </a:cxn>
                      <a:cxn ang="T29">
                        <a:pos x="T6" y="T7"/>
                      </a:cxn>
                      <a:cxn ang="T30">
                        <a:pos x="T8" y="T9"/>
                      </a:cxn>
                      <a:cxn ang="T31">
                        <a:pos x="T10" y="T11"/>
                      </a:cxn>
                      <a:cxn ang="T32">
                        <a:pos x="T12" y="T13"/>
                      </a:cxn>
                      <a:cxn ang="T33">
                        <a:pos x="T14" y="T15"/>
                      </a:cxn>
                      <a:cxn ang="T34">
                        <a:pos x="T16" y="T17"/>
                      </a:cxn>
                      <a:cxn ang="T35">
                        <a:pos x="T18" y="T19"/>
                      </a:cxn>
                      <a:cxn ang="T36">
                        <a:pos x="T20" y="T21"/>
                      </a:cxn>
                      <a:cxn ang="T37">
                        <a:pos x="T22" y="T23"/>
                      </a:cxn>
                      <a:cxn ang="T38">
                        <a:pos x="T24" y="T25"/>
                      </a:cxn>
                    </a:cxnLst>
                    <a:rect l="0" t="0" r="r" b="b"/>
                    <a:pathLst>
                      <a:path w="28" h="109">
                        <a:moveTo>
                          <a:pt x="8" y="30"/>
                        </a:moveTo>
                        <a:lnTo>
                          <a:pt x="13" y="47"/>
                        </a:lnTo>
                        <a:lnTo>
                          <a:pt x="15" y="59"/>
                        </a:lnTo>
                        <a:lnTo>
                          <a:pt x="15" y="70"/>
                        </a:lnTo>
                        <a:lnTo>
                          <a:pt x="13" y="82"/>
                        </a:lnTo>
                        <a:lnTo>
                          <a:pt x="12" y="95"/>
                        </a:lnTo>
                        <a:lnTo>
                          <a:pt x="17" y="108"/>
                        </a:lnTo>
                        <a:lnTo>
                          <a:pt x="27" y="67"/>
                        </a:lnTo>
                        <a:lnTo>
                          <a:pt x="18" y="38"/>
                        </a:lnTo>
                        <a:lnTo>
                          <a:pt x="14" y="22"/>
                        </a:lnTo>
                        <a:lnTo>
                          <a:pt x="12" y="0"/>
                        </a:lnTo>
                        <a:lnTo>
                          <a:pt x="0" y="5"/>
                        </a:lnTo>
                        <a:lnTo>
                          <a:pt x="8" y="30"/>
                        </a:lnTo>
                      </a:path>
                    </a:pathLst>
                  </a:custGeom>
                  <a:solidFill>
                    <a:srgbClr val="FF7F3F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sp>
              <p:nvSpPr>
                <p:cNvPr id="44297" name="Freeform 52"/>
                <p:cNvSpPr>
                  <a:spLocks/>
                </p:cNvSpPr>
                <p:nvPr/>
              </p:nvSpPr>
              <p:spPr bwMode="auto">
                <a:xfrm>
                  <a:off x="1835" y="3450"/>
                  <a:ext cx="92" cy="124"/>
                </a:xfrm>
                <a:custGeom>
                  <a:avLst/>
                  <a:gdLst>
                    <a:gd name="T0" fmla="*/ 0 w 92"/>
                    <a:gd name="T1" fmla="*/ 33 h 124"/>
                    <a:gd name="T2" fmla="*/ 6 w 92"/>
                    <a:gd name="T3" fmla="*/ 43 h 124"/>
                    <a:gd name="T4" fmla="*/ 14 w 92"/>
                    <a:gd name="T5" fmla="*/ 50 h 124"/>
                    <a:gd name="T6" fmla="*/ 28 w 92"/>
                    <a:gd name="T7" fmla="*/ 55 h 124"/>
                    <a:gd name="T8" fmla="*/ 40 w 92"/>
                    <a:gd name="T9" fmla="*/ 56 h 124"/>
                    <a:gd name="T10" fmla="*/ 48 w 92"/>
                    <a:gd name="T11" fmla="*/ 53 h 124"/>
                    <a:gd name="T12" fmla="*/ 61 w 92"/>
                    <a:gd name="T13" fmla="*/ 44 h 124"/>
                    <a:gd name="T14" fmla="*/ 67 w 92"/>
                    <a:gd name="T15" fmla="*/ 32 h 124"/>
                    <a:gd name="T16" fmla="*/ 69 w 92"/>
                    <a:gd name="T17" fmla="*/ 17 h 124"/>
                    <a:gd name="T18" fmla="*/ 68 w 92"/>
                    <a:gd name="T19" fmla="*/ 0 h 124"/>
                    <a:gd name="T20" fmla="*/ 74 w 92"/>
                    <a:gd name="T21" fmla="*/ 10 h 124"/>
                    <a:gd name="T22" fmla="*/ 78 w 92"/>
                    <a:gd name="T23" fmla="*/ 24 h 124"/>
                    <a:gd name="T24" fmla="*/ 84 w 92"/>
                    <a:gd name="T25" fmla="*/ 43 h 124"/>
                    <a:gd name="T26" fmla="*/ 89 w 92"/>
                    <a:gd name="T27" fmla="*/ 58 h 124"/>
                    <a:gd name="T28" fmla="*/ 91 w 92"/>
                    <a:gd name="T29" fmla="*/ 67 h 124"/>
                    <a:gd name="T30" fmla="*/ 88 w 92"/>
                    <a:gd name="T31" fmla="*/ 77 h 124"/>
                    <a:gd name="T32" fmla="*/ 79 w 92"/>
                    <a:gd name="T33" fmla="*/ 91 h 124"/>
                    <a:gd name="T34" fmla="*/ 63 w 92"/>
                    <a:gd name="T35" fmla="*/ 110 h 124"/>
                    <a:gd name="T36" fmla="*/ 51 w 92"/>
                    <a:gd name="T37" fmla="*/ 119 h 124"/>
                    <a:gd name="T38" fmla="*/ 45 w 92"/>
                    <a:gd name="T39" fmla="*/ 123 h 124"/>
                    <a:gd name="T40" fmla="*/ 40 w 92"/>
                    <a:gd name="T41" fmla="*/ 119 h 124"/>
                    <a:gd name="T42" fmla="*/ 30 w 92"/>
                    <a:gd name="T43" fmla="*/ 113 h 124"/>
                    <a:gd name="T44" fmla="*/ 14 w 92"/>
                    <a:gd name="T45" fmla="*/ 102 h 124"/>
                    <a:gd name="T46" fmla="*/ 6 w 92"/>
                    <a:gd name="T47" fmla="*/ 94 h 124"/>
                    <a:gd name="T48" fmla="*/ 3 w 92"/>
                    <a:gd name="T49" fmla="*/ 89 h 124"/>
                    <a:gd name="T50" fmla="*/ 0 w 92"/>
                    <a:gd name="T51" fmla="*/ 73 h 124"/>
                    <a:gd name="T52" fmla="*/ 0 w 92"/>
                    <a:gd name="T53" fmla="*/ 59 h 124"/>
                    <a:gd name="T54" fmla="*/ 0 w 92"/>
                    <a:gd name="T55" fmla="*/ 33 h 124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</a:gdLst>
                  <a:ahLst/>
                  <a:cxnLst>
                    <a:cxn ang="T56">
                      <a:pos x="T0" y="T1"/>
                    </a:cxn>
                    <a:cxn ang="T57">
                      <a:pos x="T2" y="T3"/>
                    </a:cxn>
                    <a:cxn ang="T58">
                      <a:pos x="T4" y="T5"/>
                    </a:cxn>
                    <a:cxn ang="T59">
                      <a:pos x="T6" y="T7"/>
                    </a:cxn>
                    <a:cxn ang="T60">
                      <a:pos x="T8" y="T9"/>
                    </a:cxn>
                    <a:cxn ang="T61">
                      <a:pos x="T10" y="T11"/>
                    </a:cxn>
                    <a:cxn ang="T62">
                      <a:pos x="T12" y="T13"/>
                    </a:cxn>
                    <a:cxn ang="T63">
                      <a:pos x="T14" y="T15"/>
                    </a:cxn>
                    <a:cxn ang="T64">
                      <a:pos x="T16" y="T17"/>
                    </a:cxn>
                    <a:cxn ang="T65">
                      <a:pos x="T18" y="T19"/>
                    </a:cxn>
                    <a:cxn ang="T66">
                      <a:pos x="T20" y="T21"/>
                    </a:cxn>
                    <a:cxn ang="T67">
                      <a:pos x="T22" y="T23"/>
                    </a:cxn>
                    <a:cxn ang="T68">
                      <a:pos x="T24" y="T25"/>
                    </a:cxn>
                    <a:cxn ang="T69">
                      <a:pos x="T26" y="T27"/>
                    </a:cxn>
                    <a:cxn ang="T70">
                      <a:pos x="T28" y="T29"/>
                    </a:cxn>
                    <a:cxn ang="T71">
                      <a:pos x="T30" y="T31"/>
                    </a:cxn>
                    <a:cxn ang="T72">
                      <a:pos x="T32" y="T33"/>
                    </a:cxn>
                    <a:cxn ang="T73">
                      <a:pos x="T34" y="T35"/>
                    </a:cxn>
                    <a:cxn ang="T74">
                      <a:pos x="T36" y="T37"/>
                    </a:cxn>
                    <a:cxn ang="T75">
                      <a:pos x="T38" y="T39"/>
                    </a:cxn>
                    <a:cxn ang="T76">
                      <a:pos x="T40" y="T41"/>
                    </a:cxn>
                    <a:cxn ang="T77">
                      <a:pos x="T42" y="T43"/>
                    </a:cxn>
                    <a:cxn ang="T78">
                      <a:pos x="T44" y="T45"/>
                    </a:cxn>
                    <a:cxn ang="T79">
                      <a:pos x="T46" y="T47"/>
                    </a:cxn>
                    <a:cxn ang="T80">
                      <a:pos x="T48" y="T49"/>
                    </a:cxn>
                    <a:cxn ang="T81">
                      <a:pos x="T50" y="T51"/>
                    </a:cxn>
                    <a:cxn ang="T82">
                      <a:pos x="T52" y="T53"/>
                    </a:cxn>
                    <a:cxn ang="T83">
                      <a:pos x="T54" y="T55"/>
                    </a:cxn>
                  </a:cxnLst>
                  <a:rect l="0" t="0" r="r" b="b"/>
                  <a:pathLst>
                    <a:path w="92" h="124">
                      <a:moveTo>
                        <a:pt x="0" y="33"/>
                      </a:moveTo>
                      <a:lnTo>
                        <a:pt x="6" y="43"/>
                      </a:lnTo>
                      <a:lnTo>
                        <a:pt x="14" y="50"/>
                      </a:lnTo>
                      <a:lnTo>
                        <a:pt x="28" y="55"/>
                      </a:lnTo>
                      <a:lnTo>
                        <a:pt x="40" y="56"/>
                      </a:lnTo>
                      <a:lnTo>
                        <a:pt x="48" y="53"/>
                      </a:lnTo>
                      <a:lnTo>
                        <a:pt x="61" y="44"/>
                      </a:lnTo>
                      <a:lnTo>
                        <a:pt x="67" y="32"/>
                      </a:lnTo>
                      <a:lnTo>
                        <a:pt x="69" y="17"/>
                      </a:lnTo>
                      <a:lnTo>
                        <a:pt x="68" y="0"/>
                      </a:lnTo>
                      <a:lnTo>
                        <a:pt x="74" y="10"/>
                      </a:lnTo>
                      <a:lnTo>
                        <a:pt x="78" y="24"/>
                      </a:lnTo>
                      <a:lnTo>
                        <a:pt x="84" y="43"/>
                      </a:lnTo>
                      <a:lnTo>
                        <a:pt x="89" y="58"/>
                      </a:lnTo>
                      <a:lnTo>
                        <a:pt x="91" y="67"/>
                      </a:lnTo>
                      <a:lnTo>
                        <a:pt x="88" y="77"/>
                      </a:lnTo>
                      <a:lnTo>
                        <a:pt x="79" y="91"/>
                      </a:lnTo>
                      <a:lnTo>
                        <a:pt x="63" y="110"/>
                      </a:lnTo>
                      <a:lnTo>
                        <a:pt x="51" y="119"/>
                      </a:lnTo>
                      <a:lnTo>
                        <a:pt x="45" y="123"/>
                      </a:lnTo>
                      <a:lnTo>
                        <a:pt x="40" y="119"/>
                      </a:lnTo>
                      <a:lnTo>
                        <a:pt x="30" y="113"/>
                      </a:lnTo>
                      <a:lnTo>
                        <a:pt x="14" y="102"/>
                      </a:lnTo>
                      <a:lnTo>
                        <a:pt x="6" y="94"/>
                      </a:lnTo>
                      <a:lnTo>
                        <a:pt x="3" y="89"/>
                      </a:lnTo>
                      <a:lnTo>
                        <a:pt x="0" y="73"/>
                      </a:lnTo>
                      <a:lnTo>
                        <a:pt x="0" y="59"/>
                      </a:lnTo>
                      <a:lnTo>
                        <a:pt x="0" y="33"/>
                      </a:lnTo>
                    </a:path>
                  </a:pathLst>
                </a:custGeom>
                <a:solidFill>
                  <a:srgbClr val="7F5F3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</p:grpSp>
        </p:grpSp>
        <p:grpSp>
          <p:nvGrpSpPr>
            <p:cNvPr id="44284" name="Group 53"/>
            <p:cNvGrpSpPr>
              <a:grpSpLocks/>
            </p:cNvGrpSpPr>
            <p:nvPr/>
          </p:nvGrpSpPr>
          <p:grpSpPr bwMode="auto">
            <a:xfrm>
              <a:off x="1626" y="2425"/>
              <a:ext cx="330" cy="1011"/>
              <a:chOff x="1626" y="2425"/>
              <a:chExt cx="330" cy="1011"/>
            </a:xfrm>
          </p:grpSpPr>
          <p:sp>
            <p:nvSpPr>
              <p:cNvPr id="44285" name="Freeform 54"/>
              <p:cNvSpPr>
                <a:spLocks/>
              </p:cNvSpPr>
              <p:nvPr/>
            </p:nvSpPr>
            <p:spPr bwMode="auto">
              <a:xfrm>
                <a:off x="1626" y="2425"/>
                <a:ext cx="330" cy="1011"/>
              </a:xfrm>
              <a:custGeom>
                <a:avLst/>
                <a:gdLst>
                  <a:gd name="T0" fmla="*/ 175 w 330"/>
                  <a:gd name="T1" fmla="*/ 15 h 1011"/>
                  <a:gd name="T2" fmla="*/ 327 w 330"/>
                  <a:gd name="T3" fmla="*/ 72 h 1011"/>
                  <a:gd name="T4" fmla="*/ 326 w 330"/>
                  <a:gd name="T5" fmla="*/ 123 h 1011"/>
                  <a:gd name="T6" fmla="*/ 324 w 330"/>
                  <a:gd name="T7" fmla="*/ 141 h 1011"/>
                  <a:gd name="T8" fmla="*/ 324 w 330"/>
                  <a:gd name="T9" fmla="*/ 153 h 1011"/>
                  <a:gd name="T10" fmla="*/ 319 w 330"/>
                  <a:gd name="T11" fmla="*/ 178 h 1011"/>
                  <a:gd name="T12" fmla="*/ 320 w 330"/>
                  <a:gd name="T13" fmla="*/ 208 h 1011"/>
                  <a:gd name="T14" fmla="*/ 317 w 330"/>
                  <a:gd name="T15" fmla="*/ 235 h 1011"/>
                  <a:gd name="T16" fmla="*/ 310 w 330"/>
                  <a:gd name="T17" fmla="*/ 267 h 1011"/>
                  <a:gd name="T18" fmla="*/ 302 w 330"/>
                  <a:gd name="T19" fmla="*/ 297 h 1011"/>
                  <a:gd name="T20" fmla="*/ 303 w 330"/>
                  <a:gd name="T21" fmla="*/ 310 h 1011"/>
                  <a:gd name="T22" fmla="*/ 298 w 330"/>
                  <a:gd name="T23" fmla="*/ 345 h 1011"/>
                  <a:gd name="T24" fmla="*/ 283 w 330"/>
                  <a:gd name="T25" fmla="*/ 395 h 1011"/>
                  <a:gd name="T26" fmla="*/ 280 w 330"/>
                  <a:gd name="T27" fmla="*/ 412 h 1011"/>
                  <a:gd name="T28" fmla="*/ 271 w 330"/>
                  <a:gd name="T29" fmla="*/ 435 h 1011"/>
                  <a:gd name="T30" fmla="*/ 269 w 330"/>
                  <a:gd name="T31" fmla="*/ 471 h 1011"/>
                  <a:gd name="T32" fmla="*/ 270 w 330"/>
                  <a:gd name="T33" fmla="*/ 566 h 1011"/>
                  <a:gd name="T34" fmla="*/ 276 w 330"/>
                  <a:gd name="T35" fmla="*/ 712 h 1011"/>
                  <a:gd name="T36" fmla="*/ 277 w 330"/>
                  <a:gd name="T37" fmla="*/ 806 h 1011"/>
                  <a:gd name="T38" fmla="*/ 275 w 330"/>
                  <a:gd name="T39" fmla="*/ 920 h 1011"/>
                  <a:gd name="T40" fmla="*/ 272 w 330"/>
                  <a:gd name="T41" fmla="*/ 936 h 1011"/>
                  <a:gd name="T42" fmla="*/ 270 w 330"/>
                  <a:gd name="T43" fmla="*/ 973 h 1011"/>
                  <a:gd name="T44" fmla="*/ 264 w 330"/>
                  <a:gd name="T45" fmla="*/ 994 h 1011"/>
                  <a:gd name="T46" fmla="*/ 243 w 330"/>
                  <a:gd name="T47" fmla="*/ 994 h 1011"/>
                  <a:gd name="T48" fmla="*/ 211 w 330"/>
                  <a:gd name="T49" fmla="*/ 1001 h 1011"/>
                  <a:gd name="T50" fmla="*/ 195 w 330"/>
                  <a:gd name="T51" fmla="*/ 1008 h 1011"/>
                  <a:gd name="T52" fmla="*/ 183 w 330"/>
                  <a:gd name="T53" fmla="*/ 1010 h 1011"/>
                  <a:gd name="T54" fmla="*/ 175 w 330"/>
                  <a:gd name="T55" fmla="*/ 998 h 1011"/>
                  <a:gd name="T56" fmla="*/ 172 w 330"/>
                  <a:gd name="T57" fmla="*/ 972 h 1011"/>
                  <a:gd name="T58" fmla="*/ 174 w 330"/>
                  <a:gd name="T59" fmla="*/ 941 h 1011"/>
                  <a:gd name="T60" fmla="*/ 174 w 330"/>
                  <a:gd name="T61" fmla="*/ 821 h 1011"/>
                  <a:gd name="T62" fmla="*/ 165 w 330"/>
                  <a:gd name="T63" fmla="*/ 705 h 1011"/>
                  <a:gd name="T64" fmla="*/ 161 w 330"/>
                  <a:gd name="T65" fmla="*/ 678 h 1011"/>
                  <a:gd name="T66" fmla="*/ 161 w 330"/>
                  <a:gd name="T67" fmla="*/ 729 h 1011"/>
                  <a:gd name="T68" fmla="*/ 165 w 330"/>
                  <a:gd name="T69" fmla="*/ 796 h 1011"/>
                  <a:gd name="T70" fmla="*/ 161 w 330"/>
                  <a:gd name="T71" fmla="*/ 891 h 1011"/>
                  <a:gd name="T72" fmla="*/ 154 w 330"/>
                  <a:gd name="T73" fmla="*/ 928 h 1011"/>
                  <a:gd name="T74" fmla="*/ 127 w 330"/>
                  <a:gd name="T75" fmla="*/ 939 h 1011"/>
                  <a:gd name="T76" fmla="*/ 80 w 330"/>
                  <a:gd name="T77" fmla="*/ 941 h 1011"/>
                  <a:gd name="T78" fmla="*/ 51 w 330"/>
                  <a:gd name="T79" fmla="*/ 934 h 1011"/>
                  <a:gd name="T80" fmla="*/ 53 w 330"/>
                  <a:gd name="T81" fmla="*/ 902 h 1011"/>
                  <a:gd name="T82" fmla="*/ 52 w 330"/>
                  <a:gd name="T83" fmla="*/ 857 h 1011"/>
                  <a:gd name="T84" fmla="*/ 46 w 330"/>
                  <a:gd name="T85" fmla="*/ 789 h 1011"/>
                  <a:gd name="T86" fmla="*/ 35 w 330"/>
                  <a:gd name="T87" fmla="*/ 650 h 1011"/>
                  <a:gd name="T88" fmla="*/ 23 w 330"/>
                  <a:gd name="T89" fmla="*/ 524 h 1011"/>
                  <a:gd name="T90" fmla="*/ 13 w 330"/>
                  <a:gd name="T91" fmla="*/ 394 h 1011"/>
                  <a:gd name="T92" fmla="*/ 4 w 330"/>
                  <a:gd name="T93" fmla="*/ 275 h 1011"/>
                  <a:gd name="T94" fmla="*/ 1 w 330"/>
                  <a:gd name="T95" fmla="*/ 150 h 1011"/>
                  <a:gd name="T96" fmla="*/ 9 w 330"/>
                  <a:gd name="T97" fmla="*/ 62 h 1011"/>
                  <a:gd name="T98" fmla="*/ 26 w 330"/>
                  <a:gd name="T99" fmla="*/ 0 h 1011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0" t="0" r="r" b="b"/>
                <a:pathLst>
                  <a:path w="330" h="1011">
                    <a:moveTo>
                      <a:pt x="26" y="0"/>
                    </a:moveTo>
                    <a:lnTo>
                      <a:pt x="175" y="15"/>
                    </a:lnTo>
                    <a:lnTo>
                      <a:pt x="326" y="46"/>
                    </a:lnTo>
                    <a:lnTo>
                      <a:pt x="327" y="72"/>
                    </a:lnTo>
                    <a:lnTo>
                      <a:pt x="329" y="94"/>
                    </a:lnTo>
                    <a:lnTo>
                      <a:pt x="326" y="123"/>
                    </a:lnTo>
                    <a:lnTo>
                      <a:pt x="320" y="144"/>
                    </a:lnTo>
                    <a:lnTo>
                      <a:pt x="324" y="141"/>
                    </a:lnTo>
                    <a:lnTo>
                      <a:pt x="327" y="135"/>
                    </a:lnTo>
                    <a:lnTo>
                      <a:pt x="324" y="153"/>
                    </a:lnTo>
                    <a:lnTo>
                      <a:pt x="321" y="164"/>
                    </a:lnTo>
                    <a:lnTo>
                      <a:pt x="319" y="178"/>
                    </a:lnTo>
                    <a:lnTo>
                      <a:pt x="318" y="196"/>
                    </a:lnTo>
                    <a:lnTo>
                      <a:pt x="320" y="208"/>
                    </a:lnTo>
                    <a:lnTo>
                      <a:pt x="318" y="224"/>
                    </a:lnTo>
                    <a:lnTo>
                      <a:pt x="317" y="235"/>
                    </a:lnTo>
                    <a:lnTo>
                      <a:pt x="314" y="249"/>
                    </a:lnTo>
                    <a:lnTo>
                      <a:pt x="310" y="267"/>
                    </a:lnTo>
                    <a:lnTo>
                      <a:pt x="305" y="281"/>
                    </a:lnTo>
                    <a:lnTo>
                      <a:pt x="302" y="297"/>
                    </a:lnTo>
                    <a:lnTo>
                      <a:pt x="304" y="303"/>
                    </a:lnTo>
                    <a:lnTo>
                      <a:pt x="303" y="310"/>
                    </a:lnTo>
                    <a:lnTo>
                      <a:pt x="302" y="326"/>
                    </a:lnTo>
                    <a:lnTo>
                      <a:pt x="298" y="345"/>
                    </a:lnTo>
                    <a:lnTo>
                      <a:pt x="292" y="366"/>
                    </a:lnTo>
                    <a:lnTo>
                      <a:pt x="283" y="395"/>
                    </a:lnTo>
                    <a:lnTo>
                      <a:pt x="282" y="403"/>
                    </a:lnTo>
                    <a:lnTo>
                      <a:pt x="280" y="412"/>
                    </a:lnTo>
                    <a:lnTo>
                      <a:pt x="276" y="422"/>
                    </a:lnTo>
                    <a:lnTo>
                      <a:pt x="271" y="435"/>
                    </a:lnTo>
                    <a:lnTo>
                      <a:pt x="266" y="445"/>
                    </a:lnTo>
                    <a:lnTo>
                      <a:pt x="269" y="471"/>
                    </a:lnTo>
                    <a:lnTo>
                      <a:pt x="271" y="523"/>
                    </a:lnTo>
                    <a:lnTo>
                      <a:pt x="270" y="566"/>
                    </a:lnTo>
                    <a:lnTo>
                      <a:pt x="271" y="613"/>
                    </a:lnTo>
                    <a:lnTo>
                      <a:pt x="276" y="712"/>
                    </a:lnTo>
                    <a:lnTo>
                      <a:pt x="276" y="769"/>
                    </a:lnTo>
                    <a:lnTo>
                      <a:pt x="277" y="806"/>
                    </a:lnTo>
                    <a:lnTo>
                      <a:pt x="276" y="848"/>
                    </a:lnTo>
                    <a:lnTo>
                      <a:pt x="275" y="920"/>
                    </a:lnTo>
                    <a:lnTo>
                      <a:pt x="273" y="928"/>
                    </a:lnTo>
                    <a:lnTo>
                      <a:pt x="272" y="936"/>
                    </a:lnTo>
                    <a:lnTo>
                      <a:pt x="270" y="956"/>
                    </a:lnTo>
                    <a:lnTo>
                      <a:pt x="270" y="973"/>
                    </a:lnTo>
                    <a:lnTo>
                      <a:pt x="270" y="996"/>
                    </a:lnTo>
                    <a:lnTo>
                      <a:pt x="264" y="994"/>
                    </a:lnTo>
                    <a:lnTo>
                      <a:pt x="257" y="992"/>
                    </a:lnTo>
                    <a:lnTo>
                      <a:pt x="243" y="994"/>
                    </a:lnTo>
                    <a:lnTo>
                      <a:pt x="228" y="997"/>
                    </a:lnTo>
                    <a:lnTo>
                      <a:pt x="211" y="1001"/>
                    </a:lnTo>
                    <a:lnTo>
                      <a:pt x="202" y="1005"/>
                    </a:lnTo>
                    <a:lnTo>
                      <a:pt x="195" y="1008"/>
                    </a:lnTo>
                    <a:lnTo>
                      <a:pt x="188" y="1010"/>
                    </a:lnTo>
                    <a:lnTo>
                      <a:pt x="183" y="1010"/>
                    </a:lnTo>
                    <a:lnTo>
                      <a:pt x="176" y="1009"/>
                    </a:lnTo>
                    <a:lnTo>
                      <a:pt x="175" y="998"/>
                    </a:lnTo>
                    <a:lnTo>
                      <a:pt x="174" y="987"/>
                    </a:lnTo>
                    <a:lnTo>
                      <a:pt x="172" y="972"/>
                    </a:lnTo>
                    <a:lnTo>
                      <a:pt x="174" y="959"/>
                    </a:lnTo>
                    <a:lnTo>
                      <a:pt x="174" y="941"/>
                    </a:lnTo>
                    <a:lnTo>
                      <a:pt x="175" y="874"/>
                    </a:lnTo>
                    <a:lnTo>
                      <a:pt x="174" y="821"/>
                    </a:lnTo>
                    <a:lnTo>
                      <a:pt x="171" y="759"/>
                    </a:lnTo>
                    <a:lnTo>
                      <a:pt x="165" y="705"/>
                    </a:lnTo>
                    <a:lnTo>
                      <a:pt x="163" y="648"/>
                    </a:lnTo>
                    <a:lnTo>
                      <a:pt x="161" y="678"/>
                    </a:lnTo>
                    <a:lnTo>
                      <a:pt x="154" y="706"/>
                    </a:lnTo>
                    <a:lnTo>
                      <a:pt x="161" y="729"/>
                    </a:lnTo>
                    <a:lnTo>
                      <a:pt x="163" y="754"/>
                    </a:lnTo>
                    <a:lnTo>
                      <a:pt x="165" y="796"/>
                    </a:lnTo>
                    <a:lnTo>
                      <a:pt x="167" y="838"/>
                    </a:lnTo>
                    <a:lnTo>
                      <a:pt x="161" y="891"/>
                    </a:lnTo>
                    <a:lnTo>
                      <a:pt x="154" y="920"/>
                    </a:lnTo>
                    <a:lnTo>
                      <a:pt x="154" y="928"/>
                    </a:lnTo>
                    <a:lnTo>
                      <a:pt x="147" y="936"/>
                    </a:lnTo>
                    <a:lnTo>
                      <a:pt x="127" y="939"/>
                    </a:lnTo>
                    <a:lnTo>
                      <a:pt x="103" y="938"/>
                    </a:lnTo>
                    <a:lnTo>
                      <a:pt x="80" y="941"/>
                    </a:lnTo>
                    <a:lnTo>
                      <a:pt x="54" y="936"/>
                    </a:lnTo>
                    <a:lnTo>
                      <a:pt x="51" y="934"/>
                    </a:lnTo>
                    <a:lnTo>
                      <a:pt x="51" y="929"/>
                    </a:lnTo>
                    <a:lnTo>
                      <a:pt x="53" y="902"/>
                    </a:lnTo>
                    <a:lnTo>
                      <a:pt x="52" y="881"/>
                    </a:lnTo>
                    <a:lnTo>
                      <a:pt x="52" y="857"/>
                    </a:lnTo>
                    <a:lnTo>
                      <a:pt x="49" y="836"/>
                    </a:lnTo>
                    <a:lnTo>
                      <a:pt x="46" y="789"/>
                    </a:lnTo>
                    <a:lnTo>
                      <a:pt x="42" y="731"/>
                    </a:lnTo>
                    <a:lnTo>
                      <a:pt x="35" y="650"/>
                    </a:lnTo>
                    <a:lnTo>
                      <a:pt x="26" y="594"/>
                    </a:lnTo>
                    <a:lnTo>
                      <a:pt x="23" y="524"/>
                    </a:lnTo>
                    <a:lnTo>
                      <a:pt x="23" y="463"/>
                    </a:lnTo>
                    <a:lnTo>
                      <a:pt x="13" y="394"/>
                    </a:lnTo>
                    <a:lnTo>
                      <a:pt x="8" y="325"/>
                    </a:lnTo>
                    <a:lnTo>
                      <a:pt x="4" y="275"/>
                    </a:lnTo>
                    <a:lnTo>
                      <a:pt x="0" y="214"/>
                    </a:lnTo>
                    <a:lnTo>
                      <a:pt x="1" y="150"/>
                    </a:lnTo>
                    <a:lnTo>
                      <a:pt x="4" y="101"/>
                    </a:lnTo>
                    <a:lnTo>
                      <a:pt x="9" y="62"/>
                    </a:lnTo>
                    <a:lnTo>
                      <a:pt x="17" y="28"/>
                    </a:lnTo>
                    <a:lnTo>
                      <a:pt x="26" y="0"/>
                    </a:lnTo>
                  </a:path>
                </a:pathLst>
              </a:custGeom>
              <a:solidFill>
                <a:srgbClr val="0000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grpSp>
            <p:nvGrpSpPr>
              <p:cNvPr id="44286" name="Group 55"/>
              <p:cNvGrpSpPr>
                <a:grpSpLocks/>
              </p:cNvGrpSpPr>
              <p:nvPr/>
            </p:nvGrpSpPr>
            <p:grpSpPr bwMode="auto">
              <a:xfrm>
                <a:off x="1676" y="2441"/>
                <a:ext cx="280" cy="985"/>
                <a:chOff x="1676" y="2441"/>
                <a:chExt cx="280" cy="985"/>
              </a:xfrm>
            </p:grpSpPr>
            <p:sp>
              <p:nvSpPr>
                <p:cNvPr id="44287" name="Freeform 56"/>
                <p:cNvSpPr>
                  <a:spLocks/>
                </p:cNvSpPr>
                <p:nvPr/>
              </p:nvSpPr>
              <p:spPr bwMode="auto">
                <a:xfrm>
                  <a:off x="1703" y="2480"/>
                  <a:ext cx="143" cy="885"/>
                </a:xfrm>
                <a:custGeom>
                  <a:avLst/>
                  <a:gdLst>
                    <a:gd name="T0" fmla="*/ 84 w 143"/>
                    <a:gd name="T1" fmla="*/ 593 h 885"/>
                    <a:gd name="T2" fmla="*/ 71 w 143"/>
                    <a:gd name="T3" fmla="*/ 441 h 885"/>
                    <a:gd name="T4" fmla="*/ 76 w 143"/>
                    <a:gd name="T5" fmla="*/ 327 h 885"/>
                    <a:gd name="T6" fmla="*/ 87 w 143"/>
                    <a:gd name="T7" fmla="*/ 204 h 885"/>
                    <a:gd name="T8" fmla="*/ 122 w 143"/>
                    <a:gd name="T9" fmla="*/ 160 h 885"/>
                    <a:gd name="T10" fmla="*/ 124 w 143"/>
                    <a:gd name="T11" fmla="*/ 146 h 885"/>
                    <a:gd name="T12" fmla="*/ 92 w 143"/>
                    <a:gd name="T13" fmla="*/ 166 h 885"/>
                    <a:gd name="T14" fmla="*/ 75 w 143"/>
                    <a:gd name="T15" fmla="*/ 138 h 885"/>
                    <a:gd name="T16" fmla="*/ 75 w 143"/>
                    <a:gd name="T17" fmla="*/ 89 h 885"/>
                    <a:gd name="T18" fmla="*/ 87 w 143"/>
                    <a:gd name="T19" fmla="*/ 53 h 885"/>
                    <a:gd name="T20" fmla="*/ 92 w 143"/>
                    <a:gd name="T21" fmla="*/ 14 h 885"/>
                    <a:gd name="T22" fmla="*/ 81 w 143"/>
                    <a:gd name="T23" fmla="*/ 18 h 885"/>
                    <a:gd name="T24" fmla="*/ 62 w 143"/>
                    <a:gd name="T25" fmla="*/ 52 h 885"/>
                    <a:gd name="T26" fmla="*/ 48 w 143"/>
                    <a:gd name="T27" fmla="*/ 90 h 885"/>
                    <a:gd name="T28" fmla="*/ 42 w 143"/>
                    <a:gd name="T29" fmla="*/ 122 h 885"/>
                    <a:gd name="T30" fmla="*/ 46 w 143"/>
                    <a:gd name="T31" fmla="*/ 166 h 885"/>
                    <a:gd name="T32" fmla="*/ 55 w 143"/>
                    <a:gd name="T33" fmla="*/ 227 h 885"/>
                    <a:gd name="T34" fmla="*/ 19 w 143"/>
                    <a:gd name="T35" fmla="*/ 137 h 885"/>
                    <a:gd name="T36" fmla="*/ 1 w 143"/>
                    <a:gd name="T37" fmla="*/ 161 h 885"/>
                    <a:gd name="T38" fmla="*/ 6 w 143"/>
                    <a:gd name="T39" fmla="*/ 328 h 885"/>
                    <a:gd name="T40" fmla="*/ 18 w 143"/>
                    <a:gd name="T41" fmla="*/ 605 h 885"/>
                    <a:gd name="T42" fmla="*/ 21 w 143"/>
                    <a:gd name="T43" fmla="*/ 688 h 885"/>
                    <a:gd name="T44" fmla="*/ 17 w 143"/>
                    <a:gd name="T45" fmla="*/ 830 h 885"/>
                    <a:gd name="T46" fmla="*/ 3 w 143"/>
                    <a:gd name="T47" fmla="*/ 884 h 885"/>
                    <a:gd name="T48" fmla="*/ 27 w 143"/>
                    <a:gd name="T49" fmla="*/ 882 h 885"/>
                    <a:gd name="T50" fmla="*/ 50 w 143"/>
                    <a:gd name="T51" fmla="*/ 883 h 885"/>
                    <a:gd name="T52" fmla="*/ 69 w 143"/>
                    <a:gd name="T53" fmla="*/ 881 h 885"/>
                    <a:gd name="T54" fmla="*/ 78 w 143"/>
                    <a:gd name="T55" fmla="*/ 875 h 885"/>
                    <a:gd name="T56" fmla="*/ 79 w 143"/>
                    <a:gd name="T57" fmla="*/ 857 h 885"/>
                    <a:gd name="T58" fmla="*/ 86 w 143"/>
                    <a:gd name="T59" fmla="*/ 818 h 885"/>
                    <a:gd name="T60" fmla="*/ 89 w 143"/>
                    <a:gd name="T61" fmla="*/ 779 h 885"/>
                    <a:gd name="T62" fmla="*/ 87 w 143"/>
                    <a:gd name="T63" fmla="*/ 745 h 885"/>
                    <a:gd name="T64" fmla="*/ 85 w 143"/>
                    <a:gd name="T65" fmla="*/ 700 h 885"/>
                    <a:gd name="T66" fmla="*/ 82 w 143"/>
                    <a:gd name="T67" fmla="*/ 671 h 885"/>
                    <a:gd name="T68" fmla="*/ 77 w 143"/>
                    <a:gd name="T69" fmla="*/ 651 h 885"/>
                    <a:gd name="T70" fmla="*/ 81 w 143"/>
                    <a:gd name="T71" fmla="*/ 633 h 885"/>
                    <a:gd name="T72" fmla="*/ 83 w 143"/>
                    <a:gd name="T73" fmla="*/ 609 h 885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</a:gdLst>
                  <a:ahLst/>
                  <a:cxnLst>
                    <a:cxn ang="T74">
                      <a:pos x="T0" y="T1"/>
                    </a:cxn>
                    <a:cxn ang="T75">
                      <a:pos x="T2" y="T3"/>
                    </a:cxn>
                    <a:cxn ang="T76">
                      <a:pos x="T4" y="T5"/>
                    </a:cxn>
                    <a:cxn ang="T77">
                      <a:pos x="T6" y="T7"/>
                    </a:cxn>
                    <a:cxn ang="T78">
                      <a:pos x="T8" y="T9"/>
                    </a:cxn>
                    <a:cxn ang="T79">
                      <a:pos x="T10" y="T11"/>
                    </a:cxn>
                    <a:cxn ang="T80">
                      <a:pos x="T12" y="T13"/>
                    </a:cxn>
                    <a:cxn ang="T81">
                      <a:pos x="T14" y="T15"/>
                    </a:cxn>
                    <a:cxn ang="T82">
                      <a:pos x="T16" y="T17"/>
                    </a:cxn>
                    <a:cxn ang="T83">
                      <a:pos x="T18" y="T19"/>
                    </a:cxn>
                    <a:cxn ang="T84">
                      <a:pos x="T20" y="T21"/>
                    </a:cxn>
                    <a:cxn ang="T85">
                      <a:pos x="T22" y="T23"/>
                    </a:cxn>
                    <a:cxn ang="T86">
                      <a:pos x="T24" y="T25"/>
                    </a:cxn>
                    <a:cxn ang="T87">
                      <a:pos x="T26" y="T27"/>
                    </a:cxn>
                    <a:cxn ang="T88">
                      <a:pos x="T28" y="T29"/>
                    </a:cxn>
                    <a:cxn ang="T89">
                      <a:pos x="T30" y="T31"/>
                    </a:cxn>
                    <a:cxn ang="T90">
                      <a:pos x="T32" y="T33"/>
                    </a:cxn>
                    <a:cxn ang="T91">
                      <a:pos x="T34" y="T35"/>
                    </a:cxn>
                    <a:cxn ang="T92">
                      <a:pos x="T36" y="T37"/>
                    </a:cxn>
                    <a:cxn ang="T93">
                      <a:pos x="T38" y="T39"/>
                    </a:cxn>
                    <a:cxn ang="T94">
                      <a:pos x="T40" y="T41"/>
                    </a:cxn>
                    <a:cxn ang="T95">
                      <a:pos x="T42" y="T43"/>
                    </a:cxn>
                    <a:cxn ang="T96">
                      <a:pos x="T44" y="T45"/>
                    </a:cxn>
                    <a:cxn ang="T97">
                      <a:pos x="T46" y="T47"/>
                    </a:cxn>
                    <a:cxn ang="T98">
                      <a:pos x="T48" y="T49"/>
                    </a:cxn>
                    <a:cxn ang="T99">
                      <a:pos x="T50" y="T51"/>
                    </a:cxn>
                    <a:cxn ang="T100">
                      <a:pos x="T52" y="T53"/>
                    </a:cxn>
                    <a:cxn ang="T101">
                      <a:pos x="T54" y="T55"/>
                    </a:cxn>
                    <a:cxn ang="T102">
                      <a:pos x="T56" y="T57"/>
                    </a:cxn>
                    <a:cxn ang="T103">
                      <a:pos x="T58" y="T59"/>
                    </a:cxn>
                    <a:cxn ang="T104">
                      <a:pos x="T60" y="T61"/>
                    </a:cxn>
                    <a:cxn ang="T105">
                      <a:pos x="T62" y="T63"/>
                    </a:cxn>
                    <a:cxn ang="T106">
                      <a:pos x="T64" y="T65"/>
                    </a:cxn>
                    <a:cxn ang="T107">
                      <a:pos x="T66" y="T67"/>
                    </a:cxn>
                    <a:cxn ang="T108">
                      <a:pos x="T68" y="T69"/>
                    </a:cxn>
                    <a:cxn ang="T109">
                      <a:pos x="T70" y="T71"/>
                    </a:cxn>
                    <a:cxn ang="T110">
                      <a:pos x="T72" y="T73"/>
                    </a:cxn>
                  </a:cxnLst>
                  <a:rect l="0" t="0" r="r" b="b"/>
                  <a:pathLst>
                    <a:path w="143" h="885">
                      <a:moveTo>
                        <a:pt x="83" y="609"/>
                      </a:moveTo>
                      <a:lnTo>
                        <a:pt x="84" y="593"/>
                      </a:lnTo>
                      <a:lnTo>
                        <a:pt x="73" y="494"/>
                      </a:lnTo>
                      <a:lnTo>
                        <a:pt x="71" y="441"/>
                      </a:lnTo>
                      <a:lnTo>
                        <a:pt x="73" y="385"/>
                      </a:lnTo>
                      <a:lnTo>
                        <a:pt x="76" y="327"/>
                      </a:lnTo>
                      <a:lnTo>
                        <a:pt x="81" y="268"/>
                      </a:lnTo>
                      <a:lnTo>
                        <a:pt x="87" y="204"/>
                      </a:lnTo>
                      <a:lnTo>
                        <a:pt x="107" y="177"/>
                      </a:lnTo>
                      <a:lnTo>
                        <a:pt x="122" y="160"/>
                      </a:lnTo>
                      <a:lnTo>
                        <a:pt x="142" y="142"/>
                      </a:lnTo>
                      <a:lnTo>
                        <a:pt x="124" y="146"/>
                      </a:lnTo>
                      <a:lnTo>
                        <a:pt x="106" y="155"/>
                      </a:lnTo>
                      <a:lnTo>
                        <a:pt x="92" y="166"/>
                      </a:lnTo>
                      <a:lnTo>
                        <a:pt x="76" y="186"/>
                      </a:lnTo>
                      <a:lnTo>
                        <a:pt x="75" y="138"/>
                      </a:lnTo>
                      <a:lnTo>
                        <a:pt x="73" y="109"/>
                      </a:lnTo>
                      <a:lnTo>
                        <a:pt x="75" y="89"/>
                      </a:lnTo>
                      <a:lnTo>
                        <a:pt x="81" y="70"/>
                      </a:lnTo>
                      <a:lnTo>
                        <a:pt x="87" y="53"/>
                      </a:lnTo>
                      <a:lnTo>
                        <a:pt x="90" y="34"/>
                      </a:lnTo>
                      <a:lnTo>
                        <a:pt x="92" y="14"/>
                      </a:lnTo>
                      <a:lnTo>
                        <a:pt x="90" y="0"/>
                      </a:lnTo>
                      <a:lnTo>
                        <a:pt x="81" y="18"/>
                      </a:lnTo>
                      <a:lnTo>
                        <a:pt x="72" y="33"/>
                      </a:lnTo>
                      <a:lnTo>
                        <a:pt x="62" y="52"/>
                      </a:lnTo>
                      <a:lnTo>
                        <a:pt x="57" y="68"/>
                      </a:lnTo>
                      <a:lnTo>
                        <a:pt x="48" y="90"/>
                      </a:lnTo>
                      <a:lnTo>
                        <a:pt x="43" y="107"/>
                      </a:lnTo>
                      <a:lnTo>
                        <a:pt x="42" y="122"/>
                      </a:lnTo>
                      <a:lnTo>
                        <a:pt x="43" y="144"/>
                      </a:lnTo>
                      <a:lnTo>
                        <a:pt x="46" y="166"/>
                      </a:lnTo>
                      <a:lnTo>
                        <a:pt x="49" y="190"/>
                      </a:lnTo>
                      <a:lnTo>
                        <a:pt x="55" y="227"/>
                      </a:lnTo>
                      <a:lnTo>
                        <a:pt x="36" y="185"/>
                      </a:lnTo>
                      <a:lnTo>
                        <a:pt x="19" y="137"/>
                      </a:lnTo>
                      <a:lnTo>
                        <a:pt x="7" y="90"/>
                      </a:lnTo>
                      <a:lnTo>
                        <a:pt x="1" y="161"/>
                      </a:lnTo>
                      <a:lnTo>
                        <a:pt x="0" y="222"/>
                      </a:lnTo>
                      <a:lnTo>
                        <a:pt x="6" y="328"/>
                      </a:lnTo>
                      <a:lnTo>
                        <a:pt x="12" y="465"/>
                      </a:lnTo>
                      <a:lnTo>
                        <a:pt x="18" y="605"/>
                      </a:lnTo>
                      <a:lnTo>
                        <a:pt x="12" y="670"/>
                      </a:lnTo>
                      <a:lnTo>
                        <a:pt x="21" y="688"/>
                      </a:lnTo>
                      <a:lnTo>
                        <a:pt x="31" y="746"/>
                      </a:lnTo>
                      <a:lnTo>
                        <a:pt x="17" y="830"/>
                      </a:lnTo>
                      <a:lnTo>
                        <a:pt x="10" y="861"/>
                      </a:lnTo>
                      <a:lnTo>
                        <a:pt x="3" y="884"/>
                      </a:lnTo>
                      <a:lnTo>
                        <a:pt x="17" y="882"/>
                      </a:lnTo>
                      <a:lnTo>
                        <a:pt x="27" y="882"/>
                      </a:lnTo>
                      <a:lnTo>
                        <a:pt x="36" y="882"/>
                      </a:lnTo>
                      <a:lnTo>
                        <a:pt x="50" y="883"/>
                      </a:lnTo>
                      <a:lnTo>
                        <a:pt x="60" y="882"/>
                      </a:lnTo>
                      <a:lnTo>
                        <a:pt x="69" y="881"/>
                      </a:lnTo>
                      <a:lnTo>
                        <a:pt x="75" y="878"/>
                      </a:lnTo>
                      <a:lnTo>
                        <a:pt x="78" y="875"/>
                      </a:lnTo>
                      <a:lnTo>
                        <a:pt x="77" y="865"/>
                      </a:lnTo>
                      <a:lnTo>
                        <a:pt x="79" y="857"/>
                      </a:lnTo>
                      <a:lnTo>
                        <a:pt x="83" y="837"/>
                      </a:lnTo>
                      <a:lnTo>
                        <a:pt x="86" y="818"/>
                      </a:lnTo>
                      <a:lnTo>
                        <a:pt x="87" y="798"/>
                      </a:lnTo>
                      <a:lnTo>
                        <a:pt x="89" y="779"/>
                      </a:lnTo>
                      <a:lnTo>
                        <a:pt x="88" y="763"/>
                      </a:lnTo>
                      <a:lnTo>
                        <a:pt x="87" y="745"/>
                      </a:lnTo>
                      <a:lnTo>
                        <a:pt x="87" y="726"/>
                      </a:lnTo>
                      <a:lnTo>
                        <a:pt x="85" y="700"/>
                      </a:lnTo>
                      <a:lnTo>
                        <a:pt x="83" y="682"/>
                      </a:lnTo>
                      <a:lnTo>
                        <a:pt x="82" y="671"/>
                      </a:lnTo>
                      <a:lnTo>
                        <a:pt x="80" y="662"/>
                      </a:lnTo>
                      <a:lnTo>
                        <a:pt x="77" y="651"/>
                      </a:lnTo>
                      <a:lnTo>
                        <a:pt x="78" y="645"/>
                      </a:lnTo>
                      <a:lnTo>
                        <a:pt x="81" y="633"/>
                      </a:lnTo>
                      <a:lnTo>
                        <a:pt x="82" y="622"/>
                      </a:lnTo>
                      <a:lnTo>
                        <a:pt x="83" y="609"/>
                      </a:lnTo>
                    </a:path>
                  </a:pathLst>
                </a:custGeom>
                <a:solidFill>
                  <a:srgbClr val="00008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4288" name="Freeform 57"/>
                <p:cNvSpPr>
                  <a:spLocks/>
                </p:cNvSpPr>
                <p:nvPr/>
              </p:nvSpPr>
              <p:spPr bwMode="auto">
                <a:xfrm>
                  <a:off x="1794" y="2618"/>
                  <a:ext cx="55" cy="489"/>
                </a:xfrm>
                <a:custGeom>
                  <a:avLst/>
                  <a:gdLst>
                    <a:gd name="T0" fmla="*/ 0 w 55"/>
                    <a:gd name="T1" fmla="*/ 488 h 489"/>
                    <a:gd name="T2" fmla="*/ 3 w 55"/>
                    <a:gd name="T3" fmla="*/ 452 h 489"/>
                    <a:gd name="T4" fmla="*/ 4 w 55"/>
                    <a:gd name="T5" fmla="*/ 419 h 489"/>
                    <a:gd name="T6" fmla="*/ 2 w 55"/>
                    <a:gd name="T7" fmla="*/ 341 h 489"/>
                    <a:gd name="T8" fmla="*/ 0 w 55"/>
                    <a:gd name="T9" fmla="*/ 288 h 489"/>
                    <a:gd name="T10" fmla="*/ 8 w 55"/>
                    <a:gd name="T11" fmla="*/ 217 h 489"/>
                    <a:gd name="T12" fmla="*/ 31 w 55"/>
                    <a:gd name="T13" fmla="*/ 112 h 489"/>
                    <a:gd name="T14" fmla="*/ 54 w 55"/>
                    <a:gd name="T15" fmla="*/ 0 h 48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55" h="489">
                      <a:moveTo>
                        <a:pt x="0" y="488"/>
                      </a:moveTo>
                      <a:lnTo>
                        <a:pt x="3" y="452"/>
                      </a:lnTo>
                      <a:lnTo>
                        <a:pt x="4" y="419"/>
                      </a:lnTo>
                      <a:lnTo>
                        <a:pt x="2" y="341"/>
                      </a:lnTo>
                      <a:lnTo>
                        <a:pt x="0" y="288"/>
                      </a:lnTo>
                      <a:lnTo>
                        <a:pt x="8" y="217"/>
                      </a:lnTo>
                      <a:lnTo>
                        <a:pt x="31" y="112"/>
                      </a:lnTo>
                      <a:lnTo>
                        <a:pt x="54" y="0"/>
                      </a:lnTo>
                    </a:path>
                  </a:pathLst>
                </a:custGeom>
                <a:noFill/>
                <a:ln w="12700" cap="rnd" cmpd="sng">
                  <a:solidFill>
                    <a:srgbClr val="000080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4289" name="Freeform 58"/>
                <p:cNvSpPr>
                  <a:spLocks/>
                </p:cNvSpPr>
                <p:nvPr/>
              </p:nvSpPr>
              <p:spPr bwMode="auto">
                <a:xfrm>
                  <a:off x="1794" y="2509"/>
                  <a:ext cx="162" cy="917"/>
                </a:xfrm>
                <a:custGeom>
                  <a:avLst/>
                  <a:gdLst>
                    <a:gd name="T0" fmla="*/ 127 w 162"/>
                    <a:gd name="T1" fmla="*/ 11 h 917"/>
                    <a:gd name="T2" fmla="*/ 100 w 162"/>
                    <a:gd name="T3" fmla="*/ 42 h 917"/>
                    <a:gd name="T4" fmla="*/ 85 w 162"/>
                    <a:gd name="T5" fmla="*/ 54 h 917"/>
                    <a:gd name="T6" fmla="*/ 59 w 162"/>
                    <a:gd name="T7" fmla="*/ 61 h 917"/>
                    <a:gd name="T8" fmla="*/ 61 w 162"/>
                    <a:gd name="T9" fmla="*/ 76 h 917"/>
                    <a:gd name="T10" fmla="*/ 92 w 162"/>
                    <a:gd name="T11" fmla="*/ 95 h 917"/>
                    <a:gd name="T12" fmla="*/ 129 w 162"/>
                    <a:gd name="T13" fmla="*/ 94 h 917"/>
                    <a:gd name="T14" fmla="*/ 94 w 162"/>
                    <a:gd name="T15" fmla="*/ 115 h 917"/>
                    <a:gd name="T16" fmla="*/ 65 w 162"/>
                    <a:gd name="T17" fmla="*/ 140 h 917"/>
                    <a:gd name="T18" fmla="*/ 53 w 162"/>
                    <a:gd name="T19" fmla="*/ 158 h 917"/>
                    <a:gd name="T20" fmla="*/ 76 w 162"/>
                    <a:gd name="T21" fmla="*/ 168 h 917"/>
                    <a:gd name="T22" fmla="*/ 116 w 162"/>
                    <a:gd name="T23" fmla="*/ 163 h 917"/>
                    <a:gd name="T24" fmla="*/ 128 w 162"/>
                    <a:gd name="T25" fmla="*/ 164 h 917"/>
                    <a:gd name="T26" fmla="*/ 93 w 162"/>
                    <a:gd name="T27" fmla="*/ 191 h 917"/>
                    <a:gd name="T28" fmla="*/ 60 w 162"/>
                    <a:gd name="T29" fmla="*/ 229 h 917"/>
                    <a:gd name="T30" fmla="*/ 51 w 162"/>
                    <a:gd name="T31" fmla="*/ 255 h 917"/>
                    <a:gd name="T32" fmla="*/ 90 w 162"/>
                    <a:gd name="T33" fmla="*/ 247 h 917"/>
                    <a:gd name="T34" fmla="*/ 104 w 162"/>
                    <a:gd name="T35" fmla="*/ 250 h 917"/>
                    <a:gd name="T36" fmla="*/ 65 w 162"/>
                    <a:gd name="T37" fmla="*/ 310 h 917"/>
                    <a:gd name="T38" fmla="*/ 33 w 162"/>
                    <a:gd name="T39" fmla="*/ 360 h 917"/>
                    <a:gd name="T40" fmla="*/ 43 w 162"/>
                    <a:gd name="T41" fmla="*/ 385 h 917"/>
                    <a:gd name="T42" fmla="*/ 78 w 162"/>
                    <a:gd name="T43" fmla="*/ 377 h 917"/>
                    <a:gd name="T44" fmla="*/ 68 w 162"/>
                    <a:gd name="T45" fmla="*/ 421 h 917"/>
                    <a:gd name="T46" fmla="*/ 37 w 162"/>
                    <a:gd name="T47" fmla="*/ 502 h 917"/>
                    <a:gd name="T48" fmla="*/ 18 w 162"/>
                    <a:gd name="T49" fmla="*/ 560 h 917"/>
                    <a:gd name="T50" fmla="*/ 1 w 162"/>
                    <a:gd name="T51" fmla="*/ 633 h 917"/>
                    <a:gd name="T52" fmla="*/ 11 w 162"/>
                    <a:gd name="T53" fmla="*/ 794 h 917"/>
                    <a:gd name="T54" fmla="*/ 25 w 162"/>
                    <a:gd name="T55" fmla="*/ 855 h 917"/>
                    <a:gd name="T56" fmla="*/ 46 w 162"/>
                    <a:gd name="T57" fmla="*/ 916 h 917"/>
                    <a:gd name="T58" fmla="*/ 81 w 162"/>
                    <a:gd name="T59" fmla="*/ 909 h 917"/>
                    <a:gd name="T60" fmla="*/ 100 w 162"/>
                    <a:gd name="T61" fmla="*/ 910 h 917"/>
                    <a:gd name="T62" fmla="*/ 103 w 162"/>
                    <a:gd name="T63" fmla="*/ 871 h 917"/>
                    <a:gd name="T64" fmla="*/ 110 w 162"/>
                    <a:gd name="T65" fmla="*/ 815 h 917"/>
                    <a:gd name="T66" fmla="*/ 111 w 162"/>
                    <a:gd name="T67" fmla="*/ 631 h 917"/>
                    <a:gd name="T68" fmla="*/ 104 w 162"/>
                    <a:gd name="T69" fmla="*/ 482 h 917"/>
                    <a:gd name="T70" fmla="*/ 104 w 162"/>
                    <a:gd name="T71" fmla="*/ 405 h 917"/>
                    <a:gd name="T72" fmla="*/ 107 w 162"/>
                    <a:gd name="T73" fmla="*/ 349 h 917"/>
                    <a:gd name="T74" fmla="*/ 116 w 162"/>
                    <a:gd name="T75" fmla="*/ 320 h 917"/>
                    <a:gd name="T76" fmla="*/ 125 w 162"/>
                    <a:gd name="T77" fmla="*/ 285 h 917"/>
                    <a:gd name="T78" fmla="*/ 135 w 162"/>
                    <a:gd name="T79" fmla="*/ 244 h 917"/>
                    <a:gd name="T80" fmla="*/ 136 w 162"/>
                    <a:gd name="T81" fmla="*/ 213 h 917"/>
                    <a:gd name="T82" fmla="*/ 148 w 162"/>
                    <a:gd name="T83" fmla="*/ 166 h 917"/>
                    <a:gd name="T84" fmla="*/ 153 w 162"/>
                    <a:gd name="T85" fmla="*/ 123 h 917"/>
                    <a:gd name="T86" fmla="*/ 154 w 162"/>
                    <a:gd name="T87" fmla="*/ 87 h 917"/>
                    <a:gd name="T88" fmla="*/ 159 w 162"/>
                    <a:gd name="T89" fmla="*/ 56 h 917"/>
                    <a:gd name="T90" fmla="*/ 148 w 162"/>
                    <a:gd name="T91" fmla="*/ 66 h 917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</a:gdLst>
                  <a:ahLst/>
                  <a:cxnLst>
                    <a:cxn ang="T92">
                      <a:pos x="T0" y="T1"/>
                    </a:cxn>
                    <a:cxn ang="T93">
                      <a:pos x="T2" y="T3"/>
                    </a:cxn>
                    <a:cxn ang="T94">
                      <a:pos x="T4" y="T5"/>
                    </a:cxn>
                    <a:cxn ang="T95">
                      <a:pos x="T6" y="T7"/>
                    </a:cxn>
                    <a:cxn ang="T96">
                      <a:pos x="T8" y="T9"/>
                    </a:cxn>
                    <a:cxn ang="T97">
                      <a:pos x="T10" y="T11"/>
                    </a:cxn>
                    <a:cxn ang="T98">
                      <a:pos x="T12" y="T13"/>
                    </a:cxn>
                    <a:cxn ang="T99">
                      <a:pos x="T14" y="T15"/>
                    </a:cxn>
                    <a:cxn ang="T100">
                      <a:pos x="T16" y="T17"/>
                    </a:cxn>
                    <a:cxn ang="T101">
                      <a:pos x="T18" y="T19"/>
                    </a:cxn>
                    <a:cxn ang="T102">
                      <a:pos x="T20" y="T21"/>
                    </a:cxn>
                    <a:cxn ang="T103">
                      <a:pos x="T22" y="T23"/>
                    </a:cxn>
                    <a:cxn ang="T104">
                      <a:pos x="T24" y="T25"/>
                    </a:cxn>
                    <a:cxn ang="T105">
                      <a:pos x="T26" y="T27"/>
                    </a:cxn>
                    <a:cxn ang="T106">
                      <a:pos x="T28" y="T29"/>
                    </a:cxn>
                    <a:cxn ang="T107">
                      <a:pos x="T30" y="T31"/>
                    </a:cxn>
                    <a:cxn ang="T108">
                      <a:pos x="T32" y="T33"/>
                    </a:cxn>
                    <a:cxn ang="T109">
                      <a:pos x="T34" y="T35"/>
                    </a:cxn>
                    <a:cxn ang="T110">
                      <a:pos x="T36" y="T37"/>
                    </a:cxn>
                    <a:cxn ang="T111">
                      <a:pos x="T38" y="T39"/>
                    </a:cxn>
                    <a:cxn ang="T112">
                      <a:pos x="T40" y="T41"/>
                    </a:cxn>
                    <a:cxn ang="T113">
                      <a:pos x="T42" y="T43"/>
                    </a:cxn>
                    <a:cxn ang="T114">
                      <a:pos x="T44" y="T45"/>
                    </a:cxn>
                    <a:cxn ang="T115">
                      <a:pos x="T46" y="T47"/>
                    </a:cxn>
                    <a:cxn ang="T116">
                      <a:pos x="T48" y="T49"/>
                    </a:cxn>
                    <a:cxn ang="T117">
                      <a:pos x="T50" y="T51"/>
                    </a:cxn>
                    <a:cxn ang="T118">
                      <a:pos x="T52" y="T53"/>
                    </a:cxn>
                    <a:cxn ang="T119">
                      <a:pos x="T54" y="T55"/>
                    </a:cxn>
                    <a:cxn ang="T120">
                      <a:pos x="T56" y="T57"/>
                    </a:cxn>
                    <a:cxn ang="T121">
                      <a:pos x="T58" y="T59"/>
                    </a:cxn>
                    <a:cxn ang="T122">
                      <a:pos x="T60" y="T61"/>
                    </a:cxn>
                    <a:cxn ang="T123">
                      <a:pos x="T62" y="T63"/>
                    </a:cxn>
                    <a:cxn ang="T124">
                      <a:pos x="T64" y="T65"/>
                    </a:cxn>
                    <a:cxn ang="T125">
                      <a:pos x="T66" y="T67"/>
                    </a:cxn>
                    <a:cxn ang="T126">
                      <a:pos x="T68" y="T69"/>
                    </a:cxn>
                    <a:cxn ang="T127">
                      <a:pos x="T70" y="T71"/>
                    </a:cxn>
                    <a:cxn ang="T128">
                      <a:pos x="T72" y="T73"/>
                    </a:cxn>
                    <a:cxn ang="T129">
                      <a:pos x="T74" y="T75"/>
                    </a:cxn>
                    <a:cxn ang="T130">
                      <a:pos x="T76" y="T77"/>
                    </a:cxn>
                    <a:cxn ang="T131">
                      <a:pos x="T78" y="T79"/>
                    </a:cxn>
                    <a:cxn ang="T132">
                      <a:pos x="T80" y="T81"/>
                    </a:cxn>
                    <a:cxn ang="T133">
                      <a:pos x="T82" y="T83"/>
                    </a:cxn>
                    <a:cxn ang="T134">
                      <a:pos x="T84" y="T85"/>
                    </a:cxn>
                    <a:cxn ang="T135">
                      <a:pos x="T86" y="T87"/>
                    </a:cxn>
                    <a:cxn ang="T136">
                      <a:pos x="T88" y="T89"/>
                    </a:cxn>
                    <a:cxn ang="T137">
                      <a:pos x="T90" y="T91"/>
                    </a:cxn>
                  </a:cxnLst>
                  <a:rect l="0" t="0" r="r" b="b"/>
                  <a:pathLst>
                    <a:path w="162" h="917">
                      <a:moveTo>
                        <a:pt x="148" y="0"/>
                      </a:moveTo>
                      <a:lnTo>
                        <a:pt x="138" y="5"/>
                      </a:lnTo>
                      <a:lnTo>
                        <a:pt x="127" y="11"/>
                      </a:lnTo>
                      <a:lnTo>
                        <a:pt x="116" y="20"/>
                      </a:lnTo>
                      <a:lnTo>
                        <a:pt x="105" y="32"/>
                      </a:lnTo>
                      <a:lnTo>
                        <a:pt x="100" y="42"/>
                      </a:lnTo>
                      <a:lnTo>
                        <a:pt x="95" y="48"/>
                      </a:lnTo>
                      <a:lnTo>
                        <a:pt x="92" y="51"/>
                      </a:lnTo>
                      <a:lnTo>
                        <a:pt x="85" y="54"/>
                      </a:lnTo>
                      <a:lnTo>
                        <a:pt x="77" y="56"/>
                      </a:lnTo>
                      <a:lnTo>
                        <a:pt x="67" y="58"/>
                      </a:lnTo>
                      <a:lnTo>
                        <a:pt x="59" y="61"/>
                      </a:lnTo>
                      <a:lnTo>
                        <a:pt x="56" y="62"/>
                      </a:lnTo>
                      <a:lnTo>
                        <a:pt x="57" y="68"/>
                      </a:lnTo>
                      <a:lnTo>
                        <a:pt x="61" y="76"/>
                      </a:lnTo>
                      <a:lnTo>
                        <a:pt x="68" y="83"/>
                      </a:lnTo>
                      <a:lnTo>
                        <a:pt x="77" y="90"/>
                      </a:lnTo>
                      <a:lnTo>
                        <a:pt x="92" y="95"/>
                      </a:lnTo>
                      <a:lnTo>
                        <a:pt x="105" y="97"/>
                      </a:lnTo>
                      <a:lnTo>
                        <a:pt x="116" y="96"/>
                      </a:lnTo>
                      <a:lnTo>
                        <a:pt x="129" y="94"/>
                      </a:lnTo>
                      <a:lnTo>
                        <a:pt x="115" y="100"/>
                      </a:lnTo>
                      <a:lnTo>
                        <a:pt x="104" y="105"/>
                      </a:lnTo>
                      <a:lnTo>
                        <a:pt x="94" y="115"/>
                      </a:lnTo>
                      <a:lnTo>
                        <a:pt x="85" y="123"/>
                      </a:lnTo>
                      <a:lnTo>
                        <a:pt x="74" y="132"/>
                      </a:lnTo>
                      <a:lnTo>
                        <a:pt x="65" y="140"/>
                      </a:lnTo>
                      <a:lnTo>
                        <a:pt x="58" y="146"/>
                      </a:lnTo>
                      <a:lnTo>
                        <a:pt x="53" y="153"/>
                      </a:lnTo>
                      <a:lnTo>
                        <a:pt x="53" y="158"/>
                      </a:lnTo>
                      <a:lnTo>
                        <a:pt x="56" y="162"/>
                      </a:lnTo>
                      <a:lnTo>
                        <a:pt x="65" y="166"/>
                      </a:lnTo>
                      <a:lnTo>
                        <a:pt x="76" y="168"/>
                      </a:lnTo>
                      <a:lnTo>
                        <a:pt x="90" y="169"/>
                      </a:lnTo>
                      <a:lnTo>
                        <a:pt x="103" y="167"/>
                      </a:lnTo>
                      <a:lnTo>
                        <a:pt x="116" y="163"/>
                      </a:lnTo>
                      <a:lnTo>
                        <a:pt x="128" y="159"/>
                      </a:lnTo>
                      <a:lnTo>
                        <a:pt x="146" y="149"/>
                      </a:lnTo>
                      <a:lnTo>
                        <a:pt x="128" y="164"/>
                      </a:lnTo>
                      <a:lnTo>
                        <a:pt x="116" y="174"/>
                      </a:lnTo>
                      <a:lnTo>
                        <a:pt x="104" y="183"/>
                      </a:lnTo>
                      <a:lnTo>
                        <a:pt x="93" y="191"/>
                      </a:lnTo>
                      <a:lnTo>
                        <a:pt x="81" y="202"/>
                      </a:lnTo>
                      <a:lnTo>
                        <a:pt x="71" y="215"/>
                      </a:lnTo>
                      <a:lnTo>
                        <a:pt x="60" y="229"/>
                      </a:lnTo>
                      <a:lnTo>
                        <a:pt x="52" y="240"/>
                      </a:lnTo>
                      <a:lnTo>
                        <a:pt x="42" y="254"/>
                      </a:lnTo>
                      <a:lnTo>
                        <a:pt x="51" y="255"/>
                      </a:lnTo>
                      <a:lnTo>
                        <a:pt x="65" y="254"/>
                      </a:lnTo>
                      <a:lnTo>
                        <a:pt x="78" y="251"/>
                      </a:lnTo>
                      <a:lnTo>
                        <a:pt x="90" y="247"/>
                      </a:lnTo>
                      <a:lnTo>
                        <a:pt x="102" y="243"/>
                      </a:lnTo>
                      <a:lnTo>
                        <a:pt x="116" y="234"/>
                      </a:lnTo>
                      <a:lnTo>
                        <a:pt x="104" y="250"/>
                      </a:lnTo>
                      <a:lnTo>
                        <a:pt x="95" y="267"/>
                      </a:lnTo>
                      <a:lnTo>
                        <a:pt x="81" y="287"/>
                      </a:lnTo>
                      <a:lnTo>
                        <a:pt x="65" y="310"/>
                      </a:lnTo>
                      <a:lnTo>
                        <a:pt x="45" y="338"/>
                      </a:lnTo>
                      <a:lnTo>
                        <a:pt x="37" y="349"/>
                      </a:lnTo>
                      <a:lnTo>
                        <a:pt x="33" y="360"/>
                      </a:lnTo>
                      <a:lnTo>
                        <a:pt x="31" y="374"/>
                      </a:lnTo>
                      <a:lnTo>
                        <a:pt x="32" y="387"/>
                      </a:lnTo>
                      <a:lnTo>
                        <a:pt x="43" y="385"/>
                      </a:lnTo>
                      <a:lnTo>
                        <a:pt x="55" y="384"/>
                      </a:lnTo>
                      <a:lnTo>
                        <a:pt x="69" y="381"/>
                      </a:lnTo>
                      <a:lnTo>
                        <a:pt x="78" y="377"/>
                      </a:lnTo>
                      <a:lnTo>
                        <a:pt x="88" y="373"/>
                      </a:lnTo>
                      <a:lnTo>
                        <a:pt x="74" y="401"/>
                      </a:lnTo>
                      <a:lnTo>
                        <a:pt x="68" y="421"/>
                      </a:lnTo>
                      <a:lnTo>
                        <a:pt x="58" y="449"/>
                      </a:lnTo>
                      <a:lnTo>
                        <a:pt x="47" y="476"/>
                      </a:lnTo>
                      <a:lnTo>
                        <a:pt x="37" y="502"/>
                      </a:lnTo>
                      <a:lnTo>
                        <a:pt x="32" y="523"/>
                      </a:lnTo>
                      <a:lnTo>
                        <a:pt x="25" y="542"/>
                      </a:lnTo>
                      <a:lnTo>
                        <a:pt x="18" y="560"/>
                      </a:lnTo>
                      <a:lnTo>
                        <a:pt x="10" y="575"/>
                      </a:lnTo>
                      <a:lnTo>
                        <a:pt x="0" y="594"/>
                      </a:lnTo>
                      <a:lnTo>
                        <a:pt x="1" y="633"/>
                      </a:lnTo>
                      <a:lnTo>
                        <a:pt x="5" y="666"/>
                      </a:lnTo>
                      <a:lnTo>
                        <a:pt x="8" y="731"/>
                      </a:lnTo>
                      <a:lnTo>
                        <a:pt x="11" y="794"/>
                      </a:lnTo>
                      <a:lnTo>
                        <a:pt x="16" y="814"/>
                      </a:lnTo>
                      <a:lnTo>
                        <a:pt x="21" y="835"/>
                      </a:lnTo>
                      <a:lnTo>
                        <a:pt x="25" y="855"/>
                      </a:lnTo>
                      <a:lnTo>
                        <a:pt x="32" y="877"/>
                      </a:lnTo>
                      <a:lnTo>
                        <a:pt x="39" y="900"/>
                      </a:lnTo>
                      <a:lnTo>
                        <a:pt x="46" y="916"/>
                      </a:lnTo>
                      <a:lnTo>
                        <a:pt x="57" y="914"/>
                      </a:lnTo>
                      <a:lnTo>
                        <a:pt x="69" y="911"/>
                      </a:lnTo>
                      <a:lnTo>
                        <a:pt x="81" y="909"/>
                      </a:lnTo>
                      <a:lnTo>
                        <a:pt x="86" y="908"/>
                      </a:lnTo>
                      <a:lnTo>
                        <a:pt x="92" y="908"/>
                      </a:lnTo>
                      <a:lnTo>
                        <a:pt x="100" y="910"/>
                      </a:lnTo>
                      <a:lnTo>
                        <a:pt x="105" y="912"/>
                      </a:lnTo>
                      <a:lnTo>
                        <a:pt x="103" y="886"/>
                      </a:lnTo>
                      <a:lnTo>
                        <a:pt x="103" y="871"/>
                      </a:lnTo>
                      <a:lnTo>
                        <a:pt x="107" y="851"/>
                      </a:lnTo>
                      <a:lnTo>
                        <a:pt x="109" y="837"/>
                      </a:lnTo>
                      <a:lnTo>
                        <a:pt x="110" y="815"/>
                      </a:lnTo>
                      <a:lnTo>
                        <a:pt x="111" y="721"/>
                      </a:lnTo>
                      <a:lnTo>
                        <a:pt x="111" y="655"/>
                      </a:lnTo>
                      <a:lnTo>
                        <a:pt x="111" y="631"/>
                      </a:lnTo>
                      <a:lnTo>
                        <a:pt x="109" y="595"/>
                      </a:lnTo>
                      <a:lnTo>
                        <a:pt x="107" y="551"/>
                      </a:lnTo>
                      <a:lnTo>
                        <a:pt x="104" y="482"/>
                      </a:lnTo>
                      <a:lnTo>
                        <a:pt x="105" y="452"/>
                      </a:lnTo>
                      <a:lnTo>
                        <a:pt x="105" y="431"/>
                      </a:lnTo>
                      <a:lnTo>
                        <a:pt x="104" y="405"/>
                      </a:lnTo>
                      <a:lnTo>
                        <a:pt x="103" y="382"/>
                      </a:lnTo>
                      <a:lnTo>
                        <a:pt x="100" y="362"/>
                      </a:lnTo>
                      <a:lnTo>
                        <a:pt x="107" y="349"/>
                      </a:lnTo>
                      <a:lnTo>
                        <a:pt x="111" y="340"/>
                      </a:lnTo>
                      <a:lnTo>
                        <a:pt x="114" y="328"/>
                      </a:lnTo>
                      <a:lnTo>
                        <a:pt x="116" y="320"/>
                      </a:lnTo>
                      <a:lnTo>
                        <a:pt x="117" y="311"/>
                      </a:lnTo>
                      <a:lnTo>
                        <a:pt x="121" y="299"/>
                      </a:lnTo>
                      <a:lnTo>
                        <a:pt x="125" y="285"/>
                      </a:lnTo>
                      <a:lnTo>
                        <a:pt x="128" y="272"/>
                      </a:lnTo>
                      <a:lnTo>
                        <a:pt x="132" y="261"/>
                      </a:lnTo>
                      <a:lnTo>
                        <a:pt x="135" y="244"/>
                      </a:lnTo>
                      <a:lnTo>
                        <a:pt x="137" y="230"/>
                      </a:lnTo>
                      <a:lnTo>
                        <a:pt x="138" y="219"/>
                      </a:lnTo>
                      <a:lnTo>
                        <a:pt x="136" y="213"/>
                      </a:lnTo>
                      <a:lnTo>
                        <a:pt x="139" y="198"/>
                      </a:lnTo>
                      <a:lnTo>
                        <a:pt x="144" y="183"/>
                      </a:lnTo>
                      <a:lnTo>
                        <a:pt x="148" y="166"/>
                      </a:lnTo>
                      <a:lnTo>
                        <a:pt x="150" y="153"/>
                      </a:lnTo>
                      <a:lnTo>
                        <a:pt x="153" y="139"/>
                      </a:lnTo>
                      <a:lnTo>
                        <a:pt x="153" y="123"/>
                      </a:lnTo>
                      <a:lnTo>
                        <a:pt x="152" y="111"/>
                      </a:lnTo>
                      <a:lnTo>
                        <a:pt x="153" y="97"/>
                      </a:lnTo>
                      <a:lnTo>
                        <a:pt x="154" y="87"/>
                      </a:lnTo>
                      <a:lnTo>
                        <a:pt x="156" y="77"/>
                      </a:lnTo>
                      <a:lnTo>
                        <a:pt x="159" y="67"/>
                      </a:lnTo>
                      <a:lnTo>
                        <a:pt x="159" y="56"/>
                      </a:lnTo>
                      <a:lnTo>
                        <a:pt x="161" y="51"/>
                      </a:lnTo>
                      <a:lnTo>
                        <a:pt x="156" y="58"/>
                      </a:lnTo>
                      <a:lnTo>
                        <a:pt x="148" y="66"/>
                      </a:lnTo>
                      <a:lnTo>
                        <a:pt x="148" y="0"/>
                      </a:lnTo>
                    </a:path>
                  </a:pathLst>
                </a:custGeom>
                <a:solidFill>
                  <a:srgbClr val="00008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4290" name="Freeform 59"/>
                <p:cNvSpPr>
                  <a:spLocks/>
                </p:cNvSpPr>
                <p:nvPr/>
              </p:nvSpPr>
              <p:spPr bwMode="auto">
                <a:xfrm>
                  <a:off x="1676" y="2441"/>
                  <a:ext cx="26" cy="73"/>
                </a:xfrm>
                <a:custGeom>
                  <a:avLst/>
                  <a:gdLst>
                    <a:gd name="T0" fmla="*/ 1 w 26"/>
                    <a:gd name="T1" fmla="*/ 0 h 73"/>
                    <a:gd name="T2" fmla="*/ 9 w 26"/>
                    <a:gd name="T3" fmla="*/ 4 h 73"/>
                    <a:gd name="T4" fmla="*/ 18 w 26"/>
                    <a:gd name="T5" fmla="*/ 10 h 73"/>
                    <a:gd name="T6" fmla="*/ 25 w 26"/>
                    <a:gd name="T7" fmla="*/ 14 h 73"/>
                    <a:gd name="T8" fmla="*/ 22 w 26"/>
                    <a:gd name="T9" fmla="*/ 24 h 73"/>
                    <a:gd name="T10" fmla="*/ 15 w 26"/>
                    <a:gd name="T11" fmla="*/ 42 h 73"/>
                    <a:gd name="T12" fmla="*/ 8 w 26"/>
                    <a:gd name="T13" fmla="*/ 58 h 73"/>
                    <a:gd name="T14" fmla="*/ 0 w 26"/>
                    <a:gd name="T15" fmla="*/ 72 h 73"/>
                    <a:gd name="T16" fmla="*/ 0 w 26"/>
                    <a:gd name="T17" fmla="*/ 66 h 73"/>
                    <a:gd name="T18" fmla="*/ 1 w 26"/>
                    <a:gd name="T19" fmla="*/ 57 h 73"/>
                    <a:gd name="T20" fmla="*/ 3 w 26"/>
                    <a:gd name="T21" fmla="*/ 45 h 73"/>
                    <a:gd name="T22" fmla="*/ 2 w 26"/>
                    <a:gd name="T23" fmla="*/ 30 h 73"/>
                    <a:gd name="T24" fmla="*/ 0 w 26"/>
                    <a:gd name="T25" fmla="*/ 14 h 73"/>
                    <a:gd name="T26" fmla="*/ 1 w 26"/>
                    <a:gd name="T27" fmla="*/ 0 h 73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0" t="0" r="r" b="b"/>
                  <a:pathLst>
                    <a:path w="26" h="73">
                      <a:moveTo>
                        <a:pt x="1" y="0"/>
                      </a:moveTo>
                      <a:lnTo>
                        <a:pt x="9" y="4"/>
                      </a:lnTo>
                      <a:lnTo>
                        <a:pt x="18" y="10"/>
                      </a:lnTo>
                      <a:lnTo>
                        <a:pt x="25" y="14"/>
                      </a:lnTo>
                      <a:lnTo>
                        <a:pt x="22" y="24"/>
                      </a:lnTo>
                      <a:lnTo>
                        <a:pt x="15" y="42"/>
                      </a:lnTo>
                      <a:lnTo>
                        <a:pt x="8" y="58"/>
                      </a:lnTo>
                      <a:lnTo>
                        <a:pt x="0" y="72"/>
                      </a:lnTo>
                      <a:lnTo>
                        <a:pt x="0" y="66"/>
                      </a:lnTo>
                      <a:lnTo>
                        <a:pt x="1" y="57"/>
                      </a:lnTo>
                      <a:lnTo>
                        <a:pt x="3" y="45"/>
                      </a:lnTo>
                      <a:lnTo>
                        <a:pt x="2" y="30"/>
                      </a:lnTo>
                      <a:lnTo>
                        <a:pt x="0" y="14"/>
                      </a:lnTo>
                      <a:lnTo>
                        <a:pt x="1" y="0"/>
                      </a:lnTo>
                    </a:path>
                  </a:pathLst>
                </a:custGeom>
                <a:solidFill>
                  <a:srgbClr val="00008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4291" name="Freeform 60"/>
                <p:cNvSpPr>
                  <a:spLocks/>
                </p:cNvSpPr>
                <p:nvPr/>
              </p:nvSpPr>
              <p:spPr bwMode="auto">
                <a:xfrm>
                  <a:off x="1688" y="2464"/>
                  <a:ext cx="74" cy="114"/>
                </a:xfrm>
                <a:custGeom>
                  <a:avLst/>
                  <a:gdLst>
                    <a:gd name="T0" fmla="*/ 45 w 74"/>
                    <a:gd name="T1" fmla="*/ 0 h 114"/>
                    <a:gd name="T2" fmla="*/ 39 w 74"/>
                    <a:gd name="T3" fmla="*/ 22 h 114"/>
                    <a:gd name="T4" fmla="*/ 31 w 74"/>
                    <a:gd name="T5" fmla="*/ 42 h 114"/>
                    <a:gd name="T6" fmla="*/ 21 w 74"/>
                    <a:gd name="T7" fmla="*/ 62 h 114"/>
                    <a:gd name="T8" fmla="*/ 11 w 74"/>
                    <a:gd name="T9" fmla="*/ 76 h 114"/>
                    <a:gd name="T10" fmla="*/ 0 w 74"/>
                    <a:gd name="T11" fmla="*/ 86 h 114"/>
                    <a:gd name="T12" fmla="*/ 2 w 74"/>
                    <a:gd name="T13" fmla="*/ 88 h 114"/>
                    <a:gd name="T14" fmla="*/ 10 w 74"/>
                    <a:gd name="T15" fmla="*/ 91 h 114"/>
                    <a:gd name="T16" fmla="*/ 24 w 74"/>
                    <a:gd name="T17" fmla="*/ 89 h 114"/>
                    <a:gd name="T18" fmla="*/ 35 w 74"/>
                    <a:gd name="T19" fmla="*/ 87 h 114"/>
                    <a:gd name="T20" fmla="*/ 37 w 74"/>
                    <a:gd name="T21" fmla="*/ 99 h 114"/>
                    <a:gd name="T22" fmla="*/ 41 w 74"/>
                    <a:gd name="T23" fmla="*/ 113 h 114"/>
                    <a:gd name="T24" fmla="*/ 44 w 74"/>
                    <a:gd name="T25" fmla="*/ 85 h 114"/>
                    <a:gd name="T26" fmla="*/ 47 w 74"/>
                    <a:gd name="T27" fmla="*/ 65 h 114"/>
                    <a:gd name="T28" fmla="*/ 53 w 74"/>
                    <a:gd name="T29" fmla="*/ 47 h 114"/>
                    <a:gd name="T30" fmla="*/ 61 w 74"/>
                    <a:gd name="T31" fmla="*/ 26 h 114"/>
                    <a:gd name="T32" fmla="*/ 73 w 74"/>
                    <a:gd name="T33" fmla="*/ 7 h 114"/>
                    <a:gd name="T34" fmla="*/ 62 w 74"/>
                    <a:gd name="T35" fmla="*/ 5 h 114"/>
                    <a:gd name="T36" fmla="*/ 55 w 74"/>
                    <a:gd name="T37" fmla="*/ 3 h 114"/>
                    <a:gd name="T38" fmla="*/ 45 w 74"/>
                    <a:gd name="T39" fmla="*/ 0 h 114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</a:gdLst>
                  <a:ahLst/>
                  <a:cxnLst>
                    <a:cxn ang="T40">
                      <a:pos x="T0" y="T1"/>
                    </a:cxn>
                    <a:cxn ang="T41">
                      <a:pos x="T2" y="T3"/>
                    </a:cxn>
                    <a:cxn ang="T42">
                      <a:pos x="T4" y="T5"/>
                    </a:cxn>
                    <a:cxn ang="T43">
                      <a:pos x="T6" y="T7"/>
                    </a:cxn>
                    <a:cxn ang="T44">
                      <a:pos x="T8" y="T9"/>
                    </a:cxn>
                    <a:cxn ang="T45">
                      <a:pos x="T10" y="T11"/>
                    </a:cxn>
                    <a:cxn ang="T46">
                      <a:pos x="T12" y="T13"/>
                    </a:cxn>
                    <a:cxn ang="T47">
                      <a:pos x="T14" y="T15"/>
                    </a:cxn>
                    <a:cxn ang="T48">
                      <a:pos x="T16" y="T17"/>
                    </a:cxn>
                    <a:cxn ang="T49">
                      <a:pos x="T18" y="T19"/>
                    </a:cxn>
                    <a:cxn ang="T50">
                      <a:pos x="T20" y="T21"/>
                    </a:cxn>
                    <a:cxn ang="T51">
                      <a:pos x="T22" y="T23"/>
                    </a:cxn>
                    <a:cxn ang="T52">
                      <a:pos x="T24" y="T25"/>
                    </a:cxn>
                    <a:cxn ang="T53">
                      <a:pos x="T26" y="T27"/>
                    </a:cxn>
                    <a:cxn ang="T54">
                      <a:pos x="T28" y="T29"/>
                    </a:cxn>
                    <a:cxn ang="T55">
                      <a:pos x="T30" y="T31"/>
                    </a:cxn>
                    <a:cxn ang="T56">
                      <a:pos x="T32" y="T33"/>
                    </a:cxn>
                    <a:cxn ang="T57">
                      <a:pos x="T34" y="T35"/>
                    </a:cxn>
                    <a:cxn ang="T58">
                      <a:pos x="T36" y="T37"/>
                    </a:cxn>
                    <a:cxn ang="T59">
                      <a:pos x="T38" y="T39"/>
                    </a:cxn>
                  </a:cxnLst>
                  <a:rect l="0" t="0" r="r" b="b"/>
                  <a:pathLst>
                    <a:path w="74" h="114">
                      <a:moveTo>
                        <a:pt x="45" y="0"/>
                      </a:moveTo>
                      <a:lnTo>
                        <a:pt x="39" y="22"/>
                      </a:lnTo>
                      <a:lnTo>
                        <a:pt x="31" y="42"/>
                      </a:lnTo>
                      <a:lnTo>
                        <a:pt x="21" y="62"/>
                      </a:lnTo>
                      <a:lnTo>
                        <a:pt x="11" y="76"/>
                      </a:lnTo>
                      <a:lnTo>
                        <a:pt x="0" y="86"/>
                      </a:lnTo>
                      <a:lnTo>
                        <a:pt x="2" y="88"/>
                      </a:lnTo>
                      <a:lnTo>
                        <a:pt x="10" y="91"/>
                      </a:lnTo>
                      <a:lnTo>
                        <a:pt x="24" y="89"/>
                      </a:lnTo>
                      <a:lnTo>
                        <a:pt x="35" y="87"/>
                      </a:lnTo>
                      <a:lnTo>
                        <a:pt x="37" y="99"/>
                      </a:lnTo>
                      <a:lnTo>
                        <a:pt x="41" y="113"/>
                      </a:lnTo>
                      <a:lnTo>
                        <a:pt x="44" y="85"/>
                      </a:lnTo>
                      <a:lnTo>
                        <a:pt x="47" y="65"/>
                      </a:lnTo>
                      <a:lnTo>
                        <a:pt x="53" y="47"/>
                      </a:lnTo>
                      <a:lnTo>
                        <a:pt x="61" y="26"/>
                      </a:lnTo>
                      <a:lnTo>
                        <a:pt x="73" y="7"/>
                      </a:lnTo>
                      <a:lnTo>
                        <a:pt x="62" y="5"/>
                      </a:lnTo>
                      <a:lnTo>
                        <a:pt x="55" y="3"/>
                      </a:lnTo>
                      <a:lnTo>
                        <a:pt x="45" y="0"/>
                      </a:lnTo>
                    </a:path>
                  </a:pathLst>
                </a:custGeom>
                <a:solidFill>
                  <a:srgbClr val="00008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4292" name="Freeform 61"/>
                <p:cNvSpPr>
                  <a:spLocks/>
                </p:cNvSpPr>
                <p:nvPr/>
              </p:nvSpPr>
              <p:spPr bwMode="auto">
                <a:xfrm>
                  <a:off x="1825" y="2481"/>
                  <a:ext cx="33" cy="79"/>
                </a:xfrm>
                <a:custGeom>
                  <a:avLst/>
                  <a:gdLst>
                    <a:gd name="T0" fmla="*/ 20 w 33"/>
                    <a:gd name="T1" fmla="*/ 1 h 79"/>
                    <a:gd name="T2" fmla="*/ 14 w 33"/>
                    <a:gd name="T3" fmla="*/ 12 h 79"/>
                    <a:gd name="T4" fmla="*/ 8 w 33"/>
                    <a:gd name="T5" fmla="*/ 24 h 79"/>
                    <a:gd name="T6" fmla="*/ 4 w 33"/>
                    <a:gd name="T7" fmla="*/ 39 h 79"/>
                    <a:gd name="T8" fmla="*/ 0 w 33"/>
                    <a:gd name="T9" fmla="*/ 56 h 79"/>
                    <a:gd name="T10" fmla="*/ 0 w 33"/>
                    <a:gd name="T11" fmla="*/ 78 h 79"/>
                    <a:gd name="T12" fmla="*/ 2 w 33"/>
                    <a:gd name="T13" fmla="*/ 71 h 79"/>
                    <a:gd name="T14" fmla="*/ 6 w 33"/>
                    <a:gd name="T15" fmla="*/ 66 h 79"/>
                    <a:gd name="T16" fmla="*/ 11 w 33"/>
                    <a:gd name="T17" fmla="*/ 62 h 79"/>
                    <a:gd name="T18" fmla="*/ 14 w 33"/>
                    <a:gd name="T19" fmla="*/ 59 h 79"/>
                    <a:gd name="T20" fmla="*/ 17 w 33"/>
                    <a:gd name="T21" fmla="*/ 52 h 79"/>
                    <a:gd name="T22" fmla="*/ 21 w 33"/>
                    <a:gd name="T23" fmla="*/ 42 h 79"/>
                    <a:gd name="T24" fmla="*/ 25 w 33"/>
                    <a:gd name="T25" fmla="*/ 31 h 79"/>
                    <a:gd name="T26" fmla="*/ 30 w 33"/>
                    <a:gd name="T27" fmla="*/ 16 h 79"/>
                    <a:gd name="T28" fmla="*/ 32 w 33"/>
                    <a:gd name="T29" fmla="*/ 6 h 79"/>
                    <a:gd name="T30" fmla="*/ 32 w 33"/>
                    <a:gd name="T31" fmla="*/ 0 h 79"/>
                    <a:gd name="T32" fmla="*/ 20 w 33"/>
                    <a:gd name="T33" fmla="*/ 1 h 79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0" t="0" r="r" b="b"/>
                  <a:pathLst>
                    <a:path w="33" h="79">
                      <a:moveTo>
                        <a:pt x="20" y="1"/>
                      </a:moveTo>
                      <a:lnTo>
                        <a:pt x="14" y="12"/>
                      </a:lnTo>
                      <a:lnTo>
                        <a:pt x="8" y="24"/>
                      </a:lnTo>
                      <a:lnTo>
                        <a:pt x="4" y="39"/>
                      </a:lnTo>
                      <a:lnTo>
                        <a:pt x="0" y="56"/>
                      </a:lnTo>
                      <a:lnTo>
                        <a:pt x="0" y="78"/>
                      </a:lnTo>
                      <a:lnTo>
                        <a:pt x="2" y="71"/>
                      </a:lnTo>
                      <a:lnTo>
                        <a:pt x="6" y="66"/>
                      </a:lnTo>
                      <a:lnTo>
                        <a:pt x="11" y="62"/>
                      </a:lnTo>
                      <a:lnTo>
                        <a:pt x="14" y="59"/>
                      </a:lnTo>
                      <a:lnTo>
                        <a:pt x="17" y="52"/>
                      </a:lnTo>
                      <a:lnTo>
                        <a:pt x="21" y="42"/>
                      </a:lnTo>
                      <a:lnTo>
                        <a:pt x="25" y="31"/>
                      </a:lnTo>
                      <a:lnTo>
                        <a:pt x="30" y="16"/>
                      </a:lnTo>
                      <a:lnTo>
                        <a:pt x="32" y="6"/>
                      </a:lnTo>
                      <a:lnTo>
                        <a:pt x="32" y="0"/>
                      </a:lnTo>
                      <a:lnTo>
                        <a:pt x="20" y="1"/>
                      </a:lnTo>
                    </a:path>
                  </a:pathLst>
                </a:custGeom>
                <a:solidFill>
                  <a:srgbClr val="00008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4293" name="Freeform 62"/>
                <p:cNvSpPr>
                  <a:spLocks/>
                </p:cNvSpPr>
                <p:nvPr/>
              </p:nvSpPr>
              <p:spPr bwMode="auto">
                <a:xfrm>
                  <a:off x="1881" y="2473"/>
                  <a:ext cx="70" cy="51"/>
                </a:xfrm>
                <a:custGeom>
                  <a:avLst/>
                  <a:gdLst>
                    <a:gd name="T0" fmla="*/ 23 w 70"/>
                    <a:gd name="T1" fmla="*/ 6 h 51"/>
                    <a:gd name="T2" fmla="*/ 18 w 70"/>
                    <a:gd name="T3" fmla="*/ 10 h 51"/>
                    <a:gd name="T4" fmla="*/ 13 w 70"/>
                    <a:gd name="T5" fmla="*/ 15 h 51"/>
                    <a:gd name="T6" fmla="*/ 11 w 70"/>
                    <a:gd name="T7" fmla="*/ 20 h 51"/>
                    <a:gd name="T8" fmla="*/ 8 w 70"/>
                    <a:gd name="T9" fmla="*/ 26 h 51"/>
                    <a:gd name="T10" fmla="*/ 5 w 70"/>
                    <a:gd name="T11" fmla="*/ 32 h 51"/>
                    <a:gd name="T12" fmla="*/ 2 w 70"/>
                    <a:gd name="T13" fmla="*/ 40 h 51"/>
                    <a:gd name="T14" fmla="*/ 0 w 70"/>
                    <a:gd name="T15" fmla="*/ 50 h 51"/>
                    <a:gd name="T16" fmla="*/ 4 w 70"/>
                    <a:gd name="T17" fmla="*/ 49 h 51"/>
                    <a:gd name="T18" fmla="*/ 11 w 70"/>
                    <a:gd name="T19" fmla="*/ 47 h 51"/>
                    <a:gd name="T20" fmla="*/ 18 w 70"/>
                    <a:gd name="T21" fmla="*/ 41 h 51"/>
                    <a:gd name="T22" fmla="*/ 25 w 70"/>
                    <a:gd name="T23" fmla="*/ 36 h 51"/>
                    <a:gd name="T24" fmla="*/ 33 w 70"/>
                    <a:gd name="T25" fmla="*/ 31 h 51"/>
                    <a:gd name="T26" fmla="*/ 40 w 70"/>
                    <a:gd name="T27" fmla="*/ 25 h 51"/>
                    <a:gd name="T28" fmla="*/ 49 w 70"/>
                    <a:gd name="T29" fmla="*/ 22 h 51"/>
                    <a:gd name="T30" fmla="*/ 57 w 70"/>
                    <a:gd name="T31" fmla="*/ 18 h 51"/>
                    <a:gd name="T32" fmla="*/ 60 w 70"/>
                    <a:gd name="T33" fmla="*/ 16 h 51"/>
                    <a:gd name="T34" fmla="*/ 62 w 70"/>
                    <a:gd name="T35" fmla="*/ 11 h 51"/>
                    <a:gd name="T36" fmla="*/ 61 w 70"/>
                    <a:gd name="T37" fmla="*/ 8 h 51"/>
                    <a:gd name="T38" fmla="*/ 65 w 70"/>
                    <a:gd name="T39" fmla="*/ 5 h 51"/>
                    <a:gd name="T40" fmla="*/ 69 w 70"/>
                    <a:gd name="T41" fmla="*/ 0 h 51"/>
                    <a:gd name="T42" fmla="*/ 61 w 70"/>
                    <a:gd name="T43" fmla="*/ 1 h 51"/>
                    <a:gd name="T44" fmla="*/ 53 w 70"/>
                    <a:gd name="T45" fmla="*/ 3 h 51"/>
                    <a:gd name="T46" fmla="*/ 43 w 70"/>
                    <a:gd name="T47" fmla="*/ 4 h 51"/>
                    <a:gd name="T48" fmla="*/ 34 w 70"/>
                    <a:gd name="T49" fmla="*/ 5 h 51"/>
                    <a:gd name="T50" fmla="*/ 23 w 70"/>
                    <a:gd name="T51" fmla="*/ 6 h 51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</a:gdLst>
                  <a:ahLst/>
                  <a:cxnLst>
                    <a:cxn ang="T52">
                      <a:pos x="T0" y="T1"/>
                    </a:cxn>
                    <a:cxn ang="T53">
                      <a:pos x="T2" y="T3"/>
                    </a:cxn>
                    <a:cxn ang="T54">
                      <a:pos x="T4" y="T5"/>
                    </a:cxn>
                    <a:cxn ang="T55">
                      <a:pos x="T6" y="T7"/>
                    </a:cxn>
                    <a:cxn ang="T56">
                      <a:pos x="T8" y="T9"/>
                    </a:cxn>
                    <a:cxn ang="T57">
                      <a:pos x="T10" y="T11"/>
                    </a:cxn>
                    <a:cxn ang="T58">
                      <a:pos x="T12" y="T13"/>
                    </a:cxn>
                    <a:cxn ang="T59">
                      <a:pos x="T14" y="T15"/>
                    </a:cxn>
                    <a:cxn ang="T60">
                      <a:pos x="T16" y="T17"/>
                    </a:cxn>
                    <a:cxn ang="T61">
                      <a:pos x="T18" y="T19"/>
                    </a:cxn>
                    <a:cxn ang="T62">
                      <a:pos x="T20" y="T21"/>
                    </a:cxn>
                    <a:cxn ang="T63">
                      <a:pos x="T22" y="T23"/>
                    </a:cxn>
                    <a:cxn ang="T64">
                      <a:pos x="T24" y="T25"/>
                    </a:cxn>
                    <a:cxn ang="T65">
                      <a:pos x="T26" y="T27"/>
                    </a:cxn>
                    <a:cxn ang="T66">
                      <a:pos x="T28" y="T29"/>
                    </a:cxn>
                    <a:cxn ang="T67">
                      <a:pos x="T30" y="T31"/>
                    </a:cxn>
                    <a:cxn ang="T68">
                      <a:pos x="T32" y="T33"/>
                    </a:cxn>
                    <a:cxn ang="T69">
                      <a:pos x="T34" y="T35"/>
                    </a:cxn>
                    <a:cxn ang="T70">
                      <a:pos x="T36" y="T37"/>
                    </a:cxn>
                    <a:cxn ang="T71">
                      <a:pos x="T38" y="T39"/>
                    </a:cxn>
                    <a:cxn ang="T72">
                      <a:pos x="T40" y="T41"/>
                    </a:cxn>
                    <a:cxn ang="T73">
                      <a:pos x="T42" y="T43"/>
                    </a:cxn>
                    <a:cxn ang="T74">
                      <a:pos x="T44" y="T45"/>
                    </a:cxn>
                    <a:cxn ang="T75">
                      <a:pos x="T46" y="T47"/>
                    </a:cxn>
                    <a:cxn ang="T76">
                      <a:pos x="T48" y="T49"/>
                    </a:cxn>
                    <a:cxn ang="T77">
                      <a:pos x="T50" y="T51"/>
                    </a:cxn>
                  </a:cxnLst>
                  <a:rect l="0" t="0" r="r" b="b"/>
                  <a:pathLst>
                    <a:path w="70" h="51">
                      <a:moveTo>
                        <a:pt x="23" y="6"/>
                      </a:moveTo>
                      <a:lnTo>
                        <a:pt x="18" y="10"/>
                      </a:lnTo>
                      <a:lnTo>
                        <a:pt x="13" y="15"/>
                      </a:lnTo>
                      <a:lnTo>
                        <a:pt x="11" y="20"/>
                      </a:lnTo>
                      <a:lnTo>
                        <a:pt x="8" y="26"/>
                      </a:lnTo>
                      <a:lnTo>
                        <a:pt x="5" y="32"/>
                      </a:lnTo>
                      <a:lnTo>
                        <a:pt x="2" y="40"/>
                      </a:lnTo>
                      <a:lnTo>
                        <a:pt x="0" y="50"/>
                      </a:lnTo>
                      <a:lnTo>
                        <a:pt x="4" y="49"/>
                      </a:lnTo>
                      <a:lnTo>
                        <a:pt x="11" y="47"/>
                      </a:lnTo>
                      <a:lnTo>
                        <a:pt x="18" y="41"/>
                      </a:lnTo>
                      <a:lnTo>
                        <a:pt x="25" y="36"/>
                      </a:lnTo>
                      <a:lnTo>
                        <a:pt x="33" y="31"/>
                      </a:lnTo>
                      <a:lnTo>
                        <a:pt x="40" y="25"/>
                      </a:lnTo>
                      <a:lnTo>
                        <a:pt x="49" y="22"/>
                      </a:lnTo>
                      <a:lnTo>
                        <a:pt x="57" y="18"/>
                      </a:lnTo>
                      <a:lnTo>
                        <a:pt x="60" y="16"/>
                      </a:lnTo>
                      <a:lnTo>
                        <a:pt x="62" y="11"/>
                      </a:lnTo>
                      <a:lnTo>
                        <a:pt x="61" y="8"/>
                      </a:lnTo>
                      <a:lnTo>
                        <a:pt x="65" y="5"/>
                      </a:lnTo>
                      <a:lnTo>
                        <a:pt x="69" y="0"/>
                      </a:lnTo>
                      <a:lnTo>
                        <a:pt x="61" y="1"/>
                      </a:lnTo>
                      <a:lnTo>
                        <a:pt x="53" y="3"/>
                      </a:lnTo>
                      <a:lnTo>
                        <a:pt x="43" y="4"/>
                      </a:lnTo>
                      <a:lnTo>
                        <a:pt x="34" y="5"/>
                      </a:lnTo>
                      <a:lnTo>
                        <a:pt x="23" y="6"/>
                      </a:lnTo>
                    </a:path>
                  </a:pathLst>
                </a:custGeom>
                <a:solidFill>
                  <a:srgbClr val="00008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</p:grpSp>
        </p:grpSp>
      </p:grpSp>
      <p:grpSp>
        <p:nvGrpSpPr>
          <p:cNvPr id="44051" name="Group 63"/>
          <p:cNvGrpSpPr>
            <a:grpSpLocks/>
          </p:cNvGrpSpPr>
          <p:nvPr/>
        </p:nvGrpSpPr>
        <p:grpSpPr bwMode="auto">
          <a:xfrm>
            <a:off x="3090863" y="3497263"/>
            <a:ext cx="215900" cy="582612"/>
            <a:chOff x="1947" y="2203"/>
            <a:chExt cx="136" cy="367"/>
          </a:xfrm>
        </p:grpSpPr>
        <p:sp>
          <p:nvSpPr>
            <p:cNvPr id="44281" name="Freeform 64"/>
            <p:cNvSpPr>
              <a:spLocks/>
            </p:cNvSpPr>
            <p:nvPr/>
          </p:nvSpPr>
          <p:spPr bwMode="auto">
            <a:xfrm>
              <a:off x="1947" y="2203"/>
              <a:ext cx="136" cy="367"/>
            </a:xfrm>
            <a:custGeom>
              <a:avLst/>
              <a:gdLst>
                <a:gd name="T0" fmla="*/ 75 w 136"/>
                <a:gd name="T1" fmla="*/ 52 h 367"/>
                <a:gd name="T2" fmla="*/ 76 w 136"/>
                <a:gd name="T3" fmla="*/ 61 h 367"/>
                <a:gd name="T4" fmla="*/ 73 w 136"/>
                <a:gd name="T5" fmla="*/ 72 h 367"/>
                <a:gd name="T6" fmla="*/ 70 w 136"/>
                <a:gd name="T7" fmla="*/ 96 h 367"/>
                <a:gd name="T8" fmla="*/ 67 w 136"/>
                <a:gd name="T9" fmla="*/ 111 h 367"/>
                <a:gd name="T10" fmla="*/ 65 w 136"/>
                <a:gd name="T11" fmla="*/ 124 h 367"/>
                <a:gd name="T12" fmla="*/ 61 w 136"/>
                <a:gd name="T13" fmla="*/ 138 h 367"/>
                <a:gd name="T14" fmla="*/ 58 w 136"/>
                <a:gd name="T15" fmla="*/ 153 h 367"/>
                <a:gd name="T16" fmla="*/ 52 w 136"/>
                <a:gd name="T17" fmla="*/ 165 h 367"/>
                <a:gd name="T18" fmla="*/ 46 w 136"/>
                <a:gd name="T19" fmla="*/ 176 h 367"/>
                <a:gd name="T20" fmla="*/ 43 w 136"/>
                <a:gd name="T21" fmla="*/ 187 h 367"/>
                <a:gd name="T22" fmla="*/ 42 w 136"/>
                <a:gd name="T23" fmla="*/ 198 h 367"/>
                <a:gd name="T24" fmla="*/ 37 w 136"/>
                <a:gd name="T25" fmla="*/ 212 h 367"/>
                <a:gd name="T26" fmla="*/ 32 w 136"/>
                <a:gd name="T27" fmla="*/ 226 h 367"/>
                <a:gd name="T28" fmla="*/ 27 w 136"/>
                <a:gd name="T29" fmla="*/ 239 h 367"/>
                <a:gd name="T30" fmla="*/ 23 w 136"/>
                <a:gd name="T31" fmla="*/ 247 h 367"/>
                <a:gd name="T32" fmla="*/ 17 w 136"/>
                <a:gd name="T33" fmla="*/ 256 h 367"/>
                <a:gd name="T34" fmla="*/ 0 w 136"/>
                <a:gd name="T35" fmla="*/ 272 h 367"/>
                <a:gd name="T36" fmla="*/ 0 w 136"/>
                <a:gd name="T37" fmla="*/ 366 h 367"/>
                <a:gd name="T38" fmla="*/ 7 w 136"/>
                <a:gd name="T39" fmla="*/ 359 h 367"/>
                <a:gd name="T40" fmla="*/ 13 w 136"/>
                <a:gd name="T41" fmla="*/ 348 h 367"/>
                <a:gd name="T42" fmla="*/ 19 w 136"/>
                <a:gd name="T43" fmla="*/ 336 h 367"/>
                <a:gd name="T44" fmla="*/ 24 w 136"/>
                <a:gd name="T45" fmla="*/ 328 h 367"/>
                <a:gd name="T46" fmla="*/ 28 w 136"/>
                <a:gd name="T47" fmla="*/ 324 h 367"/>
                <a:gd name="T48" fmla="*/ 32 w 136"/>
                <a:gd name="T49" fmla="*/ 318 h 367"/>
                <a:gd name="T50" fmla="*/ 36 w 136"/>
                <a:gd name="T51" fmla="*/ 313 h 367"/>
                <a:gd name="T52" fmla="*/ 40 w 136"/>
                <a:gd name="T53" fmla="*/ 311 h 367"/>
                <a:gd name="T54" fmla="*/ 43 w 136"/>
                <a:gd name="T55" fmla="*/ 307 h 367"/>
                <a:gd name="T56" fmla="*/ 44 w 136"/>
                <a:gd name="T57" fmla="*/ 302 h 367"/>
                <a:gd name="T58" fmla="*/ 46 w 136"/>
                <a:gd name="T59" fmla="*/ 295 h 367"/>
                <a:gd name="T60" fmla="*/ 52 w 136"/>
                <a:gd name="T61" fmla="*/ 285 h 367"/>
                <a:gd name="T62" fmla="*/ 58 w 136"/>
                <a:gd name="T63" fmla="*/ 271 h 367"/>
                <a:gd name="T64" fmla="*/ 68 w 136"/>
                <a:gd name="T65" fmla="*/ 252 h 367"/>
                <a:gd name="T66" fmla="*/ 79 w 136"/>
                <a:gd name="T67" fmla="*/ 233 h 367"/>
                <a:gd name="T68" fmla="*/ 95 w 136"/>
                <a:gd name="T69" fmla="*/ 212 h 367"/>
                <a:gd name="T70" fmla="*/ 106 w 136"/>
                <a:gd name="T71" fmla="*/ 195 h 367"/>
                <a:gd name="T72" fmla="*/ 119 w 136"/>
                <a:gd name="T73" fmla="*/ 176 h 367"/>
                <a:gd name="T74" fmla="*/ 123 w 136"/>
                <a:gd name="T75" fmla="*/ 169 h 367"/>
                <a:gd name="T76" fmla="*/ 125 w 136"/>
                <a:gd name="T77" fmla="*/ 164 h 367"/>
                <a:gd name="T78" fmla="*/ 126 w 136"/>
                <a:gd name="T79" fmla="*/ 155 h 367"/>
                <a:gd name="T80" fmla="*/ 128 w 136"/>
                <a:gd name="T81" fmla="*/ 130 h 367"/>
                <a:gd name="T82" fmla="*/ 130 w 136"/>
                <a:gd name="T83" fmla="*/ 110 h 367"/>
                <a:gd name="T84" fmla="*/ 133 w 136"/>
                <a:gd name="T85" fmla="*/ 87 h 367"/>
                <a:gd name="T86" fmla="*/ 135 w 136"/>
                <a:gd name="T87" fmla="*/ 57 h 367"/>
                <a:gd name="T88" fmla="*/ 135 w 136"/>
                <a:gd name="T89" fmla="*/ 38 h 367"/>
                <a:gd name="T90" fmla="*/ 133 w 136"/>
                <a:gd name="T91" fmla="*/ 0 h 367"/>
                <a:gd name="T92" fmla="*/ 75 w 136"/>
                <a:gd name="T93" fmla="*/ 52 h 367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136" h="367">
                  <a:moveTo>
                    <a:pt x="75" y="52"/>
                  </a:moveTo>
                  <a:lnTo>
                    <a:pt x="76" y="61"/>
                  </a:lnTo>
                  <a:lnTo>
                    <a:pt x="73" y="72"/>
                  </a:lnTo>
                  <a:lnTo>
                    <a:pt x="70" y="96"/>
                  </a:lnTo>
                  <a:lnTo>
                    <a:pt x="67" y="111"/>
                  </a:lnTo>
                  <a:lnTo>
                    <a:pt x="65" y="124"/>
                  </a:lnTo>
                  <a:lnTo>
                    <a:pt x="61" y="138"/>
                  </a:lnTo>
                  <a:lnTo>
                    <a:pt x="58" y="153"/>
                  </a:lnTo>
                  <a:lnTo>
                    <a:pt x="52" y="165"/>
                  </a:lnTo>
                  <a:lnTo>
                    <a:pt x="46" y="176"/>
                  </a:lnTo>
                  <a:lnTo>
                    <a:pt x="43" y="187"/>
                  </a:lnTo>
                  <a:lnTo>
                    <a:pt x="42" y="198"/>
                  </a:lnTo>
                  <a:lnTo>
                    <a:pt x="37" y="212"/>
                  </a:lnTo>
                  <a:lnTo>
                    <a:pt x="32" y="226"/>
                  </a:lnTo>
                  <a:lnTo>
                    <a:pt x="27" y="239"/>
                  </a:lnTo>
                  <a:lnTo>
                    <a:pt x="23" y="247"/>
                  </a:lnTo>
                  <a:lnTo>
                    <a:pt x="17" y="256"/>
                  </a:lnTo>
                  <a:lnTo>
                    <a:pt x="0" y="272"/>
                  </a:lnTo>
                  <a:lnTo>
                    <a:pt x="0" y="366"/>
                  </a:lnTo>
                  <a:lnTo>
                    <a:pt x="7" y="359"/>
                  </a:lnTo>
                  <a:lnTo>
                    <a:pt x="13" y="348"/>
                  </a:lnTo>
                  <a:lnTo>
                    <a:pt x="19" y="336"/>
                  </a:lnTo>
                  <a:lnTo>
                    <a:pt x="24" y="328"/>
                  </a:lnTo>
                  <a:lnTo>
                    <a:pt x="28" y="324"/>
                  </a:lnTo>
                  <a:lnTo>
                    <a:pt x="32" y="318"/>
                  </a:lnTo>
                  <a:lnTo>
                    <a:pt x="36" y="313"/>
                  </a:lnTo>
                  <a:lnTo>
                    <a:pt x="40" y="311"/>
                  </a:lnTo>
                  <a:lnTo>
                    <a:pt x="43" y="307"/>
                  </a:lnTo>
                  <a:lnTo>
                    <a:pt x="44" y="302"/>
                  </a:lnTo>
                  <a:lnTo>
                    <a:pt x="46" y="295"/>
                  </a:lnTo>
                  <a:lnTo>
                    <a:pt x="52" y="285"/>
                  </a:lnTo>
                  <a:lnTo>
                    <a:pt x="58" y="271"/>
                  </a:lnTo>
                  <a:lnTo>
                    <a:pt x="68" y="252"/>
                  </a:lnTo>
                  <a:lnTo>
                    <a:pt x="79" y="233"/>
                  </a:lnTo>
                  <a:lnTo>
                    <a:pt x="95" y="212"/>
                  </a:lnTo>
                  <a:lnTo>
                    <a:pt x="106" y="195"/>
                  </a:lnTo>
                  <a:lnTo>
                    <a:pt x="119" y="176"/>
                  </a:lnTo>
                  <a:lnTo>
                    <a:pt x="123" y="169"/>
                  </a:lnTo>
                  <a:lnTo>
                    <a:pt x="125" y="164"/>
                  </a:lnTo>
                  <a:lnTo>
                    <a:pt x="126" y="155"/>
                  </a:lnTo>
                  <a:lnTo>
                    <a:pt x="128" y="130"/>
                  </a:lnTo>
                  <a:lnTo>
                    <a:pt x="130" y="110"/>
                  </a:lnTo>
                  <a:lnTo>
                    <a:pt x="133" y="87"/>
                  </a:lnTo>
                  <a:lnTo>
                    <a:pt x="135" y="57"/>
                  </a:lnTo>
                  <a:lnTo>
                    <a:pt x="135" y="38"/>
                  </a:lnTo>
                  <a:lnTo>
                    <a:pt x="133" y="0"/>
                  </a:lnTo>
                  <a:lnTo>
                    <a:pt x="75" y="52"/>
                  </a:lnTo>
                </a:path>
              </a:pathLst>
            </a:custGeom>
            <a:solidFill>
              <a:srgbClr val="FF9F7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4282" name="Freeform 65"/>
            <p:cNvSpPr>
              <a:spLocks/>
            </p:cNvSpPr>
            <p:nvPr/>
          </p:nvSpPr>
          <p:spPr bwMode="auto">
            <a:xfrm>
              <a:off x="1986" y="2306"/>
              <a:ext cx="55" cy="113"/>
            </a:xfrm>
            <a:custGeom>
              <a:avLst/>
              <a:gdLst>
                <a:gd name="T0" fmla="*/ 0 w 55"/>
                <a:gd name="T1" fmla="*/ 112 h 113"/>
                <a:gd name="T2" fmla="*/ 8 w 55"/>
                <a:gd name="T3" fmla="*/ 108 h 113"/>
                <a:gd name="T4" fmla="*/ 15 w 55"/>
                <a:gd name="T5" fmla="*/ 100 h 113"/>
                <a:gd name="T6" fmla="*/ 21 w 55"/>
                <a:gd name="T7" fmla="*/ 93 h 113"/>
                <a:gd name="T8" fmla="*/ 24 w 55"/>
                <a:gd name="T9" fmla="*/ 83 h 113"/>
                <a:gd name="T10" fmla="*/ 26 w 55"/>
                <a:gd name="T11" fmla="*/ 74 h 113"/>
                <a:gd name="T12" fmla="*/ 26 w 55"/>
                <a:gd name="T13" fmla="*/ 64 h 113"/>
                <a:gd name="T14" fmla="*/ 28 w 55"/>
                <a:gd name="T15" fmla="*/ 52 h 113"/>
                <a:gd name="T16" fmla="*/ 29 w 55"/>
                <a:gd name="T17" fmla="*/ 44 h 113"/>
                <a:gd name="T18" fmla="*/ 32 w 55"/>
                <a:gd name="T19" fmla="*/ 39 h 113"/>
                <a:gd name="T20" fmla="*/ 34 w 55"/>
                <a:gd name="T21" fmla="*/ 35 h 113"/>
                <a:gd name="T22" fmla="*/ 36 w 55"/>
                <a:gd name="T23" fmla="*/ 27 h 113"/>
                <a:gd name="T24" fmla="*/ 39 w 55"/>
                <a:gd name="T25" fmla="*/ 22 h 113"/>
                <a:gd name="T26" fmla="*/ 43 w 55"/>
                <a:gd name="T27" fmla="*/ 16 h 113"/>
                <a:gd name="T28" fmla="*/ 47 w 55"/>
                <a:gd name="T29" fmla="*/ 13 h 113"/>
                <a:gd name="T30" fmla="*/ 53 w 55"/>
                <a:gd name="T31" fmla="*/ 11 h 113"/>
                <a:gd name="T32" fmla="*/ 52 w 55"/>
                <a:gd name="T33" fmla="*/ 7 h 113"/>
                <a:gd name="T34" fmla="*/ 54 w 55"/>
                <a:gd name="T35" fmla="*/ 0 h 113"/>
                <a:gd name="T36" fmla="*/ 50 w 55"/>
                <a:gd name="T37" fmla="*/ 3 h 113"/>
                <a:gd name="T38" fmla="*/ 45 w 55"/>
                <a:gd name="T39" fmla="*/ 5 h 113"/>
                <a:gd name="T40" fmla="*/ 39 w 55"/>
                <a:gd name="T41" fmla="*/ 6 h 113"/>
                <a:gd name="T42" fmla="*/ 34 w 55"/>
                <a:gd name="T43" fmla="*/ 4 h 113"/>
                <a:gd name="T44" fmla="*/ 30 w 55"/>
                <a:gd name="T45" fmla="*/ 0 h 113"/>
                <a:gd name="T46" fmla="*/ 28 w 55"/>
                <a:gd name="T47" fmla="*/ 16 h 113"/>
                <a:gd name="T48" fmla="*/ 24 w 55"/>
                <a:gd name="T49" fmla="*/ 29 h 113"/>
                <a:gd name="T50" fmla="*/ 21 w 55"/>
                <a:gd name="T51" fmla="*/ 42 h 113"/>
                <a:gd name="T52" fmla="*/ 20 w 55"/>
                <a:gd name="T53" fmla="*/ 50 h 113"/>
                <a:gd name="T54" fmla="*/ 15 w 55"/>
                <a:gd name="T55" fmla="*/ 60 h 113"/>
                <a:gd name="T56" fmla="*/ 11 w 55"/>
                <a:gd name="T57" fmla="*/ 67 h 113"/>
                <a:gd name="T58" fmla="*/ 8 w 55"/>
                <a:gd name="T59" fmla="*/ 77 h 113"/>
                <a:gd name="T60" fmla="*/ 5 w 55"/>
                <a:gd name="T61" fmla="*/ 89 h 113"/>
                <a:gd name="T62" fmla="*/ 2 w 55"/>
                <a:gd name="T63" fmla="*/ 101 h 113"/>
                <a:gd name="T64" fmla="*/ 0 w 55"/>
                <a:gd name="T65" fmla="*/ 112 h 11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55" h="113">
                  <a:moveTo>
                    <a:pt x="0" y="112"/>
                  </a:moveTo>
                  <a:lnTo>
                    <a:pt x="8" y="108"/>
                  </a:lnTo>
                  <a:lnTo>
                    <a:pt x="15" y="100"/>
                  </a:lnTo>
                  <a:lnTo>
                    <a:pt x="21" y="93"/>
                  </a:lnTo>
                  <a:lnTo>
                    <a:pt x="24" y="83"/>
                  </a:lnTo>
                  <a:lnTo>
                    <a:pt x="26" y="74"/>
                  </a:lnTo>
                  <a:lnTo>
                    <a:pt x="26" y="64"/>
                  </a:lnTo>
                  <a:lnTo>
                    <a:pt x="28" y="52"/>
                  </a:lnTo>
                  <a:lnTo>
                    <a:pt x="29" y="44"/>
                  </a:lnTo>
                  <a:lnTo>
                    <a:pt x="32" y="39"/>
                  </a:lnTo>
                  <a:lnTo>
                    <a:pt x="34" y="35"/>
                  </a:lnTo>
                  <a:lnTo>
                    <a:pt x="36" y="27"/>
                  </a:lnTo>
                  <a:lnTo>
                    <a:pt x="39" y="22"/>
                  </a:lnTo>
                  <a:lnTo>
                    <a:pt x="43" y="16"/>
                  </a:lnTo>
                  <a:lnTo>
                    <a:pt x="47" y="13"/>
                  </a:lnTo>
                  <a:lnTo>
                    <a:pt x="53" y="11"/>
                  </a:lnTo>
                  <a:lnTo>
                    <a:pt x="52" y="7"/>
                  </a:lnTo>
                  <a:lnTo>
                    <a:pt x="54" y="0"/>
                  </a:lnTo>
                  <a:lnTo>
                    <a:pt x="50" y="3"/>
                  </a:lnTo>
                  <a:lnTo>
                    <a:pt x="45" y="5"/>
                  </a:lnTo>
                  <a:lnTo>
                    <a:pt x="39" y="6"/>
                  </a:lnTo>
                  <a:lnTo>
                    <a:pt x="34" y="4"/>
                  </a:lnTo>
                  <a:lnTo>
                    <a:pt x="30" y="0"/>
                  </a:lnTo>
                  <a:lnTo>
                    <a:pt x="28" y="16"/>
                  </a:lnTo>
                  <a:lnTo>
                    <a:pt x="24" y="29"/>
                  </a:lnTo>
                  <a:lnTo>
                    <a:pt x="21" y="42"/>
                  </a:lnTo>
                  <a:lnTo>
                    <a:pt x="20" y="50"/>
                  </a:lnTo>
                  <a:lnTo>
                    <a:pt x="15" y="60"/>
                  </a:lnTo>
                  <a:lnTo>
                    <a:pt x="11" y="67"/>
                  </a:lnTo>
                  <a:lnTo>
                    <a:pt x="8" y="77"/>
                  </a:lnTo>
                  <a:lnTo>
                    <a:pt x="5" y="89"/>
                  </a:lnTo>
                  <a:lnTo>
                    <a:pt x="2" y="101"/>
                  </a:lnTo>
                  <a:lnTo>
                    <a:pt x="0" y="112"/>
                  </a:lnTo>
                </a:path>
              </a:pathLst>
            </a:custGeom>
            <a:solidFill>
              <a:srgbClr val="FF8F6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44052" name="Freeform 66"/>
          <p:cNvSpPr>
            <a:spLocks/>
          </p:cNvSpPr>
          <p:nvPr/>
        </p:nvSpPr>
        <p:spPr bwMode="auto">
          <a:xfrm>
            <a:off x="2938463" y="2984500"/>
            <a:ext cx="185737" cy="173038"/>
          </a:xfrm>
          <a:custGeom>
            <a:avLst/>
            <a:gdLst>
              <a:gd name="T0" fmla="*/ 2147483647 w 117"/>
              <a:gd name="T1" fmla="*/ 2147483647 h 109"/>
              <a:gd name="T2" fmla="*/ 2147483647 w 117"/>
              <a:gd name="T3" fmla="*/ 2147483647 h 109"/>
              <a:gd name="T4" fmla="*/ 2147483647 w 117"/>
              <a:gd name="T5" fmla="*/ 2147483647 h 109"/>
              <a:gd name="T6" fmla="*/ 2147483647 w 117"/>
              <a:gd name="T7" fmla="*/ 2147483647 h 109"/>
              <a:gd name="T8" fmla="*/ 2147483647 w 117"/>
              <a:gd name="T9" fmla="*/ 2147483647 h 109"/>
              <a:gd name="T10" fmla="*/ 2147483647 w 117"/>
              <a:gd name="T11" fmla="*/ 2147483647 h 109"/>
              <a:gd name="T12" fmla="*/ 2147483647 w 117"/>
              <a:gd name="T13" fmla="*/ 2147483647 h 109"/>
              <a:gd name="T14" fmla="*/ 2147483647 w 117"/>
              <a:gd name="T15" fmla="*/ 2147483647 h 109"/>
              <a:gd name="T16" fmla="*/ 0 w 117"/>
              <a:gd name="T17" fmla="*/ 2147483647 h 109"/>
              <a:gd name="T18" fmla="*/ 2147483647 w 117"/>
              <a:gd name="T19" fmla="*/ 2147483647 h 109"/>
              <a:gd name="T20" fmla="*/ 2147483647 w 117"/>
              <a:gd name="T21" fmla="*/ 2147483647 h 109"/>
              <a:gd name="T22" fmla="*/ 2147483647 w 117"/>
              <a:gd name="T23" fmla="*/ 2147483647 h 109"/>
              <a:gd name="T24" fmla="*/ 2147483647 w 117"/>
              <a:gd name="T25" fmla="*/ 2147483647 h 109"/>
              <a:gd name="T26" fmla="*/ 2147483647 w 117"/>
              <a:gd name="T27" fmla="*/ 2147483647 h 109"/>
              <a:gd name="T28" fmla="*/ 2147483647 w 117"/>
              <a:gd name="T29" fmla="*/ 0 h 109"/>
              <a:gd name="T30" fmla="*/ 2147483647 w 117"/>
              <a:gd name="T31" fmla="*/ 2147483647 h 109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117" h="109">
                <a:moveTo>
                  <a:pt x="25" y="17"/>
                </a:moveTo>
                <a:lnTo>
                  <a:pt x="23" y="28"/>
                </a:lnTo>
                <a:lnTo>
                  <a:pt x="23" y="38"/>
                </a:lnTo>
                <a:lnTo>
                  <a:pt x="21" y="51"/>
                </a:lnTo>
                <a:lnTo>
                  <a:pt x="19" y="59"/>
                </a:lnTo>
                <a:lnTo>
                  <a:pt x="16" y="65"/>
                </a:lnTo>
                <a:lnTo>
                  <a:pt x="12" y="71"/>
                </a:lnTo>
                <a:lnTo>
                  <a:pt x="9" y="76"/>
                </a:lnTo>
                <a:lnTo>
                  <a:pt x="0" y="92"/>
                </a:lnTo>
                <a:lnTo>
                  <a:pt x="116" y="108"/>
                </a:lnTo>
                <a:lnTo>
                  <a:pt x="112" y="59"/>
                </a:lnTo>
                <a:lnTo>
                  <a:pt x="111" y="43"/>
                </a:lnTo>
                <a:lnTo>
                  <a:pt x="112" y="31"/>
                </a:lnTo>
                <a:lnTo>
                  <a:pt x="110" y="11"/>
                </a:lnTo>
                <a:lnTo>
                  <a:pt x="29" y="0"/>
                </a:lnTo>
                <a:lnTo>
                  <a:pt x="25" y="17"/>
                </a:lnTo>
              </a:path>
            </a:pathLst>
          </a:custGeom>
          <a:solidFill>
            <a:srgbClr val="E0E000"/>
          </a:solidFill>
          <a:ln w="12700" cap="rnd" cmpd="sng">
            <a:solidFill>
              <a:srgbClr val="00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grpSp>
        <p:nvGrpSpPr>
          <p:cNvPr id="44053" name="Group 67"/>
          <p:cNvGrpSpPr>
            <a:grpSpLocks/>
          </p:cNvGrpSpPr>
          <p:nvPr/>
        </p:nvGrpSpPr>
        <p:grpSpPr bwMode="auto">
          <a:xfrm>
            <a:off x="2733675" y="2779713"/>
            <a:ext cx="649288" cy="257175"/>
            <a:chOff x="1722" y="1751"/>
            <a:chExt cx="409" cy="162"/>
          </a:xfrm>
        </p:grpSpPr>
        <p:sp>
          <p:nvSpPr>
            <p:cNvPr id="44277" name="Freeform 68"/>
            <p:cNvSpPr>
              <a:spLocks/>
            </p:cNvSpPr>
            <p:nvPr/>
          </p:nvSpPr>
          <p:spPr bwMode="auto">
            <a:xfrm>
              <a:off x="2085" y="1751"/>
              <a:ext cx="46" cy="20"/>
            </a:xfrm>
            <a:custGeom>
              <a:avLst/>
              <a:gdLst>
                <a:gd name="T0" fmla="*/ 0 w 46"/>
                <a:gd name="T1" fmla="*/ 19 h 20"/>
                <a:gd name="T2" fmla="*/ 3 w 46"/>
                <a:gd name="T3" fmla="*/ 16 h 20"/>
                <a:gd name="T4" fmla="*/ 4 w 46"/>
                <a:gd name="T5" fmla="*/ 11 h 20"/>
                <a:gd name="T6" fmla="*/ 7 w 46"/>
                <a:gd name="T7" fmla="*/ 9 h 20"/>
                <a:gd name="T8" fmla="*/ 11 w 46"/>
                <a:gd name="T9" fmla="*/ 6 h 20"/>
                <a:gd name="T10" fmla="*/ 13 w 46"/>
                <a:gd name="T11" fmla="*/ 4 h 20"/>
                <a:gd name="T12" fmla="*/ 17 w 46"/>
                <a:gd name="T13" fmla="*/ 2 h 20"/>
                <a:gd name="T14" fmla="*/ 20 w 46"/>
                <a:gd name="T15" fmla="*/ 1 h 20"/>
                <a:gd name="T16" fmla="*/ 23 w 46"/>
                <a:gd name="T17" fmla="*/ 0 h 20"/>
                <a:gd name="T18" fmla="*/ 27 w 46"/>
                <a:gd name="T19" fmla="*/ 0 h 20"/>
                <a:gd name="T20" fmla="*/ 31 w 46"/>
                <a:gd name="T21" fmla="*/ 0 h 20"/>
                <a:gd name="T22" fmla="*/ 36 w 46"/>
                <a:gd name="T23" fmla="*/ 1 h 20"/>
                <a:gd name="T24" fmla="*/ 40 w 46"/>
                <a:gd name="T25" fmla="*/ 3 h 20"/>
                <a:gd name="T26" fmla="*/ 41 w 46"/>
                <a:gd name="T27" fmla="*/ 3 h 20"/>
                <a:gd name="T28" fmla="*/ 44 w 46"/>
                <a:gd name="T29" fmla="*/ 4 h 20"/>
                <a:gd name="T30" fmla="*/ 44 w 46"/>
                <a:gd name="T31" fmla="*/ 5 h 20"/>
                <a:gd name="T32" fmla="*/ 45 w 46"/>
                <a:gd name="T33" fmla="*/ 6 h 20"/>
                <a:gd name="T34" fmla="*/ 44 w 46"/>
                <a:gd name="T35" fmla="*/ 7 h 20"/>
                <a:gd name="T36" fmla="*/ 44 w 46"/>
                <a:gd name="T37" fmla="*/ 9 h 20"/>
                <a:gd name="T38" fmla="*/ 43 w 46"/>
                <a:gd name="T39" fmla="*/ 12 h 20"/>
                <a:gd name="T40" fmla="*/ 41 w 46"/>
                <a:gd name="T41" fmla="*/ 12 h 20"/>
                <a:gd name="T42" fmla="*/ 40 w 46"/>
                <a:gd name="T43" fmla="*/ 13 h 20"/>
                <a:gd name="T44" fmla="*/ 39 w 46"/>
                <a:gd name="T45" fmla="*/ 13 h 20"/>
                <a:gd name="T46" fmla="*/ 36 w 46"/>
                <a:gd name="T47" fmla="*/ 13 h 20"/>
                <a:gd name="T48" fmla="*/ 34 w 46"/>
                <a:gd name="T49" fmla="*/ 13 h 20"/>
                <a:gd name="T50" fmla="*/ 32 w 46"/>
                <a:gd name="T51" fmla="*/ 14 h 20"/>
                <a:gd name="T52" fmla="*/ 30 w 46"/>
                <a:gd name="T53" fmla="*/ 13 h 20"/>
                <a:gd name="T54" fmla="*/ 27 w 46"/>
                <a:gd name="T55" fmla="*/ 13 h 20"/>
                <a:gd name="T56" fmla="*/ 24 w 46"/>
                <a:gd name="T57" fmla="*/ 11 h 20"/>
                <a:gd name="T58" fmla="*/ 20 w 46"/>
                <a:gd name="T59" fmla="*/ 12 h 20"/>
                <a:gd name="T60" fmla="*/ 17 w 46"/>
                <a:gd name="T61" fmla="*/ 12 h 20"/>
                <a:gd name="T62" fmla="*/ 14 w 46"/>
                <a:gd name="T63" fmla="*/ 12 h 20"/>
                <a:gd name="T64" fmla="*/ 11 w 46"/>
                <a:gd name="T65" fmla="*/ 14 h 20"/>
                <a:gd name="T66" fmla="*/ 8 w 46"/>
                <a:gd name="T67" fmla="*/ 14 h 20"/>
                <a:gd name="T68" fmla="*/ 5 w 46"/>
                <a:gd name="T69" fmla="*/ 16 h 20"/>
                <a:gd name="T70" fmla="*/ 3 w 46"/>
                <a:gd name="T71" fmla="*/ 17 h 20"/>
                <a:gd name="T72" fmla="*/ 0 w 46"/>
                <a:gd name="T73" fmla="*/ 19 h 20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46" h="20">
                  <a:moveTo>
                    <a:pt x="0" y="19"/>
                  </a:moveTo>
                  <a:lnTo>
                    <a:pt x="3" y="16"/>
                  </a:lnTo>
                  <a:lnTo>
                    <a:pt x="4" y="11"/>
                  </a:lnTo>
                  <a:lnTo>
                    <a:pt x="7" y="9"/>
                  </a:lnTo>
                  <a:lnTo>
                    <a:pt x="11" y="6"/>
                  </a:lnTo>
                  <a:lnTo>
                    <a:pt x="13" y="4"/>
                  </a:lnTo>
                  <a:lnTo>
                    <a:pt x="17" y="2"/>
                  </a:lnTo>
                  <a:lnTo>
                    <a:pt x="20" y="1"/>
                  </a:lnTo>
                  <a:lnTo>
                    <a:pt x="23" y="0"/>
                  </a:lnTo>
                  <a:lnTo>
                    <a:pt x="27" y="0"/>
                  </a:lnTo>
                  <a:lnTo>
                    <a:pt x="31" y="0"/>
                  </a:lnTo>
                  <a:lnTo>
                    <a:pt x="36" y="1"/>
                  </a:lnTo>
                  <a:lnTo>
                    <a:pt x="40" y="3"/>
                  </a:lnTo>
                  <a:lnTo>
                    <a:pt x="41" y="3"/>
                  </a:lnTo>
                  <a:lnTo>
                    <a:pt x="44" y="4"/>
                  </a:lnTo>
                  <a:lnTo>
                    <a:pt x="44" y="5"/>
                  </a:lnTo>
                  <a:lnTo>
                    <a:pt x="45" y="6"/>
                  </a:lnTo>
                  <a:lnTo>
                    <a:pt x="44" y="7"/>
                  </a:lnTo>
                  <a:lnTo>
                    <a:pt x="44" y="9"/>
                  </a:lnTo>
                  <a:lnTo>
                    <a:pt x="43" y="12"/>
                  </a:lnTo>
                  <a:lnTo>
                    <a:pt x="41" y="12"/>
                  </a:lnTo>
                  <a:lnTo>
                    <a:pt x="40" y="13"/>
                  </a:lnTo>
                  <a:lnTo>
                    <a:pt x="39" y="13"/>
                  </a:lnTo>
                  <a:lnTo>
                    <a:pt x="36" y="13"/>
                  </a:lnTo>
                  <a:lnTo>
                    <a:pt x="34" y="13"/>
                  </a:lnTo>
                  <a:lnTo>
                    <a:pt x="32" y="14"/>
                  </a:lnTo>
                  <a:lnTo>
                    <a:pt x="30" y="13"/>
                  </a:lnTo>
                  <a:lnTo>
                    <a:pt x="27" y="13"/>
                  </a:lnTo>
                  <a:lnTo>
                    <a:pt x="24" y="11"/>
                  </a:lnTo>
                  <a:lnTo>
                    <a:pt x="20" y="12"/>
                  </a:lnTo>
                  <a:lnTo>
                    <a:pt x="17" y="12"/>
                  </a:lnTo>
                  <a:lnTo>
                    <a:pt x="14" y="12"/>
                  </a:lnTo>
                  <a:lnTo>
                    <a:pt x="11" y="14"/>
                  </a:lnTo>
                  <a:lnTo>
                    <a:pt x="8" y="14"/>
                  </a:lnTo>
                  <a:lnTo>
                    <a:pt x="5" y="16"/>
                  </a:lnTo>
                  <a:lnTo>
                    <a:pt x="3" y="17"/>
                  </a:lnTo>
                  <a:lnTo>
                    <a:pt x="0" y="19"/>
                  </a:lnTo>
                </a:path>
              </a:pathLst>
            </a:custGeom>
            <a:solidFill>
              <a:srgbClr val="C0FFFF"/>
            </a:solidFill>
            <a:ln w="12700" cap="rnd" cmpd="sng">
              <a:solidFill>
                <a:srgbClr val="000000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4278" name="Freeform 69"/>
            <p:cNvSpPr>
              <a:spLocks/>
            </p:cNvSpPr>
            <p:nvPr/>
          </p:nvSpPr>
          <p:spPr bwMode="auto">
            <a:xfrm>
              <a:off x="1756" y="1792"/>
              <a:ext cx="42" cy="28"/>
            </a:xfrm>
            <a:custGeom>
              <a:avLst/>
              <a:gdLst>
                <a:gd name="T0" fmla="*/ 29 w 42"/>
                <a:gd name="T1" fmla="*/ 0 h 28"/>
                <a:gd name="T2" fmla="*/ 20 w 42"/>
                <a:gd name="T3" fmla="*/ 1 h 28"/>
                <a:gd name="T4" fmla="*/ 12 w 42"/>
                <a:gd name="T5" fmla="*/ 2 h 28"/>
                <a:gd name="T6" fmla="*/ 9 w 42"/>
                <a:gd name="T7" fmla="*/ 3 h 28"/>
                <a:gd name="T8" fmla="*/ 4 w 42"/>
                <a:gd name="T9" fmla="*/ 7 h 28"/>
                <a:gd name="T10" fmla="*/ 2 w 42"/>
                <a:gd name="T11" fmla="*/ 9 h 28"/>
                <a:gd name="T12" fmla="*/ 0 w 42"/>
                <a:gd name="T13" fmla="*/ 13 h 28"/>
                <a:gd name="T14" fmla="*/ 0 w 42"/>
                <a:gd name="T15" fmla="*/ 19 h 28"/>
                <a:gd name="T16" fmla="*/ 0 w 42"/>
                <a:gd name="T17" fmla="*/ 20 h 28"/>
                <a:gd name="T18" fmla="*/ 3 w 42"/>
                <a:gd name="T19" fmla="*/ 24 h 28"/>
                <a:gd name="T20" fmla="*/ 5 w 42"/>
                <a:gd name="T21" fmla="*/ 25 h 28"/>
                <a:gd name="T22" fmla="*/ 9 w 42"/>
                <a:gd name="T23" fmla="*/ 27 h 28"/>
                <a:gd name="T24" fmla="*/ 15 w 42"/>
                <a:gd name="T25" fmla="*/ 25 h 28"/>
                <a:gd name="T26" fmla="*/ 20 w 42"/>
                <a:gd name="T27" fmla="*/ 22 h 28"/>
                <a:gd name="T28" fmla="*/ 23 w 42"/>
                <a:gd name="T29" fmla="*/ 17 h 28"/>
                <a:gd name="T30" fmla="*/ 27 w 42"/>
                <a:gd name="T31" fmla="*/ 9 h 28"/>
                <a:gd name="T32" fmla="*/ 30 w 42"/>
                <a:gd name="T33" fmla="*/ 6 h 28"/>
                <a:gd name="T34" fmla="*/ 33 w 42"/>
                <a:gd name="T35" fmla="*/ 3 h 28"/>
                <a:gd name="T36" fmla="*/ 41 w 42"/>
                <a:gd name="T37" fmla="*/ 1 h 28"/>
                <a:gd name="T38" fmla="*/ 29 w 42"/>
                <a:gd name="T39" fmla="*/ 0 h 28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42" h="28">
                  <a:moveTo>
                    <a:pt x="29" y="0"/>
                  </a:moveTo>
                  <a:lnTo>
                    <a:pt x="20" y="1"/>
                  </a:lnTo>
                  <a:lnTo>
                    <a:pt x="12" y="2"/>
                  </a:lnTo>
                  <a:lnTo>
                    <a:pt x="9" y="3"/>
                  </a:lnTo>
                  <a:lnTo>
                    <a:pt x="4" y="7"/>
                  </a:lnTo>
                  <a:lnTo>
                    <a:pt x="2" y="9"/>
                  </a:lnTo>
                  <a:lnTo>
                    <a:pt x="0" y="13"/>
                  </a:lnTo>
                  <a:lnTo>
                    <a:pt x="0" y="19"/>
                  </a:lnTo>
                  <a:lnTo>
                    <a:pt x="0" y="20"/>
                  </a:lnTo>
                  <a:lnTo>
                    <a:pt x="3" y="24"/>
                  </a:lnTo>
                  <a:lnTo>
                    <a:pt x="5" y="25"/>
                  </a:lnTo>
                  <a:lnTo>
                    <a:pt x="9" y="27"/>
                  </a:lnTo>
                  <a:lnTo>
                    <a:pt x="15" y="25"/>
                  </a:lnTo>
                  <a:lnTo>
                    <a:pt x="20" y="22"/>
                  </a:lnTo>
                  <a:lnTo>
                    <a:pt x="23" y="17"/>
                  </a:lnTo>
                  <a:lnTo>
                    <a:pt x="27" y="9"/>
                  </a:lnTo>
                  <a:lnTo>
                    <a:pt x="30" y="6"/>
                  </a:lnTo>
                  <a:lnTo>
                    <a:pt x="33" y="3"/>
                  </a:lnTo>
                  <a:lnTo>
                    <a:pt x="41" y="1"/>
                  </a:lnTo>
                  <a:lnTo>
                    <a:pt x="29" y="0"/>
                  </a:lnTo>
                </a:path>
              </a:pathLst>
            </a:custGeom>
            <a:solidFill>
              <a:srgbClr val="C0FFFF"/>
            </a:solidFill>
            <a:ln w="12700" cap="rnd" cmpd="sng">
              <a:solidFill>
                <a:srgbClr val="000000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4279" name="Freeform 70"/>
            <p:cNvSpPr>
              <a:spLocks/>
            </p:cNvSpPr>
            <p:nvPr/>
          </p:nvSpPr>
          <p:spPr bwMode="auto">
            <a:xfrm>
              <a:off x="1722" y="1858"/>
              <a:ext cx="49" cy="23"/>
            </a:xfrm>
            <a:custGeom>
              <a:avLst/>
              <a:gdLst>
                <a:gd name="T0" fmla="*/ 34 w 49"/>
                <a:gd name="T1" fmla="*/ 0 h 23"/>
                <a:gd name="T2" fmla="*/ 24 w 49"/>
                <a:gd name="T3" fmla="*/ 1 h 23"/>
                <a:gd name="T4" fmla="*/ 16 w 49"/>
                <a:gd name="T5" fmla="*/ 0 h 23"/>
                <a:gd name="T6" fmla="*/ 11 w 49"/>
                <a:gd name="T7" fmla="*/ 3 h 23"/>
                <a:gd name="T8" fmla="*/ 4 w 49"/>
                <a:gd name="T9" fmla="*/ 5 h 23"/>
                <a:gd name="T10" fmla="*/ 2 w 49"/>
                <a:gd name="T11" fmla="*/ 8 h 23"/>
                <a:gd name="T12" fmla="*/ 0 w 49"/>
                <a:gd name="T13" fmla="*/ 10 h 23"/>
                <a:gd name="T14" fmla="*/ 0 w 49"/>
                <a:gd name="T15" fmla="*/ 14 h 23"/>
                <a:gd name="T16" fmla="*/ 1 w 49"/>
                <a:gd name="T17" fmla="*/ 17 h 23"/>
                <a:gd name="T18" fmla="*/ 3 w 49"/>
                <a:gd name="T19" fmla="*/ 19 h 23"/>
                <a:gd name="T20" fmla="*/ 6 w 49"/>
                <a:gd name="T21" fmla="*/ 20 h 23"/>
                <a:gd name="T22" fmla="*/ 12 w 49"/>
                <a:gd name="T23" fmla="*/ 22 h 23"/>
                <a:gd name="T24" fmla="*/ 19 w 49"/>
                <a:gd name="T25" fmla="*/ 20 h 23"/>
                <a:gd name="T26" fmla="*/ 24 w 49"/>
                <a:gd name="T27" fmla="*/ 18 h 23"/>
                <a:gd name="T28" fmla="*/ 29 w 49"/>
                <a:gd name="T29" fmla="*/ 15 h 23"/>
                <a:gd name="T30" fmla="*/ 33 w 49"/>
                <a:gd name="T31" fmla="*/ 8 h 23"/>
                <a:gd name="T32" fmla="*/ 36 w 49"/>
                <a:gd name="T33" fmla="*/ 5 h 23"/>
                <a:gd name="T34" fmla="*/ 40 w 49"/>
                <a:gd name="T35" fmla="*/ 3 h 23"/>
                <a:gd name="T36" fmla="*/ 48 w 49"/>
                <a:gd name="T37" fmla="*/ 1 h 23"/>
                <a:gd name="T38" fmla="*/ 34 w 49"/>
                <a:gd name="T39" fmla="*/ 0 h 23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49" h="23">
                  <a:moveTo>
                    <a:pt x="34" y="0"/>
                  </a:moveTo>
                  <a:lnTo>
                    <a:pt x="24" y="1"/>
                  </a:lnTo>
                  <a:lnTo>
                    <a:pt x="16" y="0"/>
                  </a:lnTo>
                  <a:lnTo>
                    <a:pt x="11" y="3"/>
                  </a:lnTo>
                  <a:lnTo>
                    <a:pt x="4" y="5"/>
                  </a:lnTo>
                  <a:lnTo>
                    <a:pt x="2" y="8"/>
                  </a:lnTo>
                  <a:lnTo>
                    <a:pt x="0" y="10"/>
                  </a:lnTo>
                  <a:lnTo>
                    <a:pt x="0" y="14"/>
                  </a:lnTo>
                  <a:lnTo>
                    <a:pt x="1" y="17"/>
                  </a:lnTo>
                  <a:lnTo>
                    <a:pt x="3" y="19"/>
                  </a:lnTo>
                  <a:lnTo>
                    <a:pt x="6" y="20"/>
                  </a:lnTo>
                  <a:lnTo>
                    <a:pt x="12" y="22"/>
                  </a:lnTo>
                  <a:lnTo>
                    <a:pt x="19" y="20"/>
                  </a:lnTo>
                  <a:lnTo>
                    <a:pt x="24" y="18"/>
                  </a:lnTo>
                  <a:lnTo>
                    <a:pt x="29" y="15"/>
                  </a:lnTo>
                  <a:lnTo>
                    <a:pt x="33" y="8"/>
                  </a:lnTo>
                  <a:lnTo>
                    <a:pt x="36" y="5"/>
                  </a:lnTo>
                  <a:lnTo>
                    <a:pt x="40" y="3"/>
                  </a:lnTo>
                  <a:lnTo>
                    <a:pt x="48" y="1"/>
                  </a:lnTo>
                  <a:lnTo>
                    <a:pt x="34" y="0"/>
                  </a:lnTo>
                </a:path>
              </a:pathLst>
            </a:custGeom>
            <a:solidFill>
              <a:srgbClr val="C0FFFF"/>
            </a:solidFill>
            <a:ln w="12700" cap="rnd" cmpd="sng">
              <a:solidFill>
                <a:srgbClr val="000000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4280" name="Freeform 71"/>
            <p:cNvSpPr>
              <a:spLocks/>
            </p:cNvSpPr>
            <p:nvPr/>
          </p:nvSpPr>
          <p:spPr bwMode="auto">
            <a:xfrm>
              <a:off x="2082" y="1878"/>
              <a:ext cx="42" cy="35"/>
            </a:xfrm>
            <a:custGeom>
              <a:avLst/>
              <a:gdLst>
                <a:gd name="T0" fmla="*/ 11 w 42"/>
                <a:gd name="T1" fmla="*/ 3 h 35"/>
                <a:gd name="T2" fmla="*/ 20 w 42"/>
                <a:gd name="T3" fmla="*/ 6 h 35"/>
                <a:gd name="T4" fmla="*/ 29 w 42"/>
                <a:gd name="T5" fmla="*/ 9 h 35"/>
                <a:gd name="T6" fmla="*/ 33 w 42"/>
                <a:gd name="T7" fmla="*/ 12 h 35"/>
                <a:gd name="T8" fmla="*/ 37 w 42"/>
                <a:gd name="T9" fmla="*/ 17 h 35"/>
                <a:gd name="T10" fmla="*/ 40 w 42"/>
                <a:gd name="T11" fmla="*/ 18 h 35"/>
                <a:gd name="T12" fmla="*/ 41 w 42"/>
                <a:gd name="T13" fmla="*/ 24 h 35"/>
                <a:gd name="T14" fmla="*/ 41 w 42"/>
                <a:gd name="T15" fmla="*/ 28 h 35"/>
                <a:gd name="T16" fmla="*/ 38 w 42"/>
                <a:gd name="T17" fmla="*/ 30 h 35"/>
                <a:gd name="T18" fmla="*/ 36 w 42"/>
                <a:gd name="T19" fmla="*/ 33 h 35"/>
                <a:gd name="T20" fmla="*/ 32 w 42"/>
                <a:gd name="T21" fmla="*/ 34 h 35"/>
                <a:gd name="T22" fmla="*/ 28 w 42"/>
                <a:gd name="T23" fmla="*/ 34 h 35"/>
                <a:gd name="T24" fmla="*/ 20 w 42"/>
                <a:gd name="T25" fmla="*/ 30 h 35"/>
                <a:gd name="T26" fmla="*/ 16 w 42"/>
                <a:gd name="T27" fmla="*/ 26 h 35"/>
                <a:gd name="T28" fmla="*/ 13 w 42"/>
                <a:gd name="T29" fmla="*/ 19 h 35"/>
                <a:gd name="T30" fmla="*/ 10 w 42"/>
                <a:gd name="T31" fmla="*/ 12 h 35"/>
                <a:gd name="T32" fmla="*/ 10 w 42"/>
                <a:gd name="T33" fmla="*/ 8 h 35"/>
                <a:gd name="T34" fmla="*/ 6 w 42"/>
                <a:gd name="T35" fmla="*/ 4 h 35"/>
                <a:gd name="T36" fmla="*/ 0 w 42"/>
                <a:gd name="T37" fmla="*/ 0 h 35"/>
                <a:gd name="T38" fmla="*/ 11 w 42"/>
                <a:gd name="T39" fmla="*/ 3 h 35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42" h="35">
                  <a:moveTo>
                    <a:pt x="11" y="3"/>
                  </a:moveTo>
                  <a:lnTo>
                    <a:pt x="20" y="6"/>
                  </a:lnTo>
                  <a:lnTo>
                    <a:pt x="29" y="9"/>
                  </a:lnTo>
                  <a:lnTo>
                    <a:pt x="33" y="12"/>
                  </a:lnTo>
                  <a:lnTo>
                    <a:pt x="37" y="17"/>
                  </a:lnTo>
                  <a:lnTo>
                    <a:pt x="40" y="18"/>
                  </a:lnTo>
                  <a:lnTo>
                    <a:pt x="41" y="24"/>
                  </a:lnTo>
                  <a:lnTo>
                    <a:pt x="41" y="28"/>
                  </a:lnTo>
                  <a:lnTo>
                    <a:pt x="38" y="30"/>
                  </a:lnTo>
                  <a:lnTo>
                    <a:pt x="36" y="33"/>
                  </a:lnTo>
                  <a:lnTo>
                    <a:pt x="32" y="34"/>
                  </a:lnTo>
                  <a:lnTo>
                    <a:pt x="28" y="34"/>
                  </a:lnTo>
                  <a:lnTo>
                    <a:pt x="20" y="30"/>
                  </a:lnTo>
                  <a:lnTo>
                    <a:pt x="16" y="26"/>
                  </a:lnTo>
                  <a:lnTo>
                    <a:pt x="13" y="19"/>
                  </a:lnTo>
                  <a:lnTo>
                    <a:pt x="10" y="12"/>
                  </a:lnTo>
                  <a:lnTo>
                    <a:pt x="10" y="8"/>
                  </a:lnTo>
                  <a:lnTo>
                    <a:pt x="6" y="4"/>
                  </a:lnTo>
                  <a:lnTo>
                    <a:pt x="0" y="0"/>
                  </a:lnTo>
                  <a:lnTo>
                    <a:pt x="11" y="3"/>
                  </a:lnTo>
                </a:path>
              </a:pathLst>
            </a:custGeom>
            <a:solidFill>
              <a:srgbClr val="C0FFFF"/>
            </a:solidFill>
            <a:ln w="12700" cap="rnd" cmpd="sng">
              <a:solidFill>
                <a:srgbClr val="000000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44054" name="Freeform 72"/>
          <p:cNvSpPr>
            <a:spLocks/>
          </p:cNvSpPr>
          <p:nvPr/>
        </p:nvSpPr>
        <p:spPr bwMode="auto">
          <a:xfrm>
            <a:off x="2913063" y="2681288"/>
            <a:ext cx="303212" cy="444500"/>
          </a:xfrm>
          <a:custGeom>
            <a:avLst/>
            <a:gdLst>
              <a:gd name="T0" fmla="*/ 2147483647 w 191"/>
              <a:gd name="T1" fmla="*/ 2147483647 h 280"/>
              <a:gd name="T2" fmla="*/ 2147483647 w 191"/>
              <a:gd name="T3" fmla="*/ 2147483647 h 280"/>
              <a:gd name="T4" fmla="*/ 2147483647 w 191"/>
              <a:gd name="T5" fmla="*/ 2147483647 h 280"/>
              <a:gd name="T6" fmla="*/ 2147483647 w 191"/>
              <a:gd name="T7" fmla="*/ 2147483647 h 280"/>
              <a:gd name="T8" fmla="*/ 2147483647 w 191"/>
              <a:gd name="T9" fmla="*/ 2147483647 h 280"/>
              <a:gd name="T10" fmla="*/ 0 w 191"/>
              <a:gd name="T11" fmla="*/ 2147483647 h 280"/>
              <a:gd name="T12" fmla="*/ 0 w 191"/>
              <a:gd name="T13" fmla="*/ 2147483647 h 280"/>
              <a:gd name="T14" fmla="*/ 2147483647 w 191"/>
              <a:gd name="T15" fmla="*/ 2147483647 h 280"/>
              <a:gd name="T16" fmla="*/ 2147483647 w 191"/>
              <a:gd name="T17" fmla="*/ 2147483647 h 280"/>
              <a:gd name="T18" fmla="*/ 2147483647 w 191"/>
              <a:gd name="T19" fmla="*/ 2147483647 h 280"/>
              <a:gd name="T20" fmla="*/ 2147483647 w 191"/>
              <a:gd name="T21" fmla="*/ 2147483647 h 280"/>
              <a:gd name="T22" fmla="*/ 2147483647 w 191"/>
              <a:gd name="T23" fmla="*/ 2147483647 h 280"/>
              <a:gd name="T24" fmla="*/ 2147483647 w 191"/>
              <a:gd name="T25" fmla="*/ 2147483647 h 280"/>
              <a:gd name="T26" fmla="*/ 2147483647 w 191"/>
              <a:gd name="T27" fmla="*/ 2147483647 h 280"/>
              <a:gd name="T28" fmla="*/ 2147483647 w 191"/>
              <a:gd name="T29" fmla="*/ 2147483647 h 280"/>
              <a:gd name="T30" fmla="*/ 2147483647 w 191"/>
              <a:gd name="T31" fmla="*/ 2147483647 h 280"/>
              <a:gd name="T32" fmla="*/ 2147483647 w 191"/>
              <a:gd name="T33" fmla="*/ 2147483647 h 280"/>
              <a:gd name="T34" fmla="*/ 2147483647 w 191"/>
              <a:gd name="T35" fmla="*/ 2147483647 h 280"/>
              <a:gd name="T36" fmla="*/ 2147483647 w 191"/>
              <a:gd name="T37" fmla="*/ 2147483647 h 280"/>
              <a:gd name="T38" fmla="*/ 2147483647 w 191"/>
              <a:gd name="T39" fmla="*/ 2147483647 h 280"/>
              <a:gd name="T40" fmla="*/ 2147483647 w 191"/>
              <a:gd name="T41" fmla="*/ 2147483647 h 280"/>
              <a:gd name="T42" fmla="*/ 2147483647 w 191"/>
              <a:gd name="T43" fmla="*/ 2147483647 h 280"/>
              <a:gd name="T44" fmla="*/ 2147483647 w 191"/>
              <a:gd name="T45" fmla="*/ 2147483647 h 280"/>
              <a:gd name="T46" fmla="*/ 2147483647 w 191"/>
              <a:gd name="T47" fmla="*/ 2147483647 h 280"/>
              <a:gd name="T48" fmla="*/ 2147483647 w 191"/>
              <a:gd name="T49" fmla="*/ 2147483647 h 280"/>
              <a:gd name="T50" fmla="*/ 2147483647 w 191"/>
              <a:gd name="T51" fmla="*/ 2147483647 h 280"/>
              <a:gd name="T52" fmla="*/ 2147483647 w 191"/>
              <a:gd name="T53" fmla="*/ 2147483647 h 280"/>
              <a:gd name="T54" fmla="*/ 2147483647 w 191"/>
              <a:gd name="T55" fmla="*/ 2147483647 h 280"/>
              <a:gd name="T56" fmla="*/ 2147483647 w 191"/>
              <a:gd name="T57" fmla="*/ 2147483647 h 280"/>
              <a:gd name="T58" fmla="*/ 2147483647 w 191"/>
              <a:gd name="T59" fmla="*/ 2147483647 h 280"/>
              <a:gd name="T60" fmla="*/ 2147483647 w 191"/>
              <a:gd name="T61" fmla="*/ 2147483647 h 280"/>
              <a:gd name="T62" fmla="*/ 2147483647 w 191"/>
              <a:gd name="T63" fmla="*/ 2147483647 h 280"/>
              <a:gd name="T64" fmla="*/ 2147483647 w 191"/>
              <a:gd name="T65" fmla="*/ 2147483647 h 280"/>
              <a:gd name="T66" fmla="*/ 2147483647 w 191"/>
              <a:gd name="T67" fmla="*/ 2147483647 h 280"/>
              <a:gd name="T68" fmla="*/ 2147483647 w 191"/>
              <a:gd name="T69" fmla="*/ 2147483647 h 280"/>
              <a:gd name="T70" fmla="*/ 2147483647 w 191"/>
              <a:gd name="T71" fmla="*/ 2147483647 h 280"/>
              <a:gd name="T72" fmla="*/ 2147483647 w 191"/>
              <a:gd name="T73" fmla="*/ 2147483647 h 280"/>
              <a:gd name="T74" fmla="*/ 2147483647 w 191"/>
              <a:gd name="T75" fmla="*/ 2147483647 h 280"/>
              <a:gd name="T76" fmla="*/ 2147483647 w 191"/>
              <a:gd name="T77" fmla="*/ 2147483647 h 280"/>
              <a:gd name="T78" fmla="*/ 2147483647 w 191"/>
              <a:gd name="T79" fmla="*/ 2147483647 h 280"/>
              <a:gd name="T80" fmla="*/ 2147483647 w 191"/>
              <a:gd name="T81" fmla="*/ 2147483647 h 280"/>
              <a:gd name="T82" fmla="*/ 2147483647 w 191"/>
              <a:gd name="T83" fmla="*/ 2147483647 h 280"/>
              <a:gd name="T84" fmla="*/ 2147483647 w 191"/>
              <a:gd name="T85" fmla="*/ 2147483647 h 280"/>
              <a:gd name="T86" fmla="*/ 2147483647 w 191"/>
              <a:gd name="T87" fmla="*/ 2147483647 h 280"/>
              <a:gd name="T88" fmla="*/ 2147483647 w 191"/>
              <a:gd name="T89" fmla="*/ 0 h 280"/>
              <a:gd name="T90" fmla="*/ 2147483647 w 191"/>
              <a:gd name="T91" fmla="*/ 2147483647 h 280"/>
              <a:gd name="T92" fmla="*/ 2147483647 w 191"/>
              <a:gd name="T93" fmla="*/ 2147483647 h 280"/>
              <a:gd name="T94" fmla="*/ 2147483647 w 191"/>
              <a:gd name="T95" fmla="*/ 2147483647 h 280"/>
              <a:gd name="T96" fmla="*/ 2147483647 w 191"/>
              <a:gd name="T97" fmla="*/ 2147483647 h 280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191" h="280">
                <a:moveTo>
                  <a:pt x="19" y="45"/>
                </a:moveTo>
                <a:lnTo>
                  <a:pt x="15" y="59"/>
                </a:lnTo>
                <a:lnTo>
                  <a:pt x="13" y="82"/>
                </a:lnTo>
                <a:lnTo>
                  <a:pt x="10" y="92"/>
                </a:lnTo>
                <a:lnTo>
                  <a:pt x="3" y="103"/>
                </a:lnTo>
                <a:lnTo>
                  <a:pt x="0" y="116"/>
                </a:lnTo>
                <a:lnTo>
                  <a:pt x="0" y="130"/>
                </a:lnTo>
                <a:lnTo>
                  <a:pt x="2" y="146"/>
                </a:lnTo>
                <a:lnTo>
                  <a:pt x="8" y="165"/>
                </a:lnTo>
                <a:lnTo>
                  <a:pt x="11" y="184"/>
                </a:lnTo>
                <a:lnTo>
                  <a:pt x="15" y="198"/>
                </a:lnTo>
                <a:lnTo>
                  <a:pt x="19" y="215"/>
                </a:lnTo>
                <a:lnTo>
                  <a:pt x="23" y="234"/>
                </a:lnTo>
                <a:lnTo>
                  <a:pt x="26" y="244"/>
                </a:lnTo>
                <a:lnTo>
                  <a:pt x="33" y="258"/>
                </a:lnTo>
                <a:lnTo>
                  <a:pt x="45" y="270"/>
                </a:lnTo>
                <a:lnTo>
                  <a:pt x="54" y="274"/>
                </a:lnTo>
                <a:lnTo>
                  <a:pt x="64" y="277"/>
                </a:lnTo>
                <a:lnTo>
                  <a:pt x="75" y="279"/>
                </a:lnTo>
                <a:lnTo>
                  <a:pt x="87" y="277"/>
                </a:lnTo>
                <a:lnTo>
                  <a:pt x="99" y="274"/>
                </a:lnTo>
                <a:lnTo>
                  <a:pt x="107" y="268"/>
                </a:lnTo>
                <a:lnTo>
                  <a:pt x="116" y="261"/>
                </a:lnTo>
                <a:lnTo>
                  <a:pt x="124" y="251"/>
                </a:lnTo>
                <a:lnTo>
                  <a:pt x="131" y="241"/>
                </a:lnTo>
                <a:lnTo>
                  <a:pt x="137" y="229"/>
                </a:lnTo>
                <a:lnTo>
                  <a:pt x="147" y="206"/>
                </a:lnTo>
                <a:lnTo>
                  <a:pt x="153" y="189"/>
                </a:lnTo>
                <a:lnTo>
                  <a:pt x="159" y="173"/>
                </a:lnTo>
                <a:lnTo>
                  <a:pt x="164" y="171"/>
                </a:lnTo>
                <a:lnTo>
                  <a:pt x="169" y="168"/>
                </a:lnTo>
                <a:lnTo>
                  <a:pt x="175" y="162"/>
                </a:lnTo>
                <a:lnTo>
                  <a:pt x="180" y="152"/>
                </a:lnTo>
                <a:lnTo>
                  <a:pt x="185" y="140"/>
                </a:lnTo>
                <a:lnTo>
                  <a:pt x="190" y="123"/>
                </a:lnTo>
                <a:lnTo>
                  <a:pt x="187" y="104"/>
                </a:lnTo>
                <a:lnTo>
                  <a:pt x="186" y="82"/>
                </a:lnTo>
                <a:lnTo>
                  <a:pt x="186" y="62"/>
                </a:lnTo>
                <a:lnTo>
                  <a:pt x="178" y="45"/>
                </a:lnTo>
                <a:lnTo>
                  <a:pt x="169" y="33"/>
                </a:lnTo>
                <a:lnTo>
                  <a:pt x="160" y="20"/>
                </a:lnTo>
                <a:lnTo>
                  <a:pt x="148" y="14"/>
                </a:lnTo>
                <a:lnTo>
                  <a:pt x="130" y="5"/>
                </a:lnTo>
                <a:lnTo>
                  <a:pt x="106" y="1"/>
                </a:lnTo>
                <a:lnTo>
                  <a:pt x="82" y="0"/>
                </a:lnTo>
                <a:lnTo>
                  <a:pt x="62" y="4"/>
                </a:lnTo>
                <a:lnTo>
                  <a:pt x="41" y="15"/>
                </a:lnTo>
                <a:lnTo>
                  <a:pt x="28" y="30"/>
                </a:lnTo>
                <a:lnTo>
                  <a:pt x="19" y="45"/>
                </a:lnTo>
              </a:path>
            </a:pathLst>
          </a:custGeom>
          <a:solidFill>
            <a:srgbClr val="FFE0C0"/>
          </a:solidFill>
          <a:ln w="12700" cap="rnd" cmpd="sng">
            <a:solidFill>
              <a:srgbClr val="00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grpSp>
        <p:nvGrpSpPr>
          <p:cNvPr id="44055" name="Group 73"/>
          <p:cNvGrpSpPr>
            <a:grpSpLocks/>
          </p:cNvGrpSpPr>
          <p:nvPr/>
        </p:nvGrpSpPr>
        <p:grpSpPr bwMode="auto">
          <a:xfrm>
            <a:off x="2970213" y="2849563"/>
            <a:ext cx="173037" cy="195262"/>
            <a:chOff x="1871" y="1795"/>
            <a:chExt cx="109" cy="123"/>
          </a:xfrm>
        </p:grpSpPr>
        <p:sp>
          <p:nvSpPr>
            <p:cNvPr id="44269" name="Freeform 74"/>
            <p:cNvSpPr>
              <a:spLocks/>
            </p:cNvSpPr>
            <p:nvPr/>
          </p:nvSpPr>
          <p:spPr bwMode="auto">
            <a:xfrm>
              <a:off x="1899" y="1817"/>
              <a:ext cx="45" cy="17"/>
            </a:xfrm>
            <a:custGeom>
              <a:avLst/>
              <a:gdLst>
                <a:gd name="T0" fmla="*/ 0 w 45"/>
                <a:gd name="T1" fmla="*/ 8 h 17"/>
                <a:gd name="T2" fmla="*/ 6 w 45"/>
                <a:gd name="T3" fmla="*/ 4 h 17"/>
                <a:gd name="T4" fmla="*/ 12 w 45"/>
                <a:gd name="T5" fmla="*/ 0 h 17"/>
                <a:gd name="T6" fmla="*/ 23 w 45"/>
                <a:gd name="T7" fmla="*/ 0 h 17"/>
                <a:gd name="T8" fmla="*/ 30 w 45"/>
                <a:gd name="T9" fmla="*/ 2 h 17"/>
                <a:gd name="T10" fmla="*/ 37 w 45"/>
                <a:gd name="T11" fmla="*/ 6 h 17"/>
                <a:gd name="T12" fmla="*/ 41 w 45"/>
                <a:gd name="T13" fmla="*/ 12 h 17"/>
                <a:gd name="T14" fmla="*/ 44 w 45"/>
                <a:gd name="T15" fmla="*/ 16 h 1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45" h="17">
                  <a:moveTo>
                    <a:pt x="0" y="8"/>
                  </a:moveTo>
                  <a:lnTo>
                    <a:pt x="6" y="4"/>
                  </a:lnTo>
                  <a:lnTo>
                    <a:pt x="12" y="0"/>
                  </a:lnTo>
                  <a:lnTo>
                    <a:pt x="23" y="0"/>
                  </a:lnTo>
                  <a:lnTo>
                    <a:pt x="30" y="2"/>
                  </a:lnTo>
                  <a:lnTo>
                    <a:pt x="37" y="6"/>
                  </a:lnTo>
                  <a:lnTo>
                    <a:pt x="41" y="12"/>
                  </a:lnTo>
                  <a:lnTo>
                    <a:pt x="44" y="16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grpSp>
          <p:nvGrpSpPr>
            <p:cNvPr id="44270" name="Group 75"/>
            <p:cNvGrpSpPr>
              <a:grpSpLocks/>
            </p:cNvGrpSpPr>
            <p:nvPr/>
          </p:nvGrpSpPr>
          <p:grpSpPr bwMode="auto">
            <a:xfrm>
              <a:off x="1871" y="1795"/>
              <a:ext cx="109" cy="20"/>
              <a:chOff x="1871" y="1795"/>
              <a:chExt cx="109" cy="20"/>
            </a:xfrm>
          </p:grpSpPr>
          <p:sp>
            <p:nvSpPr>
              <p:cNvPr id="44275" name="Freeform 76"/>
              <p:cNvSpPr>
                <a:spLocks/>
              </p:cNvSpPr>
              <p:nvPr/>
            </p:nvSpPr>
            <p:spPr bwMode="auto">
              <a:xfrm>
                <a:off x="1871" y="1795"/>
                <a:ext cx="27" cy="17"/>
              </a:xfrm>
              <a:custGeom>
                <a:avLst/>
                <a:gdLst>
                  <a:gd name="T0" fmla="*/ 26 w 27"/>
                  <a:gd name="T1" fmla="*/ 0 h 17"/>
                  <a:gd name="T2" fmla="*/ 12 w 27"/>
                  <a:gd name="T3" fmla="*/ 6 h 17"/>
                  <a:gd name="T4" fmla="*/ 0 w 27"/>
                  <a:gd name="T5" fmla="*/ 16 h 17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7" h="17">
                    <a:moveTo>
                      <a:pt x="26" y="0"/>
                    </a:moveTo>
                    <a:lnTo>
                      <a:pt x="12" y="6"/>
                    </a:lnTo>
                    <a:lnTo>
                      <a:pt x="0" y="16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4276" name="Freeform 77"/>
              <p:cNvSpPr>
                <a:spLocks/>
              </p:cNvSpPr>
              <p:nvPr/>
            </p:nvSpPr>
            <p:spPr bwMode="auto">
              <a:xfrm>
                <a:off x="1952" y="1796"/>
                <a:ext cx="28" cy="19"/>
              </a:xfrm>
              <a:custGeom>
                <a:avLst/>
                <a:gdLst>
                  <a:gd name="T0" fmla="*/ 0 w 28"/>
                  <a:gd name="T1" fmla="*/ 0 h 19"/>
                  <a:gd name="T2" fmla="*/ 7 w 28"/>
                  <a:gd name="T3" fmla="*/ 1 h 19"/>
                  <a:gd name="T4" fmla="*/ 16 w 28"/>
                  <a:gd name="T5" fmla="*/ 8 h 19"/>
                  <a:gd name="T6" fmla="*/ 27 w 28"/>
                  <a:gd name="T7" fmla="*/ 18 h 1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8" h="19">
                    <a:moveTo>
                      <a:pt x="0" y="0"/>
                    </a:moveTo>
                    <a:lnTo>
                      <a:pt x="7" y="1"/>
                    </a:lnTo>
                    <a:lnTo>
                      <a:pt x="16" y="8"/>
                    </a:lnTo>
                    <a:lnTo>
                      <a:pt x="27" y="18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44271" name="Group 78"/>
            <p:cNvGrpSpPr>
              <a:grpSpLocks/>
            </p:cNvGrpSpPr>
            <p:nvPr/>
          </p:nvGrpSpPr>
          <p:grpSpPr bwMode="auto">
            <a:xfrm>
              <a:off x="1871" y="1860"/>
              <a:ext cx="95" cy="58"/>
              <a:chOff x="1871" y="1860"/>
              <a:chExt cx="95" cy="58"/>
            </a:xfrm>
          </p:grpSpPr>
          <p:sp>
            <p:nvSpPr>
              <p:cNvPr id="44272" name="Freeform 79"/>
              <p:cNvSpPr>
                <a:spLocks/>
              </p:cNvSpPr>
              <p:nvPr/>
            </p:nvSpPr>
            <p:spPr bwMode="auto">
              <a:xfrm>
                <a:off x="1871" y="1860"/>
                <a:ext cx="95" cy="58"/>
              </a:xfrm>
              <a:custGeom>
                <a:avLst/>
                <a:gdLst>
                  <a:gd name="T0" fmla="*/ 3 w 95"/>
                  <a:gd name="T1" fmla="*/ 6 h 58"/>
                  <a:gd name="T2" fmla="*/ 6 w 95"/>
                  <a:gd name="T3" fmla="*/ 3 h 58"/>
                  <a:gd name="T4" fmla="*/ 11 w 95"/>
                  <a:gd name="T5" fmla="*/ 2 h 58"/>
                  <a:gd name="T6" fmla="*/ 17 w 95"/>
                  <a:gd name="T7" fmla="*/ 0 h 58"/>
                  <a:gd name="T8" fmla="*/ 23 w 95"/>
                  <a:gd name="T9" fmla="*/ 0 h 58"/>
                  <a:gd name="T10" fmla="*/ 32 w 95"/>
                  <a:gd name="T11" fmla="*/ 0 h 58"/>
                  <a:gd name="T12" fmla="*/ 43 w 95"/>
                  <a:gd name="T13" fmla="*/ 1 h 58"/>
                  <a:gd name="T14" fmla="*/ 54 w 95"/>
                  <a:gd name="T15" fmla="*/ 3 h 58"/>
                  <a:gd name="T16" fmla="*/ 66 w 95"/>
                  <a:gd name="T17" fmla="*/ 6 h 58"/>
                  <a:gd name="T18" fmla="*/ 78 w 95"/>
                  <a:gd name="T19" fmla="*/ 9 h 58"/>
                  <a:gd name="T20" fmla="*/ 85 w 95"/>
                  <a:gd name="T21" fmla="*/ 14 h 58"/>
                  <a:gd name="T22" fmla="*/ 90 w 95"/>
                  <a:gd name="T23" fmla="*/ 17 h 58"/>
                  <a:gd name="T24" fmla="*/ 94 w 95"/>
                  <a:gd name="T25" fmla="*/ 19 h 58"/>
                  <a:gd name="T26" fmla="*/ 94 w 95"/>
                  <a:gd name="T27" fmla="*/ 23 h 58"/>
                  <a:gd name="T28" fmla="*/ 93 w 95"/>
                  <a:gd name="T29" fmla="*/ 27 h 58"/>
                  <a:gd name="T30" fmla="*/ 89 w 95"/>
                  <a:gd name="T31" fmla="*/ 29 h 58"/>
                  <a:gd name="T32" fmla="*/ 85 w 95"/>
                  <a:gd name="T33" fmla="*/ 32 h 58"/>
                  <a:gd name="T34" fmla="*/ 82 w 95"/>
                  <a:gd name="T35" fmla="*/ 36 h 58"/>
                  <a:gd name="T36" fmla="*/ 79 w 95"/>
                  <a:gd name="T37" fmla="*/ 40 h 58"/>
                  <a:gd name="T38" fmla="*/ 77 w 95"/>
                  <a:gd name="T39" fmla="*/ 45 h 58"/>
                  <a:gd name="T40" fmla="*/ 75 w 95"/>
                  <a:gd name="T41" fmla="*/ 51 h 58"/>
                  <a:gd name="T42" fmla="*/ 74 w 95"/>
                  <a:gd name="T43" fmla="*/ 57 h 58"/>
                  <a:gd name="T44" fmla="*/ 70 w 95"/>
                  <a:gd name="T45" fmla="*/ 52 h 58"/>
                  <a:gd name="T46" fmla="*/ 65 w 95"/>
                  <a:gd name="T47" fmla="*/ 49 h 58"/>
                  <a:gd name="T48" fmla="*/ 58 w 95"/>
                  <a:gd name="T49" fmla="*/ 45 h 58"/>
                  <a:gd name="T50" fmla="*/ 52 w 95"/>
                  <a:gd name="T51" fmla="*/ 42 h 58"/>
                  <a:gd name="T52" fmla="*/ 47 w 95"/>
                  <a:gd name="T53" fmla="*/ 40 h 58"/>
                  <a:gd name="T54" fmla="*/ 39 w 95"/>
                  <a:gd name="T55" fmla="*/ 39 h 58"/>
                  <a:gd name="T56" fmla="*/ 30 w 95"/>
                  <a:gd name="T57" fmla="*/ 37 h 58"/>
                  <a:gd name="T58" fmla="*/ 23 w 95"/>
                  <a:gd name="T59" fmla="*/ 38 h 58"/>
                  <a:gd name="T60" fmla="*/ 17 w 95"/>
                  <a:gd name="T61" fmla="*/ 38 h 58"/>
                  <a:gd name="T62" fmla="*/ 11 w 95"/>
                  <a:gd name="T63" fmla="*/ 39 h 58"/>
                  <a:gd name="T64" fmla="*/ 7 w 95"/>
                  <a:gd name="T65" fmla="*/ 40 h 58"/>
                  <a:gd name="T66" fmla="*/ 4 w 95"/>
                  <a:gd name="T67" fmla="*/ 40 h 58"/>
                  <a:gd name="T68" fmla="*/ 2 w 95"/>
                  <a:gd name="T69" fmla="*/ 38 h 58"/>
                  <a:gd name="T70" fmla="*/ 0 w 95"/>
                  <a:gd name="T71" fmla="*/ 36 h 58"/>
                  <a:gd name="T72" fmla="*/ 0 w 95"/>
                  <a:gd name="T73" fmla="*/ 33 h 58"/>
                  <a:gd name="T74" fmla="*/ 0 w 95"/>
                  <a:gd name="T75" fmla="*/ 28 h 58"/>
                  <a:gd name="T76" fmla="*/ 0 w 95"/>
                  <a:gd name="T77" fmla="*/ 20 h 58"/>
                  <a:gd name="T78" fmla="*/ 1 w 95"/>
                  <a:gd name="T79" fmla="*/ 14 h 58"/>
                  <a:gd name="T80" fmla="*/ 3 w 95"/>
                  <a:gd name="T81" fmla="*/ 9 h 58"/>
                  <a:gd name="T82" fmla="*/ 3 w 95"/>
                  <a:gd name="T83" fmla="*/ 6 h 58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95" h="58">
                    <a:moveTo>
                      <a:pt x="3" y="6"/>
                    </a:moveTo>
                    <a:lnTo>
                      <a:pt x="6" y="3"/>
                    </a:lnTo>
                    <a:lnTo>
                      <a:pt x="11" y="2"/>
                    </a:lnTo>
                    <a:lnTo>
                      <a:pt x="17" y="0"/>
                    </a:lnTo>
                    <a:lnTo>
                      <a:pt x="23" y="0"/>
                    </a:lnTo>
                    <a:lnTo>
                      <a:pt x="32" y="0"/>
                    </a:lnTo>
                    <a:lnTo>
                      <a:pt x="43" y="1"/>
                    </a:lnTo>
                    <a:lnTo>
                      <a:pt x="54" y="3"/>
                    </a:lnTo>
                    <a:lnTo>
                      <a:pt x="66" y="6"/>
                    </a:lnTo>
                    <a:lnTo>
                      <a:pt x="78" y="9"/>
                    </a:lnTo>
                    <a:lnTo>
                      <a:pt x="85" y="14"/>
                    </a:lnTo>
                    <a:lnTo>
                      <a:pt x="90" y="17"/>
                    </a:lnTo>
                    <a:lnTo>
                      <a:pt x="94" y="19"/>
                    </a:lnTo>
                    <a:lnTo>
                      <a:pt x="94" y="23"/>
                    </a:lnTo>
                    <a:lnTo>
                      <a:pt x="93" y="27"/>
                    </a:lnTo>
                    <a:lnTo>
                      <a:pt x="89" y="29"/>
                    </a:lnTo>
                    <a:lnTo>
                      <a:pt x="85" y="32"/>
                    </a:lnTo>
                    <a:lnTo>
                      <a:pt x="82" y="36"/>
                    </a:lnTo>
                    <a:lnTo>
                      <a:pt x="79" y="40"/>
                    </a:lnTo>
                    <a:lnTo>
                      <a:pt x="77" y="45"/>
                    </a:lnTo>
                    <a:lnTo>
                      <a:pt x="75" y="51"/>
                    </a:lnTo>
                    <a:lnTo>
                      <a:pt x="74" y="57"/>
                    </a:lnTo>
                    <a:lnTo>
                      <a:pt x="70" y="52"/>
                    </a:lnTo>
                    <a:lnTo>
                      <a:pt x="65" y="49"/>
                    </a:lnTo>
                    <a:lnTo>
                      <a:pt x="58" y="45"/>
                    </a:lnTo>
                    <a:lnTo>
                      <a:pt x="52" y="42"/>
                    </a:lnTo>
                    <a:lnTo>
                      <a:pt x="47" y="40"/>
                    </a:lnTo>
                    <a:lnTo>
                      <a:pt x="39" y="39"/>
                    </a:lnTo>
                    <a:lnTo>
                      <a:pt x="30" y="37"/>
                    </a:lnTo>
                    <a:lnTo>
                      <a:pt x="23" y="38"/>
                    </a:lnTo>
                    <a:lnTo>
                      <a:pt x="17" y="38"/>
                    </a:lnTo>
                    <a:lnTo>
                      <a:pt x="11" y="39"/>
                    </a:lnTo>
                    <a:lnTo>
                      <a:pt x="7" y="40"/>
                    </a:lnTo>
                    <a:lnTo>
                      <a:pt x="4" y="40"/>
                    </a:lnTo>
                    <a:lnTo>
                      <a:pt x="2" y="38"/>
                    </a:lnTo>
                    <a:lnTo>
                      <a:pt x="0" y="36"/>
                    </a:lnTo>
                    <a:lnTo>
                      <a:pt x="0" y="33"/>
                    </a:lnTo>
                    <a:lnTo>
                      <a:pt x="0" y="28"/>
                    </a:lnTo>
                    <a:lnTo>
                      <a:pt x="0" y="20"/>
                    </a:lnTo>
                    <a:lnTo>
                      <a:pt x="1" y="14"/>
                    </a:lnTo>
                    <a:lnTo>
                      <a:pt x="3" y="9"/>
                    </a:lnTo>
                    <a:lnTo>
                      <a:pt x="3" y="6"/>
                    </a:lnTo>
                  </a:path>
                </a:pathLst>
              </a:custGeom>
              <a:solidFill>
                <a:srgbClr val="C00000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4273" name="Freeform 80"/>
              <p:cNvSpPr>
                <a:spLocks/>
              </p:cNvSpPr>
              <p:nvPr/>
            </p:nvSpPr>
            <p:spPr bwMode="auto">
              <a:xfrm>
                <a:off x="1888" y="1878"/>
                <a:ext cx="51" cy="33"/>
              </a:xfrm>
              <a:custGeom>
                <a:avLst/>
                <a:gdLst>
                  <a:gd name="T0" fmla="*/ 2 w 51"/>
                  <a:gd name="T1" fmla="*/ 14 h 33"/>
                  <a:gd name="T2" fmla="*/ 4 w 51"/>
                  <a:gd name="T3" fmla="*/ 9 h 33"/>
                  <a:gd name="T4" fmla="*/ 7 w 51"/>
                  <a:gd name="T5" fmla="*/ 7 h 33"/>
                  <a:gd name="T6" fmla="*/ 10 w 51"/>
                  <a:gd name="T7" fmla="*/ 6 h 33"/>
                  <a:gd name="T8" fmla="*/ 12 w 51"/>
                  <a:gd name="T9" fmla="*/ 4 h 33"/>
                  <a:gd name="T10" fmla="*/ 17 w 51"/>
                  <a:gd name="T11" fmla="*/ 2 h 33"/>
                  <a:gd name="T12" fmla="*/ 20 w 51"/>
                  <a:gd name="T13" fmla="*/ 1 h 33"/>
                  <a:gd name="T14" fmla="*/ 23 w 51"/>
                  <a:gd name="T15" fmla="*/ 0 h 33"/>
                  <a:gd name="T16" fmla="*/ 25 w 51"/>
                  <a:gd name="T17" fmla="*/ 2 h 33"/>
                  <a:gd name="T18" fmla="*/ 29 w 51"/>
                  <a:gd name="T19" fmla="*/ 4 h 33"/>
                  <a:gd name="T20" fmla="*/ 31 w 51"/>
                  <a:gd name="T21" fmla="*/ 4 h 33"/>
                  <a:gd name="T22" fmla="*/ 36 w 51"/>
                  <a:gd name="T23" fmla="*/ 3 h 33"/>
                  <a:gd name="T24" fmla="*/ 40 w 51"/>
                  <a:gd name="T25" fmla="*/ 5 h 33"/>
                  <a:gd name="T26" fmla="*/ 43 w 51"/>
                  <a:gd name="T27" fmla="*/ 9 h 33"/>
                  <a:gd name="T28" fmla="*/ 46 w 51"/>
                  <a:gd name="T29" fmla="*/ 12 h 33"/>
                  <a:gd name="T30" fmla="*/ 47 w 51"/>
                  <a:gd name="T31" fmla="*/ 16 h 33"/>
                  <a:gd name="T32" fmla="*/ 48 w 51"/>
                  <a:gd name="T33" fmla="*/ 20 h 33"/>
                  <a:gd name="T34" fmla="*/ 49 w 51"/>
                  <a:gd name="T35" fmla="*/ 24 h 33"/>
                  <a:gd name="T36" fmla="*/ 50 w 51"/>
                  <a:gd name="T37" fmla="*/ 28 h 33"/>
                  <a:gd name="T38" fmla="*/ 49 w 51"/>
                  <a:gd name="T39" fmla="*/ 32 h 33"/>
                  <a:gd name="T40" fmla="*/ 41 w 51"/>
                  <a:gd name="T41" fmla="*/ 27 h 33"/>
                  <a:gd name="T42" fmla="*/ 25 w 51"/>
                  <a:gd name="T43" fmla="*/ 20 h 33"/>
                  <a:gd name="T44" fmla="*/ 12 w 51"/>
                  <a:gd name="T45" fmla="*/ 20 h 33"/>
                  <a:gd name="T46" fmla="*/ 0 w 51"/>
                  <a:gd name="T47" fmla="*/ 21 h 33"/>
                  <a:gd name="T48" fmla="*/ 0 w 51"/>
                  <a:gd name="T49" fmla="*/ 16 h 33"/>
                  <a:gd name="T50" fmla="*/ 2 w 51"/>
                  <a:gd name="T51" fmla="*/ 14 h 33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51" h="33">
                    <a:moveTo>
                      <a:pt x="2" y="14"/>
                    </a:moveTo>
                    <a:lnTo>
                      <a:pt x="4" y="9"/>
                    </a:lnTo>
                    <a:lnTo>
                      <a:pt x="7" y="7"/>
                    </a:lnTo>
                    <a:lnTo>
                      <a:pt x="10" y="6"/>
                    </a:lnTo>
                    <a:lnTo>
                      <a:pt x="12" y="4"/>
                    </a:lnTo>
                    <a:lnTo>
                      <a:pt x="17" y="2"/>
                    </a:lnTo>
                    <a:lnTo>
                      <a:pt x="20" y="1"/>
                    </a:lnTo>
                    <a:lnTo>
                      <a:pt x="23" y="0"/>
                    </a:lnTo>
                    <a:lnTo>
                      <a:pt x="25" y="2"/>
                    </a:lnTo>
                    <a:lnTo>
                      <a:pt x="29" y="4"/>
                    </a:lnTo>
                    <a:lnTo>
                      <a:pt x="31" y="4"/>
                    </a:lnTo>
                    <a:lnTo>
                      <a:pt x="36" y="3"/>
                    </a:lnTo>
                    <a:lnTo>
                      <a:pt x="40" y="5"/>
                    </a:lnTo>
                    <a:lnTo>
                      <a:pt x="43" y="9"/>
                    </a:lnTo>
                    <a:lnTo>
                      <a:pt x="46" y="12"/>
                    </a:lnTo>
                    <a:lnTo>
                      <a:pt x="47" y="16"/>
                    </a:lnTo>
                    <a:lnTo>
                      <a:pt x="48" y="20"/>
                    </a:lnTo>
                    <a:lnTo>
                      <a:pt x="49" y="24"/>
                    </a:lnTo>
                    <a:lnTo>
                      <a:pt x="50" y="28"/>
                    </a:lnTo>
                    <a:lnTo>
                      <a:pt x="49" y="32"/>
                    </a:lnTo>
                    <a:lnTo>
                      <a:pt x="41" y="27"/>
                    </a:lnTo>
                    <a:lnTo>
                      <a:pt x="25" y="20"/>
                    </a:lnTo>
                    <a:lnTo>
                      <a:pt x="12" y="20"/>
                    </a:lnTo>
                    <a:lnTo>
                      <a:pt x="0" y="21"/>
                    </a:lnTo>
                    <a:lnTo>
                      <a:pt x="0" y="16"/>
                    </a:lnTo>
                    <a:lnTo>
                      <a:pt x="2" y="14"/>
                    </a:lnTo>
                  </a:path>
                </a:pathLst>
              </a:custGeom>
              <a:solidFill>
                <a:srgbClr val="FF4040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4274" name="Freeform 81"/>
              <p:cNvSpPr>
                <a:spLocks/>
              </p:cNvSpPr>
              <p:nvPr/>
            </p:nvSpPr>
            <p:spPr bwMode="auto">
              <a:xfrm>
                <a:off x="1873" y="1860"/>
                <a:ext cx="93" cy="29"/>
              </a:xfrm>
              <a:custGeom>
                <a:avLst/>
                <a:gdLst>
                  <a:gd name="T0" fmla="*/ 2 w 93"/>
                  <a:gd name="T1" fmla="*/ 6 h 29"/>
                  <a:gd name="T2" fmla="*/ 4 w 93"/>
                  <a:gd name="T3" fmla="*/ 3 h 29"/>
                  <a:gd name="T4" fmla="*/ 9 w 93"/>
                  <a:gd name="T5" fmla="*/ 2 h 29"/>
                  <a:gd name="T6" fmla="*/ 15 w 93"/>
                  <a:gd name="T7" fmla="*/ 1 h 29"/>
                  <a:gd name="T8" fmla="*/ 22 w 93"/>
                  <a:gd name="T9" fmla="*/ 0 h 29"/>
                  <a:gd name="T10" fmla="*/ 30 w 93"/>
                  <a:gd name="T11" fmla="*/ 0 h 29"/>
                  <a:gd name="T12" fmla="*/ 42 w 93"/>
                  <a:gd name="T13" fmla="*/ 1 h 29"/>
                  <a:gd name="T14" fmla="*/ 52 w 93"/>
                  <a:gd name="T15" fmla="*/ 3 h 29"/>
                  <a:gd name="T16" fmla="*/ 65 w 93"/>
                  <a:gd name="T17" fmla="*/ 5 h 29"/>
                  <a:gd name="T18" fmla="*/ 76 w 93"/>
                  <a:gd name="T19" fmla="*/ 9 h 29"/>
                  <a:gd name="T20" fmla="*/ 83 w 93"/>
                  <a:gd name="T21" fmla="*/ 14 h 29"/>
                  <a:gd name="T22" fmla="*/ 88 w 93"/>
                  <a:gd name="T23" fmla="*/ 17 h 29"/>
                  <a:gd name="T24" fmla="*/ 92 w 93"/>
                  <a:gd name="T25" fmla="*/ 19 h 29"/>
                  <a:gd name="T26" fmla="*/ 92 w 93"/>
                  <a:gd name="T27" fmla="*/ 23 h 29"/>
                  <a:gd name="T28" fmla="*/ 91 w 93"/>
                  <a:gd name="T29" fmla="*/ 27 h 29"/>
                  <a:gd name="T30" fmla="*/ 88 w 93"/>
                  <a:gd name="T31" fmla="*/ 28 h 29"/>
                  <a:gd name="T32" fmla="*/ 84 w 93"/>
                  <a:gd name="T33" fmla="*/ 24 h 29"/>
                  <a:gd name="T34" fmla="*/ 76 w 93"/>
                  <a:gd name="T35" fmla="*/ 21 h 29"/>
                  <a:gd name="T36" fmla="*/ 69 w 93"/>
                  <a:gd name="T37" fmla="*/ 17 h 29"/>
                  <a:gd name="T38" fmla="*/ 60 w 93"/>
                  <a:gd name="T39" fmla="*/ 14 h 29"/>
                  <a:gd name="T40" fmla="*/ 52 w 93"/>
                  <a:gd name="T41" fmla="*/ 13 h 29"/>
                  <a:gd name="T42" fmla="*/ 44 w 93"/>
                  <a:gd name="T43" fmla="*/ 11 h 29"/>
                  <a:gd name="T44" fmla="*/ 34 w 93"/>
                  <a:gd name="T45" fmla="*/ 10 h 29"/>
                  <a:gd name="T46" fmla="*/ 24 w 93"/>
                  <a:gd name="T47" fmla="*/ 10 h 29"/>
                  <a:gd name="T48" fmla="*/ 15 w 93"/>
                  <a:gd name="T49" fmla="*/ 11 h 29"/>
                  <a:gd name="T50" fmla="*/ 6 w 93"/>
                  <a:gd name="T51" fmla="*/ 13 h 29"/>
                  <a:gd name="T52" fmla="*/ 0 w 93"/>
                  <a:gd name="T53" fmla="*/ 14 h 29"/>
                  <a:gd name="T54" fmla="*/ 0 w 93"/>
                  <a:gd name="T55" fmla="*/ 10 h 29"/>
                  <a:gd name="T56" fmla="*/ 2 w 93"/>
                  <a:gd name="T57" fmla="*/ 6 h 29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93" h="29">
                    <a:moveTo>
                      <a:pt x="2" y="6"/>
                    </a:moveTo>
                    <a:lnTo>
                      <a:pt x="4" y="3"/>
                    </a:lnTo>
                    <a:lnTo>
                      <a:pt x="9" y="2"/>
                    </a:lnTo>
                    <a:lnTo>
                      <a:pt x="15" y="1"/>
                    </a:lnTo>
                    <a:lnTo>
                      <a:pt x="22" y="0"/>
                    </a:lnTo>
                    <a:lnTo>
                      <a:pt x="30" y="0"/>
                    </a:lnTo>
                    <a:lnTo>
                      <a:pt x="42" y="1"/>
                    </a:lnTo>
                    <a:lnTo>
                      <a:pt x="52" y="3"/>
                    </a:lnTo>
                    <a:lnTo>
                      <a:pt x="65" y="5"/>
                    </a:lnTo>
                    <a:lnTo>
                      <a:pt x="76" y="9"/>
                    </a:lnTo>
                    <a:lnTo>
                      <a:pt x="83" y="14"/>
                    </a:lnTo>
                    <a:lnTo>
                      <a:pt x="88" y="17"/>
                    </a:lnTo>
                    <a:lnTo>
                      <a:pt x="92" y="19"/>
                    </a:lnTo>
                    <a:lnTo>
                      <a:pt x="92" y="23"/>
                    </a:lnTo>
                    <a:lnTo>
                      <a:pt x="91" y="27"/>
                    </a:lnTo>
                    <a:lnTo>
                      <a:pt x="88" y="28"/>
                    </a:lnTo>
                    <a:lnTo>
                      <a:pt x="84" y="24"/>
                    </a:lnTo>
                    <a:lnTo>
                      <a:pt x="76" y="21"/>
                    </a:lnTo>
                    <a:lnTo>
                      <a:pt x="69" y="17"/>
                    </a:lnTo>
                    <a:lnTo>
                      <a:pt x="60" y="14"/>
                    </a:lnTo>
                    <a:lnTo>
                      <a:pt x="52" y="13"/>
                    </a:lnTo>
                    <a:lnTo>
                      <a:pt x="44" y="11"/>
                    </a:lnTo>
                    <a:lnTo>
                      <a:pt x="34" y="10"/>
                    </a:lnTo>
                    <a:lnTo>
                      <a:pt x="24" y="10"/>
                    </a:lnTo>
                    <a:lnTo>
                      <a:pt x="15" y="11"/>
                    </a:lnTo>
                    <a:lnTo>
                      <a:pt x="6" y="13"/>
                    </a:lnTo>
                    <a:lnTo>
                      <a:pt x="0" y="14"/>
                    </a:lnTo>
                    <a:lnTo>
                      <a:pt x="0" y="10"/>
                    </a:lnTo>
                    <a:lnTo>
                      <a:pt x="2" y="6"/>
                    </a:lnTo>
                  </a:path>
                </a:pathLst>
              </a:custGeom>
              <a:solidFill>
                <a:srgbClr val="FFFFFF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</p:grpSp>
      </p:grpSp>
      <p:sp>
        <p:nvSpPr>
          <p:cNvPr id="44056" name="Freeform 82"/>
          <p:cNvSpPr>
            <a:spLocks/>
          </p:cNvSpPr>
          <p:nvPr/>
        </p:nvSpPr>
        <p:spPr bwMode="auto">
          <a:xfrm>
            <a:off x="3138488" y="2867025"/>
            <a:ext cx="34925" cy="53975"/>
          </a:xfrm>
          <a:custGeom>
            <a:avLst/>
            <a:gdLst>
              <a:gd name="T0" fmla="*/ 0 w 22"/>
              <a:gd name="T1" fmla="*/ 0 h 34"/>
              <a:gd name="T2" fmla="*/ 2147483647 w 22"/>
              <a:gd name="T3" fmla="*/ 2147483647 h 34"/>
              <a:gd name="T4" fmla="*/ 2147483647 w 22"/>
              <a:gd name="T5" fmla="*/ 2147483647 h 34"/>
              <a:gd name="T6" fmla="*/ 2147483647 w 22"/>
              <a:gd name="T7" fmla="*/ 2147483647 h 34"/>
              <a:gd name="T8" fmla="*/ 2147483647 w 22"/>
              <a:gd name="T9" fmla="*/ 2147483647 h 34"/>
              <a:gd name="T10" fmla="*/ 2147483647 w 22"/>
              <a:gd name="T11" fmla="*/ 2147483647 h 34"/>
              <a:gd name="T12" fmla="*/ 2147483647 w 22"/>
              <a:gd name="T13" fmla="*/ 2147483647 h 34"/>
              <a:gd name="T14" fmla="*/ 2147483647 w 22"/>
              <a:gd name="T15" fmla="*/ 2147483647 h 34"/>
              <a:gd name="T16" fmla="*/ 2147483647 w 22"/>
              <a:gd name="T17" fmla="*/ 2147483647 h 34"/>
              <a:gd name="T18" fmla="*/ 2147483647 w 22"/>
              <a:gd name="T19" fmla="*/ 2147483647 h 34"/>
              <a:gd name="T20" fmla="*/ 2147483647 w 22"/>
              <a:gd name="T21" fmla="*/ 2147483647 h 34"/>
              <a:gd name="T22" fmla="*/ 2147483647 w 22"/>
              <a:gd name="T23" fmla="*/ 2147483647 h 34"/>
              <a:gd name="T24" fmla="*/ 2147483647 w 22"/>
              <a:gd name="T25" fmla="*/ 2147483647 h 34"/>
              <a:gd name="T26" fmla="*/ 2147483647 w 22"/>
              <a:gd name="T27" fmla="*/ 2147483647 h 34"/>
              <a:gd name="T28" fmla="*/ 2147483647 w 22"/>
              <a:gd name="T29" fmla="*/ 2147483647 h 34"/>
              <a:gd name="T30" fmla="*/ 2147483647 w 22"/>
              <a:gd name="T31" fmla="*/ 2147483647 h 34"/>
              <a:gd name="T32" fmla="*/ 2147483647 w 22"/>
              <a:gd name="T33" fmla="*/ 2147483647 h 34"/>
              <a:gd name="T34" fmla="*/ 2147483647 w 22"/>
              <a:gd name="T35" fmla="*/ 2147483647 h 34"/>
              <a:gd name="T36" fmla="*/ 2147483647 w 22"/>
              <a:gd name="T37" fmla="*/ 2147483647 h 34"/>
              <a:gd name="T38" fmla="*/ 2147483647 w 22"/>
              <a:gd name="T39" fmla="*/ 2147483647 h 34"/>
              <a:gd name="T40" fmla="*/ 2147483647 w 22"/>
              <a:gd name="T41" fmla="*/ 2147483647 h 34"/>
              <a:gd name="T42" fmla="*/ 2147483647 w 22"/>
              <a:gd name="T43" fmla="*/ 2147483647 h 34"/>
              <a:gd name="T44" fmla="*/ 2147483647 w 22"/>
              <a:gd name="T45" fmla="*/ 2147483647 h 34"/>
              <a:gd name="T46" fmla="*/ 2147483647 w 22"/>
              <a:gd name="T47" fmla="*/ 2147483647 h 34"/>
              <a:gd name="T48" fmla="*/ 2147483647 w 22"/>
              <a:gd name="T49" fmla="*/ 2147483647 h 34"/>
              <a:gd name="T50" fmla="*/ 2147483647 w 22"/>
              <a:gd name="T51" fmla="*/ 2147483647 h 34"/>
              <a:gd name="T52" fmla="*/ 2147483647 w 22"/>
              <a:gd name="T53" fmla="*/ 2147483647 h 34"/>
              <a:gd name="T54" fmla="*/ 2147483647 w 22"/>
              <a:gd name="T55" fmla="*/ 2147483647 h 34"/>
              <a:gd name="T56" fmla="*/ 2147483647 w 22"/>
              <a:gd name="T57" fmla="*/ 2147483647 h 34"/>
              <a:gd name="T58" fmla="*/ 2147483647 w 22"/>
              <a:gd name="T59" fmla="*/ 2147483647 h 34"/>
              <a:gd name="T60" fmla="*/ 2147483647 w 22"/>
              <a:gd name="T61" fmla="*/ 2147483647 h 34"/>
              <a:gd name="T62" fmla="*/ 2147483647 w 22"/>
              <a:gd name="T63" fmla="*/ 2147483647 h 34"/>
              <a:gd name="T64" fmla="*/ 2147483647 w 22"/>
              <a:gd name="T65" fmla="*/ 2147483647 h 34"/>
              <a:gd name="T66" fmla="*/ 2147483647 w 22"/>
              <a:gd name="T67" fmla="*/ 2147483647 h 34"/>
              <a:gd name="T68" fmla="*/ 2147483647 w 22"/>
              <a:gd name="T69" fmla="*/ 2147483647 h 34"/>
              <a:gd name="T70" fmla="*/ 2147483647 w 22"/>
              <a:gd name="T71" fmla="*/ 2147483647 h 34"/>
              <a:gd name="T72" fmla="*/ 0 w 22"/>
              <a:gd name="T73" fmla="*/ 0 h 34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0" t="0" r="r" b="b"/>
            <a:pathLst>
              <a:path w="22" h="34">
                <a:moveTo>
                  <a:pt x="0" y="0"/>
                </a:moveTo>
                <a:lnTo>
                  <a:pt x="4" y="1"/>
                </a:lnTo>
                <a:lnTo>
                  <a:pt x="8" y="4"/>
                </a:lnTo>
                <a:lnTo>
                  <a:pt x="10" y="5"/>
                </a:lnTo>
                <a:lnTo>
                  <a:pt x="14" y="8"/>
                </a:lnTo>
                <a:lnTo>
                  <a:pt x="16" y="10"/>
                </a:lnTo>
                <a:lnTo>
                  <a:pt x="18" y="13"/>
                </a:lnTo>
                <a:lnTo>
                  <a:pt x="20" y="15"/>
                </a:lnTo>
                <a:lnTo>
                  <a:pt x="20" y="18"/>
                </a:lnTo>
                <a:lnTo>
                  <a:pt x="21" y="21"/>
                </a:lnTo>
                <a:lnTo>
                  <a:pt x="21" y="24"/>
                </a:lnTo>
                <a:lnTo>
                  <a:pt x="20" y="27"/>
                </a:lnTo>
                <a:lnTo>
                  <a:pt x="20" y="29"/>
                </a:lnTo>
                <a:lnTo>
                  <a:pt x="18" y="30"/>
                </a:lnTo>
                <a:lnTo>
                  <a:pt x="17" y="32"/>
                </a:lnTo>
                <a:lnTo>
                  <a:pt x="15" y="32"/>
                </a:lnTo>
                <a:lnTo>
                  <a:pt x="15" y="33"/>
                </a:lnTo>
                <a:lnTo>
                  <a:pt x="13" y="32"/>
                </a:lnTo>
                <a:lnTo>
                  <a:pt x="10" y="32"/>
                </a:lnTo>
                <a:lnTo>
                  <a:pt x="10" y="31"/>
                </a:lnTo>
                <a:lnTo>
                  <a:pt x="10" y="30"/>
                </a:lnTo>
                <a:lnTo>
                  <a:pt x="9" y="29"/>
                </a:lnTo>
                <a:lnTo>
                  <a:pt x="9" y="28"/>
                </a:lnTo>
                <a:lnTo>
                  <a:pt x="9" y="26"/>
                </a:lnTo>
                <a:lnTo>
                  <a:pt x="8" y="25"/>
                </a:lnTo>
                <a:lnTo>
                  <a:pt x="8" y="23"/>
                </a:lnTo>
                <a:lnTo>
                  <a:pt x="9" y="21"/>
                </a:lnTo>
                <a:lnTo>
                  <a:pt x="9" y="20"/>
                </a:lnTo>
                <a:lnTo>
                  <a:pt x="9" y="18"/>
                </a:lnTo>
                <a:lnTo>
                  <a:pt x="10" y="15"/>
                </a:lnTo>
                <a:lnTo>
                  <a:pt x="9" y="12"/>
                </a:lnTo>
                <a:lnTo>
                  <a:pt x="8" y="12"/>
                </a:lnTo>
                <a:lnTo>
                  <a:pt x="7" y="9"/>
                </a:lnTo>
                <a:lnTo>
                  <a:pt x="6" y="6"/>
                </a:lnTo>
                <a:lnTo>
                  <a:pt x="4" y="4"/>
                </a:lnTo>
                <a:lnTo>
                  <a:pt x="2" y="3"/>
                </a:lnTo>
                <a:lnTo>
                  <a:pt x="0" y="0"/>
                </a:lnTo>
              </a:path>
            </a:pathLst>
          </a:custGeom>
          <a:solidFill>
            <a:srgbClr val="C0FFFF"/>
          </a:solidFill>
          <a:ln w="12700" cap="rnd" cmpd="sng">
            <a:solidFill>
              <a:srgbClr val="00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grpSp>
        <p:nvGrpSpPr>
          <p:cNvPr id="44057" name="Group 83"/>
          <p:cNvGrpSpPr>
            <a:grpSpLocks/>
          </p:cNvGrpSpPr>
          <p:nvPr/>
        </p:nvGrpSpPr>
        <p:grpSpPr bwMode="auto">
          <a:xfrm>
            <a:off x="2962275" y="2787650"/>
            <a:ext cx="200025" cy="41275"/>
            <a:chOff x="1866" y="1756"/>
            <a:chExt cx="126" cy="26"/>
          </a:xfrm>
        </p:grpSpPr>
        <p:sp>
          <p:nvSpPr>
            <p:cNvPr id="44267" name="Freeform 84"/>
            <p:cNvSpPr>
              <a:spLocks/>
            </p:cNvSpPr>
            <p:nvPr/>
          </p:nvSpPr>
          <p:spPr bwMode="auto">
            <a:xfrm>
              <a:off x="1866" y="1756"/>
              <a:ext cx="37" cy="18"/>
            </a:xfrm>
            <a:custGeom>
              <a:avLst/>
              <a:gdLst>
                <a:gd name="T0" fmla="*/ 0 w 37"/>
                <a:gd name="T1" fmla="*/ 17 h 18"/>
                <a:gd name="T2" fmla="*/ 8 w 37"/>
                <a:gd name="T3" fmla="*/ 7 h 18"/>
                <a:gd name="T4" fmla="*/ 15 w 37"/>
                <a:gd name="T5" fmla="*/ 2 h 18"/>
                <a:gd name="T6" fmla="*/ 24 w 37"/>
                <a:gd name="T7" fmla="*/ 0 h 18"/>
                <a:gd name="T8" fmla="*/ 36 w 37"/>
                <a:gd name="T9" fmla="*/ 3 h 1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7" h="18">
                  <a:moveTo>
                    <a:pt x="0" y="17"/>
                  </a:moveTo>
                  <a:lnTo>
                    <a:pt x="8" y="7"/>
                  </a:lnTo>
                  <a:lnTo>
                    <a:pt x="15" y="2"/>
                  </a:lnTo>
                  <a:lnTo>
                    <a:pt x="24" y="0"/>
                  </a:lnTo>
                  <a:lnTo>
                    <a:pt x="36" y="3"/>
                  </a:lnTo>
                </a:path>
              </a:pathLst>
            </a:custGeom>
            <a:noFill/>
            <a:ln w="12700" cap="rnd" cmpd="sng">
              <a:solidFill>
                <a:srgbClr val="606000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4268" name="Freeform 85"/>
            <p:cNvSpPr>
              <a:spLocks/>
            </p:cNvSpPr>
            <p:nvPr/>
          </p:nvSpPr>
          <p:spPr bwMode="auto">
            <a:xfrm>
              <a:off x="1950" y="1761"/>
              <a:ext cx="42" cy="21"/>
            </a:xfrm>
            <a:custGeom>
              <a:avLst/>
              <a:gdLst>
                <a:gd name="T0" fmla="*/ 0 w 42"/>
                <a:gd name="T1" fmla="*/ 3 h 21"/>
                <a:gd name="T2" fmla="*/ 10 w 42"/>
                <a:gd name="T3" fmla="*/ 0 h 21"/>
                <a:gd name="T4" fmla="*/ 17 w 42"/>
                <a:gd name="T5" fmla="*/ 0 h 21"/>
                <a:gd name="T6" fmla="*/ 29 w 42"/>
                <a:gd name="T7" fmla="*/ 3 h 21"/>
                <a:gd name="T8" fmla="*/ 36 w 42"/>
                <a:gd name="T9" fmla="*/ 10 h 21"/>
                <a:gd name="T10" fmla="*/ 41 w 42"/>
                <a:gd name="T11" fmla="*/ 20 h 2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2" h="21">
                  <a:moveTo>
                    <a:pt x="0" y="3"/>
                  </a:moveTo>
                  <a:lnTo>
                    <a:pt x="10" y="0"/>
                  </a:lnTo>
                  <a:lnTo>
                    <a:pt x="17" y="0"/>
                  </a:lnTo>
                  <a:lnTo>
                    <a:pt x="29" y="3"/>
                  </a:lnTo>
                  <a:lnTo>
                    <a:pt x="36" y="10"/>
                  </a:lnTo>
                  <a:lnTo>
                    <a:pt x="41" y="20"/>
                  </a:lnTo>
                </a:path>
              </a:pathLst>
            </a:custGeom>
            <a:noFill/>
            <a:ln w="12700" cap="rnd" cmpd="sng">
              <a:solidFill>
                <a:srgbClr val="606000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44058" name="Group 86"/>
          <p:cNvGrpSpPr>
            <a:grpSpLocks/>
          </p:cNvGrpSpPr>
          <p:nvPr/>
        </p:nvGrpSpPr>
        <p:grpSpPr bwMode="auto">
          <a:xfrm>
            <a:off x="2622550" y="3089275"/>
            <a:ext cx="695325" cy="841375"/>
            <a:chOff x="1652" y="1946"/>
            <a:chExt cx="438" cy="530"/>
          </a:xfrm>
        </p:grpSpPr>
        <p:sp>
          <p:nvSpPr>
            <p:cNvPr id="44253" name="Freeform 87"/>
            <p:cNvSpPr>
              <a:spLocks/>
            </p:cNvSpPr>
            <p:nvPr/>
          </p:nvSpPr>
          <p:spPr bwMode="auto">
            <a:xfrm>
              <a:off x="1652" y="1946"/>
              <a:ext cx="438" cy="530"/>
            </a:xfrm>
            <a:custGeom>
              <a:avLst/>
              <a:gdLst>
                <a:gd name="T0" fmla="*/ 12 w 438"/>
                <a:gd name="T1" fmla="*/ 238 h 530"/>
                <a:gd name="T2" fmla="*/ 111 w 438"/>
                <a:gd name="T3" fmla="*/ 24 h 530"/>
                <a:gd name="T4" fmla="*/ 139 w 438"/>
                <a:gd name="T5" fmla="*/ 18 h 530"/>
                <a:gd name="T6" fmla="*/ 159 w 438"/>
                <a:gd name="T7" fmla="*/ 11 h 530"/>
                <a:gd name="T8" fmla="*/ 178 w 438"/>
                <a:gd name="T9" fmla="*/ 3 h 530"/>
                <a:gd name="T10" fmla="*/ 191 w 438"/>
                <a:gd name="T11" fmla="*/ 1 h 530"/>
                <a:gd name="T12" fmla="*/ 190 w 438"/>
                <a:gd name="T13" fmla="*/ 9 h 530"/>
                <a:gd name="T14" fmla="*/ 203 w 438"/>
                <a:gd name="T15" fmla="*/ 15 h 530"/>
                <a:gd name="T16" fmla="*/ 230 w 438"/>
                <a:gd name="T17" fmla="*/ 22 h 530"/>
                <a:gd name="T18" fmla="*/ 258 w 438"/>
                <a:gd name="T19" fmla="*/ 26 h 530"/>
                <a:gd name="T20" fmla="*/ 284 w 438"/>
                <a:gd name="T21" fmla="*/ 25 h 530"/>
                <a:gd name="T22" fmla="*/ 307 w 438"/>
                <a:gd name="T23" fmla="*/ 21 h 530"/>
                <a:gd name="T24" fmla="*/ 319 w 438"/>
                <a:gd name="T25" fmla="*/ 15 h 530"/>
                <a:gd name="T26" fmla="*/ 327 w 438"/>
                <a:gd name="T27" fmla="*/ 7 h 530"/>
                <a:gd name="T28" fmla="*/ 324 w 438"/>
                <a:gd name="T29" fmla="*/ 0 h 530"/>
                <a:gd name="T30" fmla="*/ 337 w 438"/>
                <a:gd name="T31" fmla="*/ 3 h 530"/>
                <a:gd name="T32" fmla="*/ 352 w 438"/>
                <a:gd name="T33" fmla="*/ 12 h 530"/>
                <a:gd name="T34" fmla="*/ 366 w 438"/>
                <a:gd name="T35" fmla="*/ 23 h 530"/>
                <a:gd name="T36" fmla="*/ 379 w 438"/>
                <a:gd name="T37" fmla="*/ 31 h 530"/>
                <a:gd name="T38" fmla="*/ 395 w 438"/>
                <a:gd name="T39" fmla="*/ 36 h 530"/>
                <a:gd name="T40" fmla="*/ 412 w 438"/>
                <a:gd name="T41" fmla="*/ 43 h 530"/>
                <a:gd name="T42" fmla="*/ 425 w 438"/>
                <a:gd name="T43" fmla="*/ 53 h 530"/>
                <a:gd name="T44" fmla="*/ 431 w 438"/>
                <a:gd name="T45" fmla="*/ 66 h 530"/>
                <a:gd name="T46" fmla="*/ 433 w 438"/>
                <a:gd name="T47" fmla="*/ 91 h 530"/>
                <a:gd name="T48" fmla="*/ 433 w 438"/>
                <a:gd name="T49" fmla="*/ 175 h 530"/>
                <a:gd name="T50" fmla="*/ 432 w 438"/>
                <a:gd name="T51" fmla="*/ 260 h 530"/>
                <a:gd name="T52" fmla="*/ 431 w 438"/>
                <a:gd name="T53" fmla="*/ 307 h 530"/>
                <a:gd name="T54" fmla="*/ 428 w 438"/>
                <a:gd name="T55" fmla="*/ 319 h 530"/>
                <a:gd name="T56" fmla="*/ 418 w 438"/>
                <a:gd name="T57" fmla="*/ 322 h 530"/>
                <a:gd name="T58" fmla="*/ 399 w 438"/>
                <a:gd name="T59" fmla="*/ 322 h 530"/>
                <a:gd name="T60" fmla="*/ 377 w 438"/>
                <a:gd name="T61" fmla="*/ 327 h 530"/>
                <a:gd name="T62" fmla="*/ 358 w 438"/>
                <a:gd name="T63" fmla="*/ 352 h 530"/>
                <a:gd name="T64" fmla="*/ 352 w 438"/>
                <a:gd name="T65" fmla="*/ 383 h 530"/>
                <a:gd name="T66" fmla="*/ 337 w 438"/>
                <a:gd name="T67" fmla="*/ 413 h 530"/>
                <a:gd name="T68" fmla="*/ 330 w 438"/>
                <a:gd name="T69" fmla="*/ 425 h 530"/>
                <a:gd name="T70" fmla="*/ 330 w 438"/>
                <a:gd name="T71" fmla="*/ 438 h 530"/>
                <a:gd name="T72" fmla="*/ 320 w 438"/>
                <a:gd name="T73" fmla="*/ 449 h 530"/>
                <a:gd name="T74" fmla="*/ 310 w 438"/>
                <a:gd name="T75" fmla="*/ 469 h 530"/>
                <a:gd name="T76" fmla="*/ 284 w 438"/>
                <a:gd name="T77" fmla="*/ 524 h 530"/>
                <a:gd name="T78" fmla="*/ 223 w 438"/>
                <a:gd name="T79" fmla="*/ 528 h 530"/>
                <a:gd name="T80" fmla="*/ 148 w 438"/>
                <a:gd name="T81" fmla="*/ 527 h 530"/>
                <a:gd name="T82" fmla="*/ 84 w 438"/>
                <a:gd name="T83" fmla="*/ 514 h 530"/>
                <a:gd name="T84" fmla="*/ 24 w 438"/>
                <a:gd name="T85" fmla="*/ 489 h 530"/>
                <a:gd name="T86" fmla="*/ 1 w 438"/>
                <a:gd name="T87" fmla="*/ 464 h 530"/>
                <a:gd name="T88" fmla="*/ 8 w 438"/>
                <a:gd name="T89" fmla="*/ 442 h 530"/>
                <a:gd name="T90" fmla="*/ 24 w 438"/>
                <a:gd name="T91" fmla="*/ 418 h 530"/>
                <a:gd name="T92" fmla="*/ 37 w 438"/>
                <a:gd name="T93" fmla="*/ 403 h 530"/>
                <a:gd name="T94" fmla="*/ 27 w 438"/>
                <a:gd name="T95" fmla="*/ 398 h 530"/>
                <a:gd name="T96" fmla="*/ 29 w 438"/>
                <a:gd name="T97" fmla="*/ 380 h 530"/>
                <a:gd name="T98" fmla="*/ 56 w 438"/>
                <a:gd name="T99" fmla="*/ 343 h 530"/>
                <a:gd name="T100" fmla="*/ 63 w 438"/>
                <a:gd name="T101" fmla="*/ 320 h 530"/>
                <a:gd name="T102" fmla="*/ 60 w 438"/>
                <a:gd name="T103" fmla="*/ 302 h 530"/>
                <a:gd name="T104" fmla="*/ 47 w 438"/>
                <a:gd name="T105" fmla="*/ 290 h 530"/>
                <a:gd name="T106" fmla="*/ 15 w 438"/>
                <a:gd name="T107" fmla="*/ 275 h 530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438" h="530">
                  <a:moveTo>
                    <a:pt x="2" y="264"/>
                  </a:moveTo>
                  <a:lnTo>
                    <a:pt x="12" y="238"/>
                  </a:lnTo>
                  <a:lnTo>
                    <a:pt x="64" y="60"/>
                  </a:lnTo>
                  <a:lnTo>
                    <a:pt x="111" y="24"/>
                  </a:lnTo>
                  <a:lnTo>
                    <a:pt x="126" y="20"/>
                  </a:lnTo>
                  <a:lnTo>
                    <a:pt x="139" y="18"/>
                  </a:lnTo>
                  <a:lnTo>
                    <a:pt x="149" y="15"/>
                  </a:lnTo>
                  <a:lnTo>
                    <a:pt x="159" y="11"/>
                  </a:lnTo>
                  <a:lnTo>
                    <a:pt x="169" y="6"/>
                  </a:lnTo>
                  <a:lnTo>
                    <a:pt x="178" y="3"/>
                  </a:lnTo>
                  <a:lnTo>
                    <a:pt x="186" y="1"/>
                  </a:lnTo>
                  <a:lnTo>
                    <a:pt x="191" y="1"/>
                  </a:lnTo>
                  <a:lnTo>
                    <a:pt x="188" y="5"/>
                  </a:lnTo>
                  <a:lnTo>
                    <a:pt x="190" y="9"/>
                  </a:lnTo>
                  <a:lnTo>
                    <a:pt x="194" y="11"/>
                  </a:lnTo>
                  <a:lnTo>
                    <a:pt x="203" y="15"/>
                  </a:lnTo>
                  <a:lnTo>
                    <a:pt x="218" y="20"/>
                  </a:lnTo>
                  <a:lnTo>
                    <a:pt x="230" y="22"/>
                  </a:lnTo>
                  <a:lnTo>
                    <a:pt x="242" y="25"/>
                  </a:lnTo>
                  <a:lnTo>
                    <a:pt x="258" y="26"/>
                  </a:lnTo>
                  <a:lnTo>
                    <a:pt x="273" y="26"/>
                  </a:lnTo>
                  <a:lnTo>
                    <a:pt x="284" y="25"/>
                  </a:lnTo>
                  <a:lnTo>
                    <a:pt x="297" y="23"/>
                  </a:lnTo>
                  <a:lnTo>
                    <a:pt x="307" y="21"/>
                  </a:lnTo>
                  <a:lnTo>
                    <a:pt x="314" y="18"/>
                  </a:lnTo>
                  <a:lnTo>
                    <a:pt x="319" y="15"/>
                  </a:lnTo>
                  <a:lnTo>
                    <a:pt x="324" y="11"/>
                  </a:lnTo>
                  <a:lnTo>
                    <a:pt x="327" y="7"/>
                  </a:lnTo>
                  <a:lnTo>
                    <a:pt x="327" y="4"/>
                  </a:lnTo>
                  <a:lnTo>
                    <a:pt x="324" y="0"/>
                  </a:lnTo>
                  <a:lnTo>
                    <a:pt x="329" y="1"/>
                  </a:lnTo>
                  <a:lnTo>
                    <a:pt x="337" y="3"/>
                  </a:lnTo>
                  <a:lnTo>
                    <a:pt x="346" y="7"/>
                  </a:lnTo>
                  <a:lnTo>
                    <a:pt x="352" y="12"/>
                  </a:lnTo>
                  <a:lnTo>
                    <a:pt x="360" y="18"/>
                  </a:lnTo>
                  <a:lnTo>
                    <a:pt x="366" y="23"/>
                  </a:lnTo>
                  <a:lnTo>
                    <a:pt x="373" y="28"/>
                  </a:lnTo>
                  <a:lnTo>
                    <a:pt x="379" y="31"/>
                  </a:lnTo>
                  <a:lnTo>
                    <a:pt x="388" y="34"/>
                  </a:lnTo>
                  <a:lnTo>
                    <a:pt x="395" y="36"/>
                  </a:lnTo>
                  <a:lnTo>
                    <a:pt x="402" y="39"/>
                  </a:lnTo>
                  <a:lnTo>
                    <a:pt x="412" y="43"/>
                  </a:lnTo>
                  <a:lnTo>
                    <a:pt x="419" y="46"/>
                  </a:lnTo>
                  <a:lnTo>
                    <a:pt x="425" y="53"/>
                  </a:lnTo>
                  <a:lnTo>
                    <a:pt x="428" y="58"/>
                  </a:lnTo>
                  <a:lnTo>
                    <a:pt x="431" y="66"/>
                  </a:lnTo>
                  <a:lnTo>
                    <a:pt x="432" y="77"/>
                  </a:lnTo>
                  <a:lnTo>
                    <a:pt x="433" y="91"/>
                  </a:lnTo>
                  <a:lnTo>
                    <a:pt x="433" y="119"/>
                  </a:lnTo>
                  <a:lnTo>
                    <a:pt x="433" y="175"/>
                  </a:lnTo>
                  <a:lnTo>
                    <a:pt x="437" y="238"/>
                  </a:lnTo>
                  <a:lnTo>
                    <a:pt x="432" y="260"/>
                  </a:lnTo>
                  <a:lnTo>
                    <a:pt x="430" y="289"/>
                  </a:lnTo>
                  <a:lnTo>
                    <a:pt x="431" y="307"/>
                  </a:lnTo>
                  <a:lnTo>
                    <a:pt x="433" y="318"/>
                  </a:lnTo>
                  <a:lnTo>
                    <a:pt x="428" y="319"/>
                  </a:lnTo>
                  <a:lnTo>
                    <a:pt x="423" y="321"/>
                  </a:lnTo>
                  <a:lnTo>
                    <a:pt x="418" y="322"/>
                  </a:lnTo>
                  <a:lnTo>
                    <a:pt x="409" y="321"/>
                  </a:lnTo>
                  <a:lnTo>
                    <a:pt x="399" y="322"/>
                  </a:lnTo>
                  <a:lnTo>
                    <a:pt x="389" y="324"/>
                  </a:lnTo>
                  <a:lnTo>
                    <a:pt x="377" y="327"/>
                  </a:lnTo>
                  <a:lnTo>
                    <a:pt x="361" y="331"/>
                  </a:lnTo>
                  <a:lnTo>
                    <a:pt x="358" y="352"/>
                  </a:lnTo>
                  <a:lnTo>
                    <a:pt x="354" y="370"/>
                  </a:lnTo>
                  <a:lnTo>
                    <a:pt x="352" y="383"/>
                  </a:lnTo>
                  <a:lnTo>
                    <a:pt x="346" y="400"/>
                  </a:lnTo>
                  <a:lnTo>
                    <a:pt x="337" y="413"/>
                  </a:lnTo>
                  <a:lnTo>
                    <a:pt x="333" y="418"/>
                  </a:lnTo>
                  <a:lnTo>
                    <a:pt x="330" y="425"/>
                  </a:lnTo>
                  <a:lnTo>
                    <a:pt x="329" y="433"/>
                  </a:lnTo>
                  <a:lnTo>
                    <a:pt x="330" y="438"/>
                  </a:lnTo>
                  <a:lnTo>
                    <a:pt x="326" y="442"/>
                  </a:lnTo>
                  <a:lnTo>
                    <a:pt x="320" y="449"/>
                  </a:lnTo>
                  <a:lnTo>
                    <a:pt x="314" y="458"/>
                  </a:lnTo>
                  <a:lnTo>
                    <a:pt x="310" y="469"/>
                  </a:lnTo>
                  <a:lnTo>
                    <a:pt x="307" y="519"/>
                  </a:lnTo>
                  <a:lnTo>
                    <a:pt x="284" y="524"/>
                  </a:lnTo>
                  <a:lnTo>
                    <a:pt x="254" y="527"/>
                  </a:lnTo>
                  <a:lnTo>
                    <a:pt x="223" y="528"/>
                  </a:lnTo>
                  <a:lnTo>
                    <a:pt x="185" y="529"/>
                  </a:lnTo>
                  <a:lnTo>
                    <a:pt x="148" y="527"/>
                  </a:lnTo>
                  <a:lnTo>
                    <a:pt x="113" y="520"/>
                  </a:lnTo>
                  <a:lnTo>
                    <a:pt x="84" y="514"/>
                  </a:lnTo>
                  <a:lnTo>
                    <a:pt x="50" y="503"/>
                  </a:lnTo>
                  <a:lnTo>
                    <a:pt x="24" y="489"/>
                  </a:lnTo>
                  <a:lnTo>
                    <a:pt x="0" y="474"/>
                  </a:lnTo>
                  <a:lnTo>
                    <a:pt x="1" y="464"/>
                  </a:lnTo>
                  <a:lnTo>
                    <a:pt x="3" y="454"/>
                  </a:lnTo>
                  <a:lnTo>
                    <a:pt x="8" y="442"/>
                  </a:lnTo>
                  <a:lnTo>
                    <a:pt x="16" y="431"/>
                  </a:lnTo>
                  <a:lnTo>
                    <a:pt x="24" y="418"/>
                  </a:lnTo>
                  <a:lnTo>
                    <a:pt x="34" y="406"/>
                  </a:lnTo>
                  <a:lnTo>
                    <a:pt x="37" y="403"/>
                  </a:lnTo>
                  <a:lnTo>
                    <a:pt x="32" y="401"/>
                  </a:lnTo>
                  <a:lnTo>
                    <a:pt x="27" y="398"/>
                  </a:lnTo>
                  <a:lnTo>
                    <a:pt x="26" y="391"/>
                  </a:lnTo>
                  <a:lnTo>
                    <a:pt x="29" y="380"/>
                  </a:lnTo>
                  <a:lnTo>
                    <a:pt x="37" y="366"/>
                  </a:lnTo>
                  <a:lnTo>
                    <a:pt x="56" y="343"/>
                  </a:lnTo>
                  <a:lnTo>
                    <a:pt x="60" y="329"/>
                  </a:lnTo>
                  <a:lnTo>
                    <a:pt x="63" y="320"/>
                  </a:lnTo>
                  <a:lnTo>
                    <a:pt x="63" y="311"/>
                  </a:lnTo>
                  <a:lnTo>
                    <a:pt x="60" y="302"/>
                  </a:lnTo>
                  <a:lnTo>
                    <a:pt x="57" y="294"/>
                  </a:lnTo>
                  <a:lnTo>
                    <a:pt x="47" y="290"/>
                  </a:lnTo>
                  <a:lnTo>
                    <a:pt x="31" y="282"/>
                  </a:lnTo>
                  <a:lnTo>
                    <a:pt x="15" y="275"/>
                  </a:lnTo>
                  <a:lnTo>
                    <a:pt x="2" y="264"/>
                  </a:lnTo>
                </a:path>
              </a:pathLst>
            </a:custGeom>
            <a:solidFill>
              <a:srgbClr val="FF7F9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grpSp>
          <p:nvGrpSpPr>
            <p:cNvPr id="44254" name="Group 88"/>
            <p:cNvGrpSpPr>
              <a:grpSpLocks/>
            </p:cNvGrpSpPr>
            <p:nvPr/>
          </p:nvGrpSpPr>
          <p:grpSpPr bwMode="auto">
            <a:xfrm>
              <a:off x="1679" y="1956"/>
              <a:ext cx="411" cy="511"/>
              <a:chOff x="1679" y="1956"/>
              <a:chExt cx="411" cy="511"/>
            </a:xfrm>
          </p:grpSpPr>
          <p:sp>
            <p:nvSpPr>
              <p:cNvPr id="44255" name="Freeform 89"/>
              <p:cNvSpPr>
                <a:spLocks/>
              </p:cNvSpPr>
              <p:nvPr/>
            </p:nvSpPr>
            <p:spPr bwMode="auto">
              <a:xfrm>
                <a:off x="1947" y="2020"/>
                <a:ext cx="143" cy="346"/>
              </a:xfrm>
              <a:custGeom>
                <a:avLst/>
                <a:gdLst>
                  <a:gd name="T0" fmla="*/ 137 w 143"/>
                  <a:gd name="T1" fmla="*/ 4 h 346"/>
                  <a:gd name="T2" fmla="*/ 129 w 143"/>
                  <a:gd name="T3" fmla="*/ 2 h 346"/>
                  <a:gd name="T4" fmla="*/ 120 w 143"/>
                  <a:gd name="T5" fmla="*/ 0 h 346"/>
                  <a:gd name="T6" fmla="*/ 111 w 143"/>
                  <a:gd name="T7" fmla="*/ 0 h 346"/>
                  <a:gd name="T8" fmla="*/ 103 w 143"/>
                  <a:gd name="T9" fmla="*/ 3 h 346"/>
                  <a:gd name="T10" fmla="*/ 94 w 143"/>
                  <a:gd name="T11" fmla="*/ 11 h 346"/>
                  <a:gd name="T12" fmla="*/ 86 w 143"/>
                  <a:gd name="T13" fmla="*/ 21 h 346"/>
                  <a:gd name="T14" fmla="*/ 79 w 143"/>
                  <a:gd name="T15" fmla="*/ 32 h 346"/>
                  <a:gd name="T16" fmla="*/ 71 w 143"/>
                  <a:gd name="T17" fmla="*/ 47 h 346"/>
                  <a:gd name="T18" fmla="*/ 65 w 143"/>
                  <a:gd name="T19" fmla="*/ 60 h 346"/>
                  <a:gd name="T20" fmla="*/ 58 w 143"/>
                  <a:gd name="T21" fmla="*/ 76 h 346"/>
                  <a:gd name="T22" fmla="*/ 49 w 143"/>
                  <a:gd name="T23" fmla="*/ 91 h 346"/>
                  <a:gd name="T24" fmla="*/ 37 w 143"/>
                  <a:gd name="T25" fmla="*/ 108 h 346"/>
                  <a:gd name="T26" fmla="*/ 24 w 143"/>
                  <a:gd name="T27" fmla="*/ 122 h 346"/>
                  <a:gd name="T28" fmla="*/ 14 w 143"/>
                  <a:gd name="T29" fmla="*/ 133 h 346"/>
                  <a:gd name="T30" fmla="*/ 7 w 143"/>
                  <a:gd name="T31" fmla="*/ 141 h 346"/>
                  <a:gd name="T32" fmla="*/ 1 w 143"/>
                  <a:gd name="T33" fmla="*/ 151 h 346"/>
                  <a:gd name="T34" fmla="*/ 0 w 143"/>
                  <a:gd name="T35" fmla="*/ 158 h 346"/>
                  <a:gd name="T36" fmla="*/ 1 w 143"/>
                  <a:gd name="T37" fmla="*/ 168 h 346"/>
                  <a:gd name="T38" fmla="*/ 5 w 143"/>
                  <a:gd name="T39" fmla="*/ 176 h 346"/>
                  <a:gd name="T40" fmla="*/ 10 w 143"/>
                  <a:gd name="T41" fmla="*/ 185 h 346"/>
                  <a:gd name="T42" fmla="*/ 11 w 143"/>
                  <a:gd name="T43" fmla="*/ 206 h 346"/>
                  <a:gd name="T44" fmla="*/ 12 w 143"/>
                  <a:gd name="T45" fmla="*/ 215 h 346"/>
                  <a:gd name="T46" fmla="*/ 13 w 143"/>
                  <a:gd name="T47" fmla="*/ 229 h 346"/>
                  <a:gd name="T48" fmla="*/ 17 w 143"/>
                  <a:gd name="T49" fmla="*/ 243 h 346"/>
                  <a:gd name="T50" fmla="*/ 22 w 143"/>
                  <a:gd name="T51" fmla="*/ 257 h 346"/>
                  <a:gd name="T52" fmla="*/ 28 w 143"/>
                  <a:gd name="T53" fmla="*/ 268 h 346"/>
                  <a:gd name="T54" fmla="*/ 34 w 143"/>
                  <a:gd name="T55" fmla="*/ 281 h 346"/>
                  <a:gd name="T56" fmla="*/ 38 w 143"/>
                  <a:gd name="T57" fmla="*/ 295 h 346"/>
                  <a:gd name="T58" fmla="*/ 41 w 143"/>
                  <a:gd name="T59" fmla="*/ 308 h 346"/>
                  <a:gd name="T60" fmla="*/ 42 w 143"/>
                  <a:gd name="T61" fmla="*/ 318 h 346"/>
                  <a:gd name="T62" fmla="*/ 43 w 143"/>
                  <a:gd name="T63" fmla="*/ 330 h 346"/>
                  <a:gd name="T64" fmla="*/ 42 w 143"/>
                  <a:gd name="T65" fmla="*/ 338 h 346"/>
                  <a:gd name="T66" fmla="*/ 39 w 143"/>
                  <a:gd name="T67" fmla="*/ 345 h 346"/>
                  <a:gd name="T68" fmla="*/ 44 w 143"/>
                  <a:gd name="T69" fmla="*/ 340 h 346"/>
                  <a:gd name="T70" fmla="*/ 49 w 143"/>
                  <a:gd name="T71" fmla="*/ 332 h 346"/>
                  <a:gd name="T72" fmla="*/ 54 w 143"/>
                  <a:gd name="T73" fmla="*/ 324 h 346"/>
                  <a:gd name="T74" fmla="*/ 58 w 143"/>
                  <a:gd name="T75" fmla="*/ 315 h 346"/>
                  <a:gd name="T76" fmla="*/ 61 w 143"/>
                  <a:gd name="T77" fmla="*/ 300 h 346"/>
                  <a:gd name="T78" fmla="*/ 64 w 143"/>
                  <a:gd name="T79" fmla="*/ 290 h 346"/>
                  <a:gd name="T80" fmla="*/ 66 w 143"/>
                  <a:gd name="T81" fmla="*/ 279 h 346"/>
                  <a:gd name="T82" fmla="*/ 68 w 143"/>
                  <a:gd name="T83" fmla="*/ 267 h 346"/>
                  <a:gd name="T84" fmla="*/ 68 w 143"/>
                  <a:gd name="T85" fmla="*/ 257 h 346"/>
                  <a:gd name="T86" fmla="*/ 74 w 143"/>
                  <a:gd name="T87" fmla="*/ 255 h 346"/>
                  <a:gd name="T88" fmla="*/ 82 w 143"/>
                  <a:gd name="T89" fmla="*/ 254 h 346"/>
                  <a:gd name="T90" fmla="*/ 94 w 143"/>
                  <a:gd name="T91" fmla="*/ 251 h 346"/>
                  <a:gd name="T92" fmla="*/ 102 w 143"/>
                  <a:gd name="T93" fmla="*/ 249 h 346"/>
                  <a:gd name="T94" fmla="*/ 110 w 143"/>
                  <a:gd name="T95" fmla="*/ 247 h 346"/>
                  <a:gd name="T96" fmla="*/ 117 w 143"/>
                  <a:gd name="T97" fmla="*/ 247 h 346"/>
                  <a:gd name="T98" fmla="*/ 119 w 143"/>
                  <a:gd name="T99" fmla="*/ 241 h 346"/>
                  <a:gd name="T100" fmla="*/ 123 w 143"/>
                  <a:gd name="T101" fmla="*/ 231 h 346"/>
                  <a:gd name="T102" fmla="*/ 126 w 143"/>
                  <a:gd name="T103" fmla="*/ 217 h 346"/>
                  <a:gd name="T104" fmla="*/ 126 w 143"/>
                  <a:gd name="T105" fmla="*/ 201 h 346"/>
                  <a:gd name="T106" fmla="*/ 128 w 143"/>
                  <a:gd name="T107" fmla="*/ 187 h 346"/>
                  <a:gd name="T108" fmla="*/ 131 w 143"/>
                  <a:gd name="T109" fmla="*/ 174 h 346"/>
                  <a:gd name="T110" fmla="*/ 134 w 143"/>
                  <a:gd name="T111" fmla="*/ 164 h 346"/>
                  <a:gd name="T112" fmla="*/ 142 w 143"/>
                  <a:gd name="T113" fmla="*/ 154 h 346"/>
                  <a:gd name="T114" fmla="*/ 138 w 143"/>
                  <a:gd name="T115" fmla="*/ 130 h 346"/>
                  <a:gd name="T116" fmla="*/ 138 w 143"/>
                  <a:gd name="T117" fmla="*/ 102 h 346"/>
                  <a:gd name="T118" fmla="*/ 138 w 143"/>
                  <a:gd name="T119" fmla="*/ 74 h 346"/>
                  <a:gd name="T120" fmla="*/ 138 w 143"/>
                  <a:gd name="T121" fmla="*/ 48 h 346"/>
                  <a:gd name="T122" fmla="*/ 138 w 143"/>
                  <a:gd name="T123" fmla="*/ 24 h 346"/>
                  <a:gd name="T124" fmla="*/ 137 w 143"/>
                  <a:gd name="T125" fmla="*/ 4 h 34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0" t="0" r="r" b="b"/>
                <a:pathLst>
                  <a:path w="143" h="346">
                    <a:moveTo>
                      <a:pt x="137" y="4"/>
                    </a:moveTo>
                    <a:lnTo>
                      <a:pt x="129" y="2"/>
                    </a:lnTo>
                    <a:lnTo>
                      <a:pt x="120" y="0"/>
                    </a:lnTo>
                    <a:lnTo>
                      <a:pt x="111" y="0"/>
                    </a:lnTo>
                    <a:lnTo>
                      <a:pt x="103" y="3"/>
                    </a:lnTo>
                    <a:lnTo>
                      <a:pt x="94" y="11"/>
                    </a:lnTo>
                    <a:lnTo>
                      <a:pt x="86" y="21"/>
                    </a:lnTo>
                    <a:lnTo>
                      <a:pt x="79" y="32"/>
                    </a:lnTo>
                    <a:lnTo>
                      <a:pt x="71" y="47"/>
                    </a:lnTo>
                    <a:lnTo>
                      <a:pt x="65" y="60"/>
                    </a:lnTo>
                    <a:lnTo>
                      <a:pt x="58" y="76"/>
                    </a:lnTo>
                    <a:lnTo>
                      <a:pt x="49" y="91"/>
                    </a:lnTo>
                    <a:lnTo>
                      <a:pt x="37" y="108"/>
                    </a:lnTo>
                    <a:lnTo>
                      <a:pt x="24" y="122"/>
                    </a:lnTo>
                    <a:lnTo>
                      <a:pt x="14" y="133"/>
                    </a:lnTo>
                    <a:lnTo>
                      <a:pt x="7" y="141"/>
                    </a:lnTo>
                    <a:lnTo>
                      <a:pt x="1" y="151"/>
                    </a:lnTo>
                    <a:lnTo>
                      <a:pt x="0" y="158"/>
                    </a:lnTo>
                    <a:lnTo>
                      <a:pt x="1" y="168"/>
                    </a:lnTo>
                    <a:lnTo>
                      <a:pt x="5" y="176"/>
                    </a:lnTo>
                    <a:lnTo>
                      <a:pt x="10" y="185"/>
                    </a:lnTo>
                    <a:lnTo>
                      <a:pt x="11" y="206"/>
                    </a:lnTo>
                    <a:lnTo>
                      <a:pt x="12" y="215"/>
                    </a:lnTo>
                    <a:lnTo>
                      <a:pt x="13" y="229"/>
                    </a:lnTo>
                    <a:lnTo>
                      <a:pt x="17" y="243"/>
                    </a:lnTo>
                    <a:lnTo>
                      <a:pt x="22" y="257"/>
                    </a:lnTo>
                    <a:lnTo>
                      <a:pt x="28" y="268"/>
                    </a:lnTo>
                    <a:lnTo>
                      <a:pt x="34" y="281"/>
                    </a:lnTo>
                    <a:lnTo>
                      <a:pt x="38" y="295"/>
                    </a:lnTo>
                    <a:lnTo>
                      <a:pt x="41" y="308"/>
                    </a:lnTo>
                    <a:lnTo>
                      <a:pt x="42" y="318"/>
                    </a:lnTo>
                    <a:lnTo>
                      <a:pt x="43" y="330"/>
                    </a:lnTo>
                    <a:lnTo>
                      <a:pt x="42" y="338"/>
                    </a:lnTo>
                    <a:lnTo>
                      <a:pt x="39" y="345"/>
                    </a:lnTo>
                    <a:lnTo>
                      <a:pt x="44" y="340"/>
                    </a:lnTo>
                    <a:lnTo>
                      <a:pt x="49" y="332"/>
                    </a:lnTo>
                    <a:lnTo>
                      <a:pt x="54" y="324"/>
                    </a:lnTo>
                    <a:lnTo>
                      <a:pt x="58" y="315"/>
                    </a:lnTo>
                    <a:lnTo>
                      <a:pt x="61" y="300"/>
                    </a:lnTo>
                    <a:lnTo>
                      <a:pt x="64" y="290"/>
                    </a:lnTo>
                    <a:lnTo>
                      <a:pt x="66" y="279"/>
                    </a:lnTo>
                    <a:lnTo>
                      <a:pt x="68" y="267"/>
                    </a:lnTo>
                    <a:lnTo>
                      <a:pt x="68" y="257"/>
                    </a:lnTo>
                    <a:lnTo>
                      <a:pt x="74" y="255"/>
                    </a:lnTo>
                    <a:lnTo>
                      <a:pt x="82" y="254"/>
                    </a:lnTo>
                    <a:lnTo>
                      <a:pt x="94" y="251"/>
                    </a:lnTo>
                    <a:lnTo>
                      <a:pt x="102" y="249"/>
                    </a:lnTo>
                    <a:lnTo>
                      <a:pt x="110" y="247"/>
                    </a:lnTo>
                    <a:lnTo>
                      <a:pt x="117" y="247"/>
                    </a:lnTo>
                    <a:lnTo>
                      <a:pt x="119" y="241"/>
                    </a:lnTo>
                    <a:lnTo>
                      <a:pt x="123" y="231"/>
                    </a:lnTo>
                    <a:lnTo>
                      <a:pt x="126" y="217"/>
                    </a:lnTo>
                    <a:lnTo>
                      <a:pt x="126" y="201"/>
                    </a:lnTo>
                    <a:lnTo>
                      <a:pt x="128" y="187"/>
                    </a:lnTo>
                    <a:lnTo>
                      <a:pt x="131" y="174"/>
                    </a:lnTo>
                    <a:lnTo>
                      <a:pt x="134" y="164"/>
                    </a:lnTo>
                    <a:lnTo>
                      <a:pt x="142" y="154"/>
                    </a:lnTo>
                    <a:lnTo>
                      <a:pt x="138" y="130"/>
                    </a:lnTo>
                    <a:lnTo>
                      <a:pt x="138" y="102"/>
                    </a:lnTo>
                    <a:lnTo>
                      <a:pt x="138" y="74"/>
                    </a:lnTo>
                    <a:lnTo>
                      <a:pt x="138" y="48"/>
                    </a:lnTo>
                    <a:lnTo>
                      <a:pt x="138" y="24"/>
                    </a:lnTo>
                    <a:lnTo>
                      <a:pt x="137" y="4"/>
                    </a:lnTo>
                  </a:path>
                </a:pathLst>
              </a:custGeom>
              <a:solidFill>
                <a:srgbClr val="FF5F7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4256" name="Freeform 90"/>
              <p:cNvSpPr>
                <a:spLocks/>
              </p:cNvSpPr>
              <p:nvPr/>
            </p:nvSpPr>
            <p:spPr bwMode="auto">
              <a:xfrm>
                <a:off x="1715" y="1972"/>
                <a:ext cx="95" cy="134"/>
              </a:xfrm>
              <a:custGeom>
                <a:avLst/>
                <a:gdLst>
                  <a:gd name="T0" fmla="*/ 24 w 95"/>
                  <a:gd name="T1" fmla="*/ 32 h 134"/>
                  <a:gd name="T2" fmla="*/ 43 w 95"/>
                  <a:gd name="T3" fmla="*/ 18 h 134"/>
                  <a:gd name="T4" fmla="*/ 53 w 95"/>
                  <a:gd name="T5" fmla="*/ 13 h 134"/>
                  <a:gd name="T6" fmla="*/ 62 w 95"/>
                  <a:gd name="T7" fmla="*/ 10 h 134"/>
                  <a:gd name="T8" fmla="*/ 70 w 95"/>
                  <a:gd name="T9" fmla="*/ 6 h 134"/>
                  <a:gd name="T10" fmla="*/ 79 w 95"/>
                  <a:gd name="T11" fmla="*/ 3 h 134"/>
                  <a:gd name="T12" fmla="*/ 94 w 95"/>
                  <a:gd name="T13" fmla="*/ 0 h 134"/>
                  <a:gd name="T14" fmla="*/ 89 w 95"/>
                  <a:gd name="T15" fmla="*/ 7 h 134"/>
                  <a:gd name="T16" fmla="*/ 82 w 95"/>
                  <a:gd name="T17" fmla="*/ 16 h 134"/>
                  <a:gd name="T18" fmla="*/ 80 w 95"/>
                  <a:gd name="T19" fmla="*/ 26 h 134"/>
                  <a:gd name="T20" fmla="*/ 78 w 95"/>
                  <a:gd name="T21" fmla="*/ 37 h 134"/>
                  <a:gd name="T22" fmla="*/ 79 w 95"/>
                  <a:gd name="T23" fmla="*/ 52 h 134"/>
                  <a:gd name="T24" fmla="*/ 76 w 95"/>
                  <a:gd name="T25" fmla="*/ 63 h 134"/>
                  <a:gd name="T26" fmla="*/ 71 w 95"/>
                  <a:gd name="T27" fmla="*/ 72 h 134"/>
                  <a:gd name="T28" fmla="*/ 67 w 95"/>
                  <a:gd name="T29" fmla="*/ 80 h 134"/>
                  <a:gd name="T30" fmla="*/ 62 w 95"/>
                  <a:gd name="T31" fmla="*/ 86 h 134"/>
                  <a:gd name="T32" fmla="*/ 58 w 95"/>
                  <a:gd name="T33" fmla="*/ 90 h 134"/>
                  <a:gd name="T34" fmla="*/ 50 w 95"/>
                  <a:gd name="T35" fmla="*/ 96 h 134"/>
                  <a:gd name="T36" fmla="*/ 0 w 95"/>
                  <a:gd name="T37" fmla="*/ 133 h 134"/>
                  <a:gd name="T38" fmla="*/ 24 w 95"/>
                  <a:gd name="T39" fmla="*/ 32 h 134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95" h="134">
                    <a:moveTo>
                      <a:pt x="24" y="32"/>
                    </a:moveTo>
                    <a:lnTo>
                      <a:pt x="43" y="18"/>
                    </a:lnTo>
                    <a:lnTo>
                      <a:pt x="53" y="13"/>
                    </a:lnTo>
                    <a:lnTo>
                      <a:pt x="62" y="10"/>
                    </a:lnTo>
                    <a:lnTo>
                      <a:pt x="70" y="6"/>
                    </a:lnTo>
                    <a:lnTo>
                      <a:pt x="79" y="3"/>
                    </a:lnTo>
                    <a:lnTo>
                      <a:pt x="94" y="0"/>
                    </a:lnTo>
                    <a:lnTo>
                      <a:pt x="89" y="7"/>
                    </a:lnTo>
                    <a:lnTo>
                      <a:pt x="82" y="16"/>
                    </a:lnTo>
                    <a:lnTo>
                      <a:pt x="80" y="26"/>
                    </a:lnTo>
                    <a:lnTo>
                      <a:pt x="78" y="37"/>
                    </a:lnTo>
                    <a:lnTo>
                      <a:pt x="79" y="52"/>
                    </a:lnTo>
                    <a:lnTo>
                      <a:pt x="76" y="63"/>
                    </a:lnTo>
                    <a:lnTo>
                      <a:pt x="71" y="72"/>
                    </a:lnTo>
                    <a:lnTo>
                      <a:pt x="67" y="80"/>
                    </a:lnTo>
                    <a:lnTo>
                      <a:pt x="62" y="86"/>
                    </a:lnTo>
                    <a:lnTo>
                      <a:pt x="58" y="90"/>
                    </a:lnTo>
                    <a:lnTo>
                      <a:pt x="50" y="96"/>
                    </a:lnTo>
                    <a:lnTo>
                      <a:pt x="0" y="133"/>
                    </a:lnTo>
                    <a:lnTo>
                      <a:pt x="24" y="32"/>
                    </a:lnTo>
                  </a:path>
                </a:pathLst>
              </a:custGeom>
              <a:solidFill>
                <a:srgbClr val="FF5F7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4257" name="Freeform 91"/>
              <p:cNvSpPr>
                <a:spLocks/>
              </p:cNvSpPr>
              <p:nvPr/>
            </p:nvSpPr>
            <p:spPr bwMode="auto">
              <a:xfrm>
                <a:off x="1770" y="2342"/>
                <a:ext cx="127" cy="39"/>
              </a:xfrm>
              <a:custGeom>
                <a:avLst/>
                <a:gdLst>
                  <a:gd name="T0" fmla="*/ 0 w 127"/>
                  <a:gd name="T1" fmla="*/ 28 h 39"/>
                  <a:gd name="T2" fmla="*/ 3 w 127"/>
                  <a:gd name="T3" fmla="*/ 32 h 39"/>
                  <a:gd name="T4" fmla="*/ 9 w 127"/>
                  <a:gd name="T5" fmla="*/ 35 h 39"/>
                  <a:gd name="T6" fmla="*/ 15 w 127"/>
                  <a:gd name="T7" fmla="*/ 37 h 39"/>
                  <a:gd name="T8" fmla="*/ 23 w 127"/>
                  <a:gd name="T9" fmla="*/ 38 h 39"/>
                  <a:gd name="T10" fmla="*/ 29 w 127"/>
                  <a:gd name="T11" fmla="*/ 37 h 39"/>
                  <a:gd name="T12" fmla="*/ 33 w 127"/>
                  <a:gd name="T13" fmla="*/ 34 h 39"/>
                  <a:gd name="T14" fmla="*/ 42 w 127"/>
                  <a:gd name="T15" fmla="*/ 32 h 39"/>
                  <a:gd name="T16" fmla="*/ 55 w 127"/>
                  <a:gd name="T17" fmla="*/ 29 h 39"/>
                  <a:gd name="T18" fmla="*/ 75 w 127"/>
                  <a:gd name="T19" fmla="*/ 27 h 39"/>
                  <a:gd name="T20" fmla="*/ 89 w 127"/>
                  <a:gd name="T21" fmla="*/ 24 h 39"/>
                  <a:gd name="T22" fmla="*/ 100 w 127"/>
                  <a:gd name="T23" fmla="*/ 22 h 39"/>
                  <a:gd name="T24" fmla="*/ 108 w 127"/>
                  <a:gd name="T25" fmla="*/ 19 h 39"/>
                  <a:gd name="T26" fmla="*/ 115 w 127"/>
                  <a:gd name="T27" fmla="*/ 15 h 39"/>
                  <a:gd name="T28" fmla="*/ 121 w 127"/>
                  <a:gd name="T29" fmla="*/ 11 h 39"/>
                  <a:gd name="T30" fmla="*/ 125 w 127"/>
                  <a:gd name="T31" fmla="*/ 5 h 39"/>
                  <a:gd name="T32" fmla="*/ 126 w 127"/>
                  <a:gd name="T33" fmla="*/ 1 h 39"/>
                  <a:gd name="T34" fmla="*/ 121 w 127"/>
                  <a:gd name="T35" fmla="*/ 0 h 39"/>
                  <a:gd name="T36" fmla="*/ 118 w 127"/>
                  <a:gd name="T37" fmla="*/ 1 h 39"/>
                  <a:gd name="T38" fmla="*/ 113 w 127"/>
                  <a:gd name="T39" fmla="*/ 5 h 39"/>
                  <a:gd name="T40" fmla="*/ 107 w 127"/>
                  <a:gd name="T41" fmla="*/ 9 h 39"/>
                  <a:gd name="T42" fmla="*/ 101 w 127"/>
                  <a:gd name="T43" fmla="*/ 10 h 39"/>
                  <a:gd name="T44" fmla="*/ 93 w 127"/>
                  <a:gd name="T45" fmla="*/ 9 h 39"/>
                  <a:gd name="T46" fmla="*/ 86 w 127"/>
                  <a:gd name="T47" fmla="*/ 8 h 39"/>
                  <a:gd name="T48" fmla="*/ 78 w 127"/>
                  <a:gd name="T49" fmla="*/ 8 h 39"/>
                  <a:gd name="T50" fmla="*/ 70 w 127"/>
                  <a:gd name="T51" fmla="*/ 9 h 39"/>
                  <a:gd name="T52" fmla="*/ 65 w 127"/>
                  <a:gd name="T53" fmla="*/ 13 h 39"/>
                  <a:gd name="T54" fmla="*/ 58 w 127"/>
                  <a:gd name="T55" fmla="*/ 17 h 39"/>
                  <a:gd name="T56" fmla="*/ 50 w 127"/>
                  <a:gd name="T57" fmla="*/ 20 h 39"/>
                  <a:gd name="T58" fmla="*/ 40 w 127"/>
                  <a:gd name="T59" fmla="*/ 21 h 39"/>
                  <a:gd name="T60" fmla="*/ 26 w 127"/>
                  <a:gd name="T61" fmla="*/ 23 h 39"/>
                  <a:gd name="T62" fmla="*/ 17 w 127"/>
                  <a:gd name="T63" fmla="*/ 22 h 39"/>
                  <a:gd name="T64" fmla="*/ 12 w 127"/>
                  <a:gd name="T65" fmla="*/ 25 h 39"/>
                  <a:gd name="T66" fmla="*/ 5 w 127"/>
                  <a:gd name="T67" fmla="*/ 27 h 39"/>
                  <a:gd name="T68" fmla="*/ 0 w 127"/>
                  <a:gd name="T69" fmla="*/ 28 h 39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0" t="0" r="r" b="b"/>
                <a:pathLst>
                  <a:path w="127" h="39">
                    <a:moveTo>
                      <a:pt x="0" y="28"/>
                    </a:moveTo>
                    <a:lnTo>
                      <a:pt x="3" y="32"/>
                    </a:lnTo>
                    <a:lnTo>
                      <a:pt x="9" y="35"/>
                    </a:lnTo>
                    <a:lnTo>
                      <a:pt x="15" y="37"/>
                    </a:lnTo>
                    <a:lnTo>
                      <a:pt x="23" y="38"/>
                    </a:lnTo>
                    <a:lnTo>
                      <a:pt x="29" y="37"/>
                    </a:lnTo>
                    <a:lnTo>
                      <a:pt x="33" y="34"/>
                    </a:lnTo>
                    <a:lnTo>
                      <a:pt x="42" y="32"/>
                    </a:lnTo>
                    <a:lnTo>
                      <a:pt x="55" y="29"/>
                    </a:lnTo>
                    <a:lnTo>
                      <a:pt x="75" y="27"/>
                    </a:lnTo>
                    <a:lnTo>
                      <a:pt x="89" y="24"/>
                    </a:lnTo>
                    <a:lnTo>
                      <a:pt x="100" y="22"/>
                    </a:lnTo>
                    <a:lnTo>
                      <a:pt x="108" y="19"/>
                    </a:lnTo>
                    <a:lnTo>
                      <a:pt x="115" y="15"/>
                    </a:lnTo>
                    <a:lnTo>
                      <a:pt x="121" y="11"/>
                    </a:lnTo>
                    <a:lnTo>
                      <a:pt x="125" y="5"/>
                    </a:lnTo>
                    <a:lnTo>
                      <a:pt x="126" y="1"/>
                    </a:lnTo>
                    <a:lnTo>
                      <a:pt x="121" y="0"/>
                    </a:lnTo>
                    <a:lnTo>
                      <a:pt x="118" y="1"/>
                    </a:lnTo>
                    <a:lnTo>
                      <a:pt x="113" y="5"/>
                    </a:lnTo>
                    <a:lnTo>
                      <a:pt x="107" y="9"/>
                    </a:lnTo>
                    <a:lnTo>
                      <a:pt x="101" y="10"/>
                    </a:lnTo>
                    <a:lnTo>
                      <a:pt x="93" y="9"/>
                    </a:lnTo>
                    <a:lnTo>
                      <a:pt x="86" y="8"/>
                    </a:lnTo>
                    <a:lnTo>
                      <a:pt x="78" y="8"/>
                    </a:lnTo>
                    <a:lnTo>
                      <a:pt x="70" y="9"/>
                    </a:lnTo>
                    <a:lnTo>
                      <a:pt x="65" y="13"/>
                    </a:lnTo>
                    <a:lnTo>
                      <a:pt x="58" y="17"/>
                    </a:lnTo>
                    <a:lnTo>
                      <a:pt x="50" y="20"/>
                    </a:lnTo>
                    <a:lnTo>
                      <a:pt x="40" y="21"/>
                    </a:lnTo>
                    <a:lnTo>
                      <a:pt x="26" y="23"/>
                    </a:lnTo>
                    <a:lnTo>
                      <a:pt x="17" y="22"/>
                    </a:lnTo>
                    <a:lnTo>
                      <a:pt x="12" y="25"/>
                    </a:lnTo>
                    <a:lnTo>
                      <a:pt x="5" y="27"/>
                    </a:lnTo>
                    <a:lnTo>
                      <a:pt x="0" y="28"/>
                    </a:lnTo>
                  </a:path>
                </a:pathLst>
              </a:custGeom>
              <a:solidFill>
                <a:srgbClr val="FF9FB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4258" name="Freeform 92"/>
              <p:cNvSpPr>
                <a:spLocks/>
              </p:cNvSpPr>
              <p:nvPr/>
            </p:nvSpPr>
            <p:spPr bwMode="auto">
              <a:xfrm>
                <a:off x="1679" y="2156"/>
                <a:ext cx="233" cy="197"/>
              </a:xfrm>
              <a:custGeom>
                <a:avLst/>
                <a:gdLst>
                  <a:gd name="T0" fmla="*/ 76 w 233"/>
                  <a:gd name="T1" fmla="*/ 8 h 197"/>
                  <a:gd name="T2" fmla="*/ 79 w 233"/>
                  <a:gd name="T3" fmla="*/ 31 h 197"/>
                  <a:gd name="T4" fmla="*/ 74 w 233"/>
                  <a:gd name="T5" fmla="*/ 57 h 197"/>
                  <a:gd name="T6" fmla="*/ 62 w 233"/>
                  <a:gd name="T7" fmla="*/ 90 h 197"/>
                  <a:gd name="T8" fmla="*/ 55 w 233"/>
                  <a:gd name="T9" fmla="*/ 114 h 197"/>
                  <a:gd name="T10" fmla="*/ 53 w 233"/>
                  <a:gd name="T11" fmla="*/ 132 h 197"/>
                  <a:gd name="T12" fmla="*/ 58 w 233"/>
                  <a:gd name="T13" fmla="*/ 145 h 197"/>
                  <a:gd name="T14" fmla="*/ 65 w 233"/>
                  <a:gd name="T15" fmla="*/ 141 h 197"/>
                  <a:gd name="T16" fmla="*/ 71 w 233"/>
                  <a:gd name="T17" fmla="*/ 127 h 197"/>
                  <a:gd name="T18" fmla="*/ 81 w 233"/>
                  <a:gd name="T19" fmla="*/ 114 h 197"/>
                  <a:gd name="T20" fmla="*/ 87 w 233"/>
                  <a:gd name="T21" fmla="*/ 101 h 197"/>
                  <a:gd name="T22" fmla="*/ 87 w 233"/>
                  <a:gd name="T23" fmla="*/ 84 h 197"/>
                  <a:gd name="T24" fmla="*/ 93 w 233"/>
                  <a:gd name="T25" fmla="*/ 84 h 197"/>
                  <a:gd name="T26" fmla="*/ 99 w 233"/>
                  <a:gd name="T27" fmla="*/ 99 h 197"/>
                  <a:gd name="T28" fmla="*/ 99 w 233"/>
                  <a:gd name="T29" fmla="*/ 119 h 197"/>
                  <a:gd name="T30" fmla="*/ 95 w 233"/>
                  <a:gd name="T31" fmla="*/ 139 h 197"/>
                  <a:gd name="T32" fmla="*/ 97 w 233"/>
                  <a:gd name="T33" fmla="*/ 151 h 197"/>
                  <a:gd name="T34" fmla="*/ 109 w 233"/>
                  <a:gd name="T35" fmla="*/ 154 h 197"/>
                  <a:gd name="T36" fmla="*/ 119 w 233"/>
                  <a:gd name="T37" fmla="*/ 148 h 197"/>
                  <a:gd name="T38" fmla="*/ 135 w 233"/>
                  <a:gd name="T39" fmla="*/ 128 h 197"/>
                  <a:gd name="T40" fmla="*/ 148 w 233"/>
                  <a:gd name="T41" fmla="*/ 110 h 197"/>
                  <a:gd name="T42" fmla="*/ 169 w 233"/>
                  <a:gd name="T43" fmla="*/ 83 h 197"/>
                  <a:gd name="T44" fmla="*/ 189 w 233"/>
                  <a:gd name="T45" fmla="*/ 61 h 197"/>
                  <a:gd name="T46" fmla="*/ 201 w 233"/>
                  <a:gd name="T47" fmla="*/ 56 h 197"/>
                  <a:gd name="T48" fmla="*/ 219 w 233"/>
                  <a:gd name="T49" fmla="*/ 55 h 197"/>
                  <a:gd name="T50" fmla="*/ 232 w 233"/>
                  <a:gd name="T51" fmla="*/ 58 h 197"/>
                  <a:gd name="T52" fmla="*/ 104 w 233"/>
                  <a:gd name="T53" fmla="*/ 196 h 197"/>
                  <a:gd name="T54" fmla="*/ 74 w 233"/>
                  <a:gd name="T55" fmla="*/ 187 h 197"/>
                  <a:gd name="T56" fmla="*/ 50 w 233"/>
                  <a:gd name="T57" fmla="*/ 179 h 197"/>
                  <a:gd name="T58" fmla="*/ 26 w 233"/>
                  <a:gd name="T59" fmla="*/ 175 h 197"/>
                  <a:gd name="T60" fmla="*/ 10 w 233"/>
                  <a:gd name="T61" fmla="*/ 179 h 197"/>
                  <a:gd name="T62" fmla="*/ 1 w 233"/>
                  <a:gd name="T63" fmla="*/ 187 h 197"/>
                  <a:gd name="T64" fmla="*/ 0 w 233"/>
                  <a:gd name="T65" fmla="*/ 179 h 197"/>
                  <a:gd name="T66" fmla="*/ 2 w 233"/>
                  <a:gd name="T67" fmla="*/ 167 h 197"/>
                  <a:gd name="T68" fmla="*/ 12 w 233"/>
                  <a:gd name="T69" fmla="*/ 152 h 197"/>
                  <a:gd name="T70" fmla="*/ 23 w 233"/>
                  <a:gd name="T71" fmla="*/ 138 h 197"/>
                  <a:gd name="T72" fmla="*/ 33 w 233"/>
                  <a:gd name="T73" fmla="*/ 124 h 197"/>
                  <a:gd name="T74" fmla="*/ 42 w 233"/>
                  <a:gd name="T75" fmla="*/ 108 h 197"/>
                  <a:gd name="T76" fmla="*/ 54 w 233"/>
                  <a:gd name="T77" fmla="*/ 92 h 197"/>
                  <a:gd name="T78" fmla="*/ 62 w 233"/>
                  <a:gd name="T79" fmla="*/ 72 h 197"/>
                  <a:gd name="T80" fmla="*/ 70 w 233"/>
                  <a:gd name="T81" fmla="*/ 51 h 197"/>
                  <a:gd name="T82" fmla="*/ 72 w 233"/>
                  <a:gd name="T83" fmla="*/ 30 h 197"/>
                  <a:gd name="T84" fmla="*/ 74 w 233"/>
                  <a:gd name="T85" fmla="*/ 0 h 197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0" t="0" r="r" b="b"/>
                <a:pathLst>
                  <a:path w="233" h="197">
                    <a:moveTo>
                      <a:pt x="74" y="0"/>
                    </a:moveTo>
                    <a:lnTo>
                      <a:pt x="76" y="8"/>
                    </a:lnTo>
                    <a:lnTo>
                      <a:pt x="78" y="19"/>
                    </a:lnTo>
                    <a:lnTo>
                      <a:pt x="79" y="31"/>
                    </a:lnTo>
                    <a:lnTo>
                      <a:pt x="77" y="44"/>
                    </a:lnTo>
                    <a:lnTo>
                      <a:pt x="74" y="57"/>
                    </a:lnTo>
                    <a:lnTo>
                      <a:pt x="68" y="75"/>
                    </a:lnTo>
                    <a:lnTo>
                      <a:pt x="62" y="90"/>
                    </a:lnTo>
                    <a:lnTo>
                      <a:pt x="58" y="102"/>
                    </a:lnTo>
                    <a:lnTo>
                      <a:pt x="55" y="114"/>
                    </a:lnTo>
                    <a:lnTo>
                      <a:pt x="53" y="124"/>
                    </a:lnTo>
                    <a:lnTo>
                      <a:pt x="53" y="132"/>
                    </a:lnTo>
                    <a:lnTo>
                      <a:pt x="54" y="139"/>
                    </a:lnTo>
                    <a:lnTo>
                      <a:pt x="58" y="145"/>
                    </a:lnTo>
                    <a:lnTo>
                      <a:pt x="61" y="142"/>
                    </a:lnTo>
                    <a:lnTo>
                      <a:pt x="65" y="141"/>
                    </a:lnTo>
                    <a:lnTo>
                      <a:pt x="67" y="134"/>
                    </a:lnTo>
                    <a:lnTo>
                      <a:pt x="71" y="127"/>
                    </a:lnTo>
                    <a:lnTo>
                      <a:pt x="74" y="121"/>
                    </a:lnTo>
                    <a:lnTo>
                      <a:pt x="81" y="114"/>
                    </a:lnTo>
                    <a:lnTo>
                      <a:pt x="85" y="108"/>
                    </a:lnTo>
                    <a:lnTo>
                      <a:pt x="87" y="101"/>
                    </a:lnTo>
                    <a:lnTo>
                      <a:pt x="88" y="93"/>
                    </a:lnTo>
                    <a:lnTo>
                      <a:pt x="87" y="84"/>
                    </a:lnTo>
                    <a:lnTo>
                      <a:pt x="89" y="80"/>
                    </a:lnTo>
                    <a:lnTo>
                      <a:pt x="93" y="84"/>
                    </a:lnTo>
                    <a:lnTo>
                      <a:pt x="97" y="91"/>
                    </a:lnTo>
                    <a:lnTo>
                      <a:pt x="99" y="99"/>
                    </a:lnTo>
                    <a:lnTo>
                      <a:pt x="100" y="108"/>
                    </a:lnTo>
                    <a:lnTo>
                      <a:pt x="99" y="119"/>
                    </a:lnTo>
                    <a:lnTo>
                      <a:pt x="97" y="132"/>
                    </a:lnTo>
                    <a:lnTo>
                      <a:pt x="95" y="139"/>
                    </a:lnTo>
                    <a:lnTo>
                      <a:pt x="95" y="145"/>
                    </a:lnTo>
                    <a:lnTo>
                      <a:pt x="97" y="151"/>
                    </a:lnTo>
                    <a:lnTo>
                      <a:pt x="101" y="153"/>
                    </a:lnTo>
                    <a:lnTo>
                      <a:pt x="109" y="154"/>
                    </a:lnTo>
                    <a:lnTo>
                      <a:pt x="115" y="152"/>
                    </a:lnTo>
                    <a:lnTo>
                      <a:pt x="119" y="148"/>
                    </a:lnTo>
                    <a:lnTo>
                      <a:pt x="129" y="137"/>
                    </a:lnTo>
                    <a:lnTo>
                      <a:pt x="135" y="128"/>
                    </a:lnTo>
                    <a:lnTo>
                      <a:pt x="141" y="120"/>
                    </a:lnTo>
                    <a:lnTo>
                      <a:pt x="148" y="110"/>
                    </a:lnTo>
                    <a:lnTo>
                      <a:pt x="158" y="97"/>
                    </a:lnTo>
                    <a:lnTo>
                      <a:pt x="169" y="83"/>
                    </a:lnTo>
                    <a:lnTo>
                      <a:pt x="178" y="71"/>
                    </a:lnTo>
                    <a:lnTo>
                      <a:pt x="189" y="61"/>
                    </a:lnTo>
                    <a:lnTo>
                      <a:pt x="195" y="58"/>
                    </a:lnTo>
                    <a:lnTo>
                      <a:pt x="201" y="56"/>
                    </a:lnTo>
                    <a:lnTo>
                      <a:pt x="208" y="54"/>
                    </a:lnTo>
                    <a:lnTo>
                      <a:pt x="219" y="55"/>
                    </a:lnTo>
                    <a:lnTo>
                      <a:pt x="226" y="57"/>
                    </a:lnTo>
                    <a:lnTo>
                      <a:pt x="232" y="58"/>
                    </a:lnTo>
                    <a:lnTo>
                      <a:pt x="177" y="155"/>
                    </a:lnTo>
                    <a:lnTo>
                      <a:pt x="104" y="196"/>
                    </a:lnTo>
                    <a:lnTo>
                      <a:pt x="88" y="191"/>
                    </a:lnTo>
                    <a:lnTo>
                      <a:pt x="74" y="187"/>
                    </a:lnTo>
                    <a:lnTo>
                      <a:pt x="62" y="182"/>
                    </a:lnTo>
                    <a:lnTo>
                      <a:pt x="50" y="179"/>
                    </a:lnTo>
                    <a:lnTo>
                      <a:pt x="36" y="176"/>
                    </a:lnTo>
                    <a:lnTo>
                      <a:pt x="26" y="175"/>
                    </a:lnTo>
                    <a:lnTo>
                      <a:pt x="16" y="177"/>
                    </a:lnTo>
                    <a:lnTo>
                      <a:pt x="10" y="179"/>
                    </a:lnTo>
                    <a:lnTo>
                      <a:pt x="4" y="185"/>
                    </a:lnTo>
                    <a:lnTo>
                      <a:pt x="1" y="187"/>
                    </a:lnTo>
                    <a:lnTo>
                      <a:pt x="0" y="183"/>
                    </a:lnTo>
                    <a:lnTo>
                      <a:pt x="0" y="179"/>
                    </a:lnTo>
                    <a:lnTo>
                      <a:pt x="0" y="173"/>
                    </a:lnTo>
                    <a:lnTo>
                      <a:pt x="2" y="167"/>
                    </a:lnTo>
                    <a:lnTo>
                      <a:pt x="7" y="160"/>
                    </a:lnTo>
                    <a:lnTo>
                      <a:pt x="12" y="152"/>
                    </a:lnTo>
                    <a:lnTo>
                      <a:pt x="17" y="145"/>
                    </a:lnTo>
                    <a:lnTo>
                      <a:pt x="23" y="138"/>
                    </a:lnTo>
                    <a:lnTo>
                      <a:pt x="29" y="132"/>
                    </a:lnTo>
                    <a:lnTo>
                      <a:pt x="33" y="124"/>
                    </a:lnTo>
                    <a:lnTo>
                      <a:pt x="37" y="117"/>
                    </a:lnTo>
                    <a:lnTo>
                      <a:pt x="42" y="108"/>
                    </a:lnTo>
                    <a:lnTo>
                      <a:pt x="48" y="101"/>
                    </a:lnTo>
                    <a:lnTo>
                      <a:pt x="54" y="92"/>
                    </a:lnTo>
                    <a:lnTo>
                      <a:pt x="59" y="82"/>
                    </a:lnTo>
                    <a:lnTo>
                      <a:pt x="62" y="72"/>
                    </a:lnTo>
                    <a:lnTo>
                      <a:pt x="66" y="62"/>
                    </a:lnTo>
                    <a:lnTo>
                      <a:pt x="70" y="51"/>
                    </a:lnTo>
                    <a:lnTo>
                      <a:pt x="71" y="41"/>
                    </a:lnTo>
                    <a:lnTo>
                      <a:pt x="72" y="30"/>
                    </a:lnTo>
                    <a:lnTo>
                      <a:pt x="72" y="20"/>
                    </a:lnTo>
                    <a:lnTo>
                      <a:pt x="74" y="0"/>
                    </a:lnTo>
                  </a:path>
                </a:pathLst>
              </a:custGeom>
              <a:solidFill>
                <a:srgbClr val="FF9FB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4259" name="Freeform 93"/>
              <p:cNvSpPr>
                <a:spLocks/>
              </p:cNvSpPr>
              <p:nvPr/>
            </p:nvSpPr>
            <p:spPr bwMode="auto">
              <a:xfrm>
                <a:off x="1752" y="2213"/>
                <a:ext cx="175" cy="156"/>
              </a:xfrm>
              <a:custGeom>
                <a:avLst/>
                <a:gdLst>
                  <a:gd name="T0" fmla="*/ 18 w 175"/>
                  <a:gd name="T1" fmla="*/ 155 h 156"/>
                  <a:gd name="T2" fmla="*/ 5 w 175"/>
                  <a:gd name="T3" fmla="*/ 153 h 156"/>
                  <a:gd name="T4" fmla="*/ 0 w 175"/>
                  <a:gd name="T5" fmla="*/ 144 h 156"/>
                  <a:gd name="T6" fmla="*/ 3 w 175"/>
                  <a:gd name="T7" fmla="*/ 131 h 156"/>
                  <a:gd name="T8" fmla="*/ 16 w 175"/>
                  <a:gd name="T9" fmla="*/ 125 h 156"/>
                  <a:gd name="T10" fmla="*/ 34 w 175"/>
                  <a:gd name="T11" fmla="*/ 124 h 156"/>
                  <a:gd name="T12" fmla="*/ 47 w 175"/>
                  <a:gd name="T13" fmla="*/ 113 h 156"/>
                  <a:gd name="T14" fmla="*/ 63 w 175"/>
                  <a:gd name="T15" fmla="*/ 101 h 156"/>
                  <a:gd name="T16" fmla="*/ 81 w 175"/>
                  <a:gd name="T17" fmla="*/ 94 h 156"/>
                  <a:gd name="T18" fmla="*/ 99 w 175"/>
                  <a:gd name="T19" fmla="*/ 83 h 156"/>
                  <a:gd name="T20" fmla="*/ 111 w 175"/>
                  <a:gd name="T21" fmla="*/ 64 h 156"/>
                  <a:gd name="T22" fmla="*/ 128 w 175"/>
                  <a:gd name="T23" fmla="*/ 37 h 156"/>
                  <a:gd name="T24" fmla="*/ 145 w 175"/>
                  <a:gd name="T25" fmla="*/ 17 h 156"/>
                  <a:gd name="T26" fmla="*/ 160 w 175"/>
                  <a:gd name="T27" fmla="*/ 4 h 156"/>
                  <a:gd name="T28" fmla="*/ 174 w 175"/>
                  <a:gd name="T29" fmla="*/ 0 h 156"/>
                  <a:gd name="T30" fmla="*/ 166 w 175"/>
                  <a:gd name="T31" fmla="*/ 11 h 156"/>
                  <a:gd name="T32" fmla="*/ 161 w 175"/>
                  <a:gd name="T33" fmla="*/ 32 h 156"/>
                  <a:gd name="T34" fmla="*/ 162 w 175"/>
                  <a:gd name="T35" fmla="*/ 51 h 156"/>
                  <a:gd name="T36" fmla="*/ 169 w 175"/>
                  <a:gd name="T37" fmla="*/ 72 h 156"/>
                  <a:gd name="T38" fmla="*/ 162 w 175"/>
                  <a:gd name="T39" fmla="*/ 81 h 156"/>
                  <a:gd name="T40" fmla="*/ 149 w 175"/>
                  <a:gd name="T41" fmla="*/ 90 h 156"/>
                  <a:gd name="T42" fmla="*/ 132 w 175"/>
                  <a:gd name="T43" fmla="*/ 92 h 156"/>
                  <a:gd name="T44" fmla="*/ 124 w 175"/>
                  <a:gd name="T45" fmla="*/ 95 h 156"/>
                  <a:gd name="T46" fmla="*/ 125 w 175"/>
                  <a:gd name="T47" fmla="*/ 105 h 156"/>
                  <a:gd name="T48" fmla="*/ 127 w 175"/>
                  <a:gd name="T49" fmla="*/ 118 h 156"/>
                  <a:gd name="T50" fmla="*/ 119 w 175"/>
                  <a:gd name="T51" fmla="*/ 127 h 156"/>
                  <a:gd name="T52" fmla="*/ 108 w 175"/>
                  <a:gd name="T53" fmla="*/ 127 h 156"/>
                  <a:gd name="T54" fmla="*/ 95 w 175"/>
                  <a:gd name="T55" fmla="*/ 134 h 156"/>
                  <a:gd name="T56" fmla="*/ 74 w 175"/>
                  <a:gd name="T57" fmla="*/ 139 h 156"/>
                  <a:gd name="T58" fmla="*/ 57 w 175"/>
                  <a:gd name="T59" fmla="*/ 139 h 156"/>
                  <a:gd name="T60" fmla="*/ 42 w 175"/>
                  <a:gd name="T61" fmla="*/ 144 h 156"/>
                  <a:gd name="T62" fmla="*/ 25 w 175"/>
                  <a:gd name="T63" fmla="*/ 154 h 15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0" t="0" r="r" b="b"/>
                <a:pathLst>
                  <a:path w="175" h="156">
                    <a:moveTo>
                      <a:pt x="25" y="154"/>
                    </a:moveTo>
                    <a:lnTo>
                      <a:pt x="18" y="155"/>
                    </a:lnTo>
                    <a:lnTo>
                      <a:pt x="11" y="154"/>
                    </a:lnTo>
                    <a:lnTo>
                      <a:pt x="5" y="153"/>
                    </a:lnTo>
                    <a:lnTo>
                      <a:pt x="1" y="149"/>
                    </a:lnTo>
                    <a:lnTo>
                      <a:pt x="0" y="144"/>
                    </a:lnTo>
                    <a:lnTo>
                      <a:pt x="0" y="138"/>
                    </a:lnTo>
                    <a:lnTo>
                      <a:pt x="3" y="131"/>
                    </a:lnTo>
                    <a:lnTo>
                      <a:pt x="8" y="127"/>
                    </a:lnTo>
                    <a:lnTo>
                      <a:pt x="16" y="125"/>
                    </a:lnTo>
                    <a:lnTo>
                      <a:pt x="24" y="126"/>
                    </a:lnTo>
                    <a:lnTo>
                      <a:pt x="34" y="124"/>
                    </a:lnTo>
                    <a:lnTo>
                      <a:pt x="41" y="119"/>
                    </a:lnTo>
                    <a:lnTo>
                      <a:pt x="47" y="113"/>
                    </a:lnTo>
                    <a:lnTo>
                      <a:pt x="56" y="107"/>
                    </a:lnTo>
                    <a:lnTo>
                      <a:pt x="63" y="101"/>
                    </a:lnTo>
                    <a:lnTo>
                      <a:pt x="73" y="97"/>
                    </a:lnTo>
                    <a:lnTo>
                      <a:pt x="81" y="94"/>
                    </a:lnTo>
                    <a:lnTo>
                      <a:pt x="91" y="89"/>
                    </a:lnTo>
                    <a:lnTo>
                      <a:pt x="99" y="83"/>
                    </a:lnTo>
                    <a:lnTo>
                      <a:pt x="105" y="74"/>
                    </a:lnTo>
                    <a:lnTo>
                      <a:pt x="111" y="64"/>
                    </a:lnTo>
                    <a:lnTo>
                      <a:pt x="119" y="50"/>
                    </a:lnTo>
                    <a:lnTo>
                      <a:pt x="128" y="37"/>
                    </a:lnTo>
                    <a:lnTo>
                      <a:pt x="136" y="25"/>
                    </a:lnTo>
                    <a:lnTo>
                      <a:pt x="145" y="17"/>
                    </a:lnTo>
                    <a:lnTo>
                      <a:pt x="151" y="10"/>
                    </a:lnTo>
                    <a:lnTo>
                      <a:pt x="160" y="4"/>
                    </a:lnTo>
                    <a:lnTo>
                      <a:pt x="166" y="1"/>
                    </a:lnTo>
                    <a:lnTo>
                      <a:pt x="174" y="0"/>
                    </a:lnTo>
                    <a:lnTo>
                      <a:pt x="169" y="5"/>
                    </a:lnTo>
                    <a:lnTo>
                      <a:pt x="166" y="11"/>
                    </a:lnTo>
                    <a:lnTo>
                      <a:pt x="162" y="22"/>
                    </a:lnTo>
                    <a:lnTo>
                      <a:pt x="161" y="32"/>
                    </a:lnTo>
                    <a:lnTo>
                      <a:pt x="161" y="42"/>
                    </a:lnTo>
                    <a:lnTo>
                      <a:pt x="162" y="51"/>
                    </a:lnTo>
                    <a:lnTo>
                      <a:pt x="166" y="61"/>
                    </a:lnTo>
                    <a:lnTo>
                      <a:pt x="169" y="72"/>
                    </a:lnTo>
                    <a:lnTo>
                      <a:pt x="166" y="77"/>
                    </a:lnTo>
                    <a:lnTo>
                      <a:pt x="162" y="81"/>
                    </a:lnTo>
                    <a:lnTo>
                      <a:pt x="157" y="86"/>
                    </a:lnTo>
                    <a:lnTo>
                      <a:pt x="149" y="90"/>
                    </a:lnTo>
                    <a:lnTo>
                      <a:pt x="141" y="92"/>
                    </a:lnTo>
                    <a:lnTo>
                      <a:pt x="132" y="92"/>
                    </a:lnTo>
                    <a:lnTo>
                      <a:pt x="125" y="92"/>
                    </a:lnTo>
                    <a:lnTo>
                      <a:pt x="124" y="95"/>
                    </a:lnTo>
                    <a:lnTo>
                      <a:pt x="123" y="100"/>
                    </a:lnTo>
                    <a:lnTo>
                      <a:pt x="125" y="105"/>
                    </a:lnTo>
                    <a:lnTo>
                      <a:pt x="127" y="112"/>
                    </a:lnTo>
                    <a:lnTo>
                      <a:pt x="127" y="118"/>
                    </a:lnTo>
                    <a:lnTo>
                      <a:pt x="124" y="124"/>
                    </a:lnTo>
                    <a:lnTo>
                      <a:pt x="119" y="127"/>
                    </a:lnTo>
                    <a:lnTo>
                      <a:pt x="114" y="125"/>
                    </a:lnTo>
                    <a:lnTo>
                      <a:pt x="108" y="127"/>
                    </a:lnTo>
                    <a:lnTo>
                      <a:pt x="102" y="130"/>
                    </a:lnTo>
                    <a:lnTo>
                      <a:pt x="95" y="134"/>
                    </a:lnTo>
                    <a:lnTo>
                      <a:pt x="86" y="136"/>
                    </a:lnTo>
                    <a:lnTo>
                      <a:pt x="74" y="139"/>
                    </a:lnTo>
                    <a:lnTo>
                      <a:pt x="65" y="139"/>
                    </a:lnTo>
                    <a:lnTo>
                      <a:pt x="57" y="139"/>
                    </a:lnTo>
                    <a:lnTo>
                      <a:pt x="47" y="140"/>
                    </a:lnTo>
                    <a:lnTo>
                      <a:pt x="42" y="144"/>
                    </a:lnTo>
                    <a:lnTo>
                      <a:pt x="33" y="150"/>
                    </a:lnTo>
                    <a:lnTo>
                      <a:pt x="25" y="154"/>
                    </a:lnTo>
                  </a:path>
                </a:pathLst>
              </a:custGeom>
              <a:solidFill>
                <a:srgbClr val="DF3F5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4260" name="Freeform 94"/>
              <p:cNvSpPr>
                <a:spLocks/>
              </p:cNvSpPr>
              <p:nvPr/>
            </p:nvSpPr>
            <p:spPr bwMode="auto">
              <a:xfrm>
                <a:off x="1683" y="2332"/>
                <a:ext cx="49" cy="18"/>
              </a:xfrm>
              <a:custGeom>
                <a:avLst/>
                <a:gdLst>
                  <a:gd name="T0" fmla="*/ 0 w 49"/>
                  <a:gd name="T1" fmla="*/ 11 h 18"/>
                  <a:gd name="T2" fmla="*/ 0 w 49"/>
                  <a:gd name="T3" fmla="*/ 6 h 18"/>
                  <a:gd name="T4" fmla="*/ 4 w 49"/>
                  <a:gd name="T5" fmla="*/ 3 h 18"/>
                  <a:gd name="T6" fmla="*/ 10 w 49"/>
                  <a:gd name="T7" fmla="*/ 1 h 18"/>
                  <a:gd name="T8" fmla="*/ 14 w 49"/>
                  <a:gd name="T9" fmla="*/ 0 h 18"/>
                  <a:gd name="T10" fmla="*/ 21 w 49"/>
                  <a:gd name="T11" fmla="*/ 1 h 18"/>
                  <a:gd name="T12" fmla="*/ 30 w 49"/>
                  <a:gd name="T13" fmla="*/ 4 h 18"/>
                  <a:gd name="T14" fmla="*/ 37 w 49"/>
                  <a:gd name="T15" fmla="*/ 6 h 18"/>
                  <a:gd name="T16" fmla="*/ 48 w 49"/>
                  <a:gd name="T17" fmla="*/ 8 h 18"/>
                  <a:gd name="T18" fmla="*/ 36 w 49"/>
                  <a:gd name="T19" fmla="*/ 10 h 18"/>
                  <a:gd name="T20" fmla="*/ 28 w 49"/>
                  <a:gd name="T21" fmla="*/ 13 h 18"/>
                  <a:gd name="T22" fmla="*/ 21 w 49"/>
                  <a:gd name="T23" fmla="*/ 15 h 18"/>
                  <a:gd name="T24" fmla="*/ 16 w 49"/>
                  <a:gd name="T25" fmla="*/ 16 h 18"/>
                  <a:gd name="T26" fmla="*/ 10 w 49"/>
                  <a:gd name="T27" fmla="*/ 17 h 18"/>
                  <a:gd name="T28" fmla="*/ 5 w 49"/>
                  <a:gd name="T29" fmla="*/ 16 h 18"/>
                  <a:gd name="T30" fmla="*/ 0 w 49"/>
                  <a:gd name="T31" fmla="*/ 14 h 18"/>
                  <a:gd name="T32" fmla="*/ 0 w 49"/>
                  <a:gd name="T33" fmla="*/ 11 h 18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49" h="18">
                    <a:moveTo>
                      <a:pt x="0" y="11"/>
                    </a:moveTo>
                    <a:lnTo>
                      <a:pt x="0" y="6"/>
                    </a:lnTo>
                    <a:lnTo>
                      <a:pt x="4" y="3"/>
                    </a:lnTo>
                    <a:lnTo>
                      <a:pt x="10" y="1"/>
                    </a:lnTo>
                    <a:lnTo>
                      <a:pt x="14" y="0"/>
                    </a:lnTo>
                    <a:lnTo>
                      <a:pt x="21" y="1"/>
                    </a:lnTo>
                    <a:lnTo>
                      <a:pt x="30" y="4"/>
                    </a:lnTo>
                    <a:lnTo>
                      <a:pt x="37" y="6"/>
                    </a:lnTo>
                    <a:lnTo>
                      <a:pt x="48" y="8"/>
                    </a:lnTo>
                    <a:lnTo>
                      <a:pt x="36" y="10"/>
                    </a:lnTo>
                    <a:lnTo>
                      <a:pt x="28" y="13"/>
                    </a:lnTo>
                    <a:lnTo>
                      <a:pt x="21" y="15"/>
                    </a:lnTo>
                    <a:lnTo>
                      <a:pt x="16" y="16"/>
                    </a:lnTo>
                    <a:lnTo>
                      <a:pt x="10" y="17"/>
                    </a:lnTo>
                    <a:lnTo>
                      <a:pt x="5" y="16"/>
                    </a:lnTo>
                    <a:lnTo>
                      <a:pt x="0" y="14"/>
                    </a:lnTo>
                    <a:lnTo>
                      <a:pt x="0" y="11"/>
                    </a:lnTo>
                  </a:path>
                </a:pathLst>
              </a:custGeom>
              <a:solidFill>
                <a:srgbClr val="DF3F5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4261" name="Freeform 95"/>
              <p:cNvSpPr>
                <a:spLocks/>
              </p:cNvSpPr>
              <p:nvPr/>
            </p:nvSpPr>
            <p:spPr bwMode="auto">
              <a:xfrm>
                <a:off x="1736" y="2157"/>
                <a:ext cx="64" cy="144"/>
              </a:xfrm>
              <a:custGeom>
                <a:avLst/>
                <a:gdLst>
                  <a:gd name="T0" fmla="*/ 26 w 64"/>
                  <a:gd name="T1" fmla="*/ 0 h 144"/>
                  <a:gd name="T2" fmla="*/ 25 w 64"/>
                  <a:gd name="T3" fmla="*/ 20 h 144"/>
                  <a:gd name="T4" fmla="*/ 24 w 64"/>
                  <a:gd name="T5" fmla="*/ 41 h 144"/>
                  <a:gd name="T6" fmla="*/ 19 w 64"/>
                  <a:gd name="T7" fmla="*/ 59 h 144"/>
                  <a:gd name="T8" fmla="*/ 15 w 64"/>
                  <a:gd name="T9" fmla="*/ 70 h 144"/>
                  <a:gd name="T10" fmla="*/ 12 w 64"/>
                  <a:gd name="T11" fmla="*/ 81 h 144"/>
                  <a:gd name="T12" fmla="*/ 8 w 64"/>
                  <a:gd name="T13" fmla="*/ 90 h 144"/>
                  <a:gd name="T14" fmla="*/ 5 w 64"/>
                  <a:gd name="T15" fmla="*/ 98 h 144"/>
                  <a:gd name="T16" fmla="*/ 0 w 64"/>
                  <a:gd name="T17" fmla="*/ 111 h 144"/>
                  <a:gd name="T18" fmla="*/ 0 w 64"/>
                  <a:gd name="T19" fmla="*/ 120 h 144"/>
                  <a:gd name="T20" fmla="*/ 0 w 64"/>
                  <a:gd name="T21" fmla="*/ 132 h 144"/>
                  <a:gd name="T22" fmla="*/ 0 w 64"/>
                  <a:gd name="T23" fmla="*/ 138 h 144"/>
                  <a:gd name="T24" fmla="*/ 1 w 64"/>
                  <a:gd name="T25" fmla="*/ 143 h 144"/>
                  <a:gd name="T26" fmla="*/ 5 w 64"/>
                  <a:gd name="T27" fmla="*/ 141 h 144"/>
                  <a:gd name="T28" fmla="*/ 8 w 64"/>
                  <a:gd name="T29" fmla="*/ 138 h 144"/>
                  <a:gd name="T30" fmla="*/ 12 w 64"/>
                  <a:gd name="T31" fmla="*/ 143 h 144"/>
                  <a:gd name="T32" fmla="*/ 10 w 64"/>
                  <a:gd name="T33" fmla="*/ 138 h 144"/>
                  <a:gd name="T34" fmla="*/ 11 w 64"/>
                  <a:gd name="T35" fmla="*/ 132 h 144"/>
                  <a:gd name="T36" fmla="*/ 13 w 64"/>
                  <a:gd name="T37" fmla="*/ 126 h 144"/>
                  <a:gd name="T38" fmla="*/ 16 w 64"/>
                  <a:gd name="T39" fmla="*/ 120 h 144"/>
                  <a:gd name="T40" fmla="*/ 21 w 64"/>
                  <a:gd name="T41" fmla="*/ 114 h 144"/>
                  <a:gd name="T42" fmla="*/ 25 w 64"/>
                  <a:gd name="T43" fmla="*/ 111 h 144"/>
                  <a:gd name="T44" fmla="*/ 28 w 64"/>
                  <a:gd name="T45" fmla="*/ 106 h 144"/>
                  <a:gd name="T46" fmla="*/ 30 w 64"/>
                  <a:gd name="T47" fmla="*/ 99 h 144"/>
                  <a:gd name="T48" fmla="*/ 31 w 64"/>
                  <a:gd name="T49" fmla="*/ 89 h 144"/>
                  <a:gd name="T50" fmla="*/ 31 w 64"/>
                  <a:gd name="T51" fmla="*/ 82 h 144"/>
                  <a:gd name="T52" fmla="*/ 34 w 64"/>
                  <a:gd name="T53" fmla="*/ 76 h 144"/>
                  <a:gd name="T54" fmla="*/ 38 w 64"/>
                  <a:gd name="T55" fmla="*/ 72 h 144"/>
                  <a:gd name="T56" fmla="*/ 45 w 64"/>
                  <a:gd name="T57" fmla="*/ 69 h 144"/>
                  <a:gd name="T58" fmla="*/ 50 w 64"/>
                  <a:gd name="T59" fmla="*/ 68 h 144"/>
                  <a:gd name="T60" fmla="*/ 55 w 64"/>
                  <a:gd name="T61" fmla="*/ 66 h 144"/>
                  <a:gd name="T62" fmla="*/ 60 w 64"/>
                  <a:gd name="T63" fmla="*/ 63 h 144"/>
                  <a:gd name="T64" fmla="*/ 63 w 64"/>
                  <a:gd name="T65" fmla="*/ 61 h 144"/>
                  <a:gd name="T66" fmla="*/ 58 w 64"/>
                  <a:gd name="T67" fmla="*/ 60 h 144"/>
                  <a:gd name="T68" fmla="*/ 53 w 64"/>
                  <a:gd name="T69" fmla="*/ 59 h 144"/>
                  <a:gd name="T70" fmla="*/ 49 w 64"/>
                  <a:gd name="T71" fmla="*/ 58 h 144"/>
                  <a:gd name="T72" fmla="*/ 44 w 64"/>
                  <a:gd name="T73" fmla="*/ 55 h 144"/>
                  <a:gd name="T74" fmla="*/ 39 w 64"/>
                  <a:gd name="T75" fmla="*/ 52 h 144"/>
                  <a:gd name="T76" fmla="*/ 37 w 64"/>
                  <a:gd name="T77" fmla="*/ 44 h 144"/>
                  <a:gd name="T78" fmla="*/ 36 w 64"/>
                  <a:gd name="T79" fmla="*/ 31 h 144"/>
                  <a:gd name="T80" fmla="*/ 34 w 64"/>
                  <a:gd name="T81" fmla="*/ 17 h 144"/>
                  <a:gd name="T82" fmla="*/ 26 w 64"/>
                  <a:gd name="T83" fmla="*/ 0 h 144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64" h="144">
                    <a:moveTo>
                      <a:pt x="26" y="0"/>
                    </a:moveTo>
                    <a:lnTo>
                      <a:pt x="25" y="20"/>
                    </a:lnTo>
                    <a:lnTo>
                      <a:pt x="24" y="41"/>
                    </a:lnTo>
                    <a:lnTo>
                      <a:pt x="19" y="59"/>
                    </a:lnTo>
                    <a:lnTo>
                      <a:pt x="15" y="70"/>
                    </a:lnTo>
                    <a:lnTo>
                      <a:pt x="12" y="81"/>
                    </a:lnTo>
                    <a:lnTo>
                      <a:pt x="8" y="90"/>
                    </a:lnTo>
                    <a:lnTo>
                      <a:pt x="5" y="98"/>
                    </a:lnTo>
                    <a:lnTo>
                      <a:pt x="0" y="111"/>
                    </a:lnTo>
                    <a:lnTo>
                      <a:pt x="0" y="120"/>
                    </a:lnTo>
                    <a:lnTo>
                      <a:pt x="0" y="132"/>
                    </a:lnTo>
                    <a:lnTo>
                      <a:pt x="0" y="138"/>
                    </a:lnTo>
                    <a:lnTo>
                      <a:pt x="1" y="143"/>
                    </a:lnTo>
                    <a:lnTo>
                      <a:pt x="5" y="141"/>
                    </a:lnTo>
                    <a:lnTo>
                      <a:pt x="8" y="138"/>
                    </a:lnTo>
                    <a:lnTo>
                      <a:pt x="12" y="143"/>
                    </a:lnTo>
                    <a:lnTo>
                      <a:pt x="10" y="138"/>
                    </a:lnTo>
                    <a:lnTo>
                      <a:pt x="11" y="132"/>
                    </a:lnTo>
                    <a:lnTo>
                      <a:pt x="13" y="126"/>
                    </a:lnTo>
                    <a:lnTo>
                      <a:pt x="16" y="120"/>
                    </a:lnTo>
                    <a:lnTo>
                      <a:pt x="21" y="114"/>
                    </a:lnTo>
                    <a:lnTo>
                      <a:pt x="25" y="111"/>
                    </a:lnTo>
                    <a:lnTo>
                      <a:pt x="28" y="106"/>
                    </a:lnTo>
                    <a:lnTo>
                      <a:pt x="30" y="99"/>
                    </a:lnTo>
                    <a:lnTo>
                      <a:pt x="31" y="89"/>
                    </a:lnTo>
                    <a:lnTo>
                      <a:pt x="31" y="82"/>
                    </a:lnTo>
                    <a:lnTo>
                      <a:pt x="34" y="76"/>
                    </a:lnTo>
                    <a:lnTo>
                      <a:pt x="38" y="72"/>
                    </a:lnTo>
                    <a:lnTo>
                      <a:pt x="45" y="69"/>
                    </a:lnTo>
                    <a:lnTo>
                      <a:pt x="50" y="68"/>
                    </a:lnTo>
                    <a:lnTo>
                      <a:pt x="55" y="66"/>
                    </a:lnTo>
                    <a:lnTo>
                      <a:pt x="60" y="63"/>
                    </a:lnTo>
                    <a:lnTo>
                      <a:pt x="63" y="61"/>
                    </a:lnTo>
                    <a:lnTo>
                      <a:pt x="58" y="60"/>
                    </a:lnTo>
                    <a:lnTo>
                      <a:pt x="53" y="59"/>
                    </a:lnTo>
                    <a:lnTo>
                      <a:pt x="49" y="58"/>
                    </a:lnTo>
                    <a:lnTo>
                      <a:pt x="44" y="55"/>
                    </a:lnTo>
                    <a:lnTo>
                      <a:pt x="39" y="52"/>
                    </a:lnTo>
                    <a:lnTo>
                      <a:pt x="37" y="44"/>
                    </a:lnTo>
                    <a:lnTo>
                      <a:pt x="36" y="31"/>
                    </a:lnTo>
                    <a:lnTo>
                      <a:pt x="34" y="17"/>
                    </a:lnTo>
                    <a:lnTo>
                      <a:pt x="26" y="0"/>
                    </a:lnTo>
                  </a:path>
                </a:pathLst>
              </a:custGeom>
              <a:solidFill>
                <a:srgbClr val="DF3F5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4262" name="Freeform 96"/>
              <p:cNvSpPr>
                <a:spLocks/>
              </p:cNvSpPr>
              <p:nvPr/>
            </p:nvSpPr>
            <p:spPr bwMode="auto">
              <a:xfrm>
                <a:off x="1705" y="2210"/>
                <a:ext cx="17" cy="77"/>
              </a:xfrm>
              <a:custGeom>
                <a:avLst/>
                <a:gdLst>
                  <a:gd name="T0" fmla="*/ 10 w 17"/>
                  <a:gd name="T1" fmla="*/ 48 h 77"/>
                  <a:gd name="T2" fmla="*/ 11 w 17"/>
                  <a:gd name="T3" fmla="*/ 56 h 77"/>
                  <a:gd name="T4" fmla="*/ 8 w 17"/>
                  <a:gd name="T5" fmla="*/ 62 h 77"/>
                  <a:gd name="T6" fmla="*/ 5 w 17"/>
                  <a:gd name="T7" fmla="*/ 68 h 77"/>
                  <a:gd name="T8" fmla="*/ 4 w 17"/>
                  <a:gd name="T9" fmla="*/ 76 h 77"/>
                  <a:gd name="T10" fmla="*/ 8 w 17"/>
                  <a:gd name="T11" fmla="*/ 71 h 77"/>
                  <a:gd name="T12" fmla="*/ 11 w 17"/>
                  <a:gd name="T13" fmla="*/ 65 h 77"/>
                  <a:gd name="T14" fmla="*/ 16 w 17"/>
                  <a:gd name="T15" fmla="*/ 57 h 77"/>
                  <a:gd name="T16" fmla="*/ 16 w 17"/>
                  <a:gd name="T17" fmla="*/ 49 h 77"/>
                  <a:gd name="T18" fmla="*/ 10 w 17"/>
                  <a:gd name="T19" fmla="*/ 41 h 77"/>
                  <a:gd name="T20" fmla="*/ 4 w 17"/>
                  <a:gd name="T21" fmla="*/ 30 h 77"/>
                  <a:gd name="T22" fmla="*/ 4 w 17"/>
                  <a:gd name="T23" fmla="*/ 23 h 77"/>
                  <a:gd name="T24" fmla="*/ 5 w 17"/>
                  <a:gd name="T25" fmla="*/ 13 h 77"/>
                  <a:gd name="T26" fmla="*/ 11 w 17"/>
                  <a:gd name="T27" fmla="*/ 0 h 77"/>
                  <a:gd name="T28" fmla="*/ 4 w 17"/>
                  <a:gd name="T29" fmla="*/ 8 h 77"/>
                  <a:gd name="T30" fmla="*/ 1 w 17"/>
                  <a:gd name="T31" fmla="*/ 16 h 77"/>
                  <a:gd name="T32" fmla="*/ 0 w 17"/>
                  <a:gd name="T33" fmla="*/ 28 h 77"/>
                  <a:gd name="T34" fmla="*/ 2 w 17"/>
                  <a:gd name="T35" fmla="*/ 37 h 77"/>
                  <a:gd name="T36" fmla="*/ 10 w 17"/>
                  <a:gd name="T37" fmla="*/ 48 h 77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17" h="77">
                    <a:moveTo>
                      <a:pt x="10" y="48"/>
                    </a:moveTo>
                    <a:lnTo>
                      <a:pt x="11" y="56"/>
                    </a:lnTo>
                    <a:lnTo>
                      <a:pt x="8" y="62"/>
                    </a:lnTo>
                    <a:lnTo>
                      <a:pt x="5" y="68"/>
                    </a:lnTo>
                    <a:lnTo>
                      <a:pt x="4" y="76"/>
                    </a:lnTo>
                    <a:lnTo>
                      <a:pt x="8" y="71"/>
                    </a:lnTo>
                    <a:lnTo>
                      <a:pt x="11" y="65"/>
                    </a:lnTo>
                    <a:lnTo>
                      <a:pt x="16" y="57"/>
                    </a:lnTo>
                    <a:lnTo>
                      <a:pt x="16" y="49"/>
                    </a:lnTo>
                    <a:lnTo>
                      <a:pt x="10" y="41"/>
                    </a:lnTo>
                    <a:lnTo>
                      <a:pt x="4" y="30"/>
                    </a:lnTo>
                    <a:lnTo>
                      <a:pt x="4" y="23"/>
                    </a:lnTo>
                    <a:lnTo>
                      <a:pt x="5" y="13"/>
                    </a:lnTo>
                    <a:lnTo>
                      <a:pt x="11" y="0"/>
                    </a:lnTo>
                    <a:lnTo>
                      <a:pt x="4" y="8"/>
                    </a:lnTo>
                    <a:lnTo>
                      <a:pt x="1" y="16"/>
                    </a:lnTo>
                    <a:lnTo>
                      <a:pt x="0" y="28"/>
                    </a:lnTo>
                    <a:lnTo>
                      <a:pt x="2" y="37"/>
                    </a:lnTo>
                    <a:lnTo>
                      <a:pt x="10" y="48"/>
                    </a:lnTo>
                  </a:path>
                </a:pathLst>
              </a:custGeom>
              <a:solidFill>
                <a:srgbClr val="DF3F5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4263" name="Freeform 97"/>
              <p:cNvSpPr>
                <a:spLocks/>
              </p:cNvSpPr>
              <p:nvPr/>
            </p:nvSpPr>
            <p:spPr bwMode="auto">
              <a:xfrm>
                <a:off x="1715" y="2065"/>
                <a:ext cx="58" cy="212"/>
              </a:xfrm>
              <a:custGeom>
                <a:avLst/>
                <a:gdLst>
                  <a:gd name="T0" fmla="*/ 0 w 58"/>
                  <a:gd name="T1" fmla="*/ 211 h 212"/>
                  <a:gd name="T2" fmla="*/ 3 w 58"/>
                  <a:gd name="T3" fmla="*/ 207 h 212"/>
                  <a:gd name="T4" fmla="*/ 12 w 58"/>
                  <a:gd name="T5" fmla="*/ 192 h 212"/>
                  <a:gd name="T6" fmla="*/ 20 w 58"/>
                  <a:gd name="T7" fmla="*/ 177 h 212"/>
                  <a:gd name="T8" fmla="*/ 27 w 58"/>
                  <a:gd name="T9" fmla="*/ 159 h 212"/>
                  <a:gd name="T10" fmla="*/ 33 w 58"/>
                  <a:gd name="T11" fmla="*/ 141 h 212"/>
                  <a:gd name="T12" fmla="*/ 34 w 58"/>
                  <a:gd name="T13" fmla="*/ 126 h 212"/>
                  <a:gd name="T14" fmla="*/ 35 w 58"/>
                  <a:gd name="T15" fmla="*/ 106 h 212"/>
                  <a:gd name="T16" fmla="*/ 37 w 58"/>
                  <a:gd name="T17" fmla="*/ 88 h 212"/>
                  <a:gd name="T18" fmla="*/ 30 w 58"/>
                  <a:gd name="T19" fmla="*/ 92 h 212"/>
                  <a:gd name="T20" fmla="*/ 22 w 58"/>
                  <a:gd name="T21" fmla="*/ 98 h 212"/>
                  <a:gd name="T22" fmla="*/ 16 w 58"/>
                  <a:gd name="T23" fmla="*/ 106 h 212"/>
                  <a:gd name="T24" fmla="*/ 15 w 58"/>
                  <a:gd name="T25" fmla="*/ 98 h 212"/>
                  <a:gd name="T26" fmla="*/ 17 w 58"/>
                  <a:gd name="T27" fmla="*/ 87 h 212"/>
                  <a:gd name="T28" fmla="*/ 19 w 58"/>
                  <a:gd name="T29" fmla="*/ 79 h 212"/>
                  <a:gd name="T30" fmla="*/ 23 w 58"/>
                  <a:gd name="T31" fmla="*/ 69 h 212"/>
                  <a:gd name="T32" fmla="*/ 29 w 58"/>
                  <a:gd name="T33" fmla="*/ 59 h 212"/>
                  <a:gd name="T34" fmla="*/ 34 w 58"/>
                  <a:gd name="T35" fmla="*/ 50 h 212"/>
                  <a:gd name="T36" fmla="*/ 39 w 58"/>
                  <a:gd name="T37" fmla="*/ 41 h 212"/>
                  <a:gd name="T38" fmla="*/ 44 w 58"/>
                  <a:gd name="T39" fmla="*/ 30 h 212"/>
                  <a:gd name="T40" fmla="*/ 46 w 58"/>
                  <a:gd name="T41" fmla="*/ 21 h 212"/>
                  <a:gd name="T42" fmla="*/ 50 w 58"/>
                  <a:gd name="T43" fmla="*/ 11 h 212"/>
                  <a:gd name="T44" fmla="*/ 53 w 58"/>
                  <a:gd name="T45" fmla="*/ 6 h 212"/>
                  <a:gd name="T46" fmla="*/ 57 w 58"/>
                  <a:gd name="T47" fmla="*/ 0 h 212"/>
                  <a:gd name="T48" fmla="*/ 50 w 58"/>
                  <a:gd name="T49" fmla="*/ 4 h 212"/>
                  <a:gd name="T50" fmla="*/ 44 w 58"/>
                  <a:gd name="T51" fmla="*/ 8 h 212"/>
                  <a:gd name="T52" fmla="*/ 35 w 58"/>
                  <a:gd name="T53" fmla="*/ 15 h 212"/>
                  <a:gd name="T54" fmla="*/ 30 w 58"/>
                  <a:gd name="T55" fmla="*/ 21 h 212"/>
                  <a:gd name="T56" fmla="*/ 26 w 58"/>
                  <a:gd name="T57" fmla="*/ 26 h 212"/>
                  <a:gd name="T58" fmla="*/ 20 w 58"/>
                  <a:gd name="T59" fmla="*/ 46 h 212"/>
                  <a:gd name="T60" fmla="*/ 3 w 58"/>
                  <a:gd name="T61" fmla="*/ 79 h 212"/>
                  <a:gd name="T62" fmla="*/ 6 w 58"/>
                  <a:gd name="T63" fmla="*/ 120 h 212"/>
                  <a:gd name="T64" fmla="*/ 0 w 58"/>
                  <a:gd name="T65" fmla="*/ 143 h 212"/>
                  <a:gd name="T66" fmla="*/ 5 w 58"/>
                  <a:gd name="T67" fmla="*/ 162 h 212"/>
                  <a:gd name="T68" fmla="*/ 7 w 58"/>
                  <a:gd name="T69" fmla="*/ 179 h 212"/>
                  <a:gd name="T70" fmla="*/ 5 w 58"/>
                  <a:gd name="T71" fmla="*/ 193 h 212"/>
                  <a:gd name="T72" fmla="*/ 0 w 58"/>
                  <a:gd name="T73" fmla="*/ 211 h 212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0" t="0" r="r" b="b"/>
                <a:pathLst>
                  <a:path w="58" h="212">
                    <a:moveTo>
                      <a:pt x="0" y="211"/>
                    </a:moveTo>
                    <a:lnTo>
                      <a:pt x="3" y="207"/>
                    </a:lnTo>
                    <a:lnTo>
                      <a:pt x="12" y="192"/>
                    </a:lnTo>
                    <a:lnTo>
                      <a:pt x="20" y="177"/>
                    </a:lnTo>
                    <a:lnTo>
                      <a:pt x="27" y="159"/>
                    </a:lnTo>
                    <a:lnTo>
                      <a:pt x="33" y="141"/>
                    </a:lnTo>
                    <a:lnTo>
                      <a:pt x="34" y="126"/>
                    </a:lnTo>
                    <a:lnTo>
                      <a:pt x="35" y="106"/>
                    </a:lnTo>
                    <a:lnTo>
                      <a:pt x="37" y="88"/>
                    </a:lnTo>
                    <a:lnTo>
                      <a:pt x="30" y="92"/>
                    </a:lnTo>
                    <a:lnTo>
                      <a:pt x="22" y="98"/>
                    </a:lnTo>
                    <a:lnTo>
                      <a:pt x="16" y="106"/>
                    </a:lnTo>
                    <a:lnTo>
                      <a:pt x="15" y="98"/>
                    </a:lnTo>
                    <a:lnTo>
                      <a:pt x="17" y="87"/>
                    </a:lnTo>
                    <a:lnTo>
                      <a:pt x="19" y="79"/>
                    </a:lnTo>
                    <a:lnTo>
                      <a:pt x="23" y="69"/>
                    </a:lnTo>
                    <a:lnTo>
                      <a:pt x="29" y="59"/>
                    </a:lnTo>
                    <a:lnTo>
                      <a:pt x="34" y="50"/>
                    </a:lnTo>
                    <a:lnTo>
                      <a:pt x="39" y="41"/>
                    </a:lnTo>
                    <a:lnTo>
                      <a:pt x="44" y="30"/>
                    </a:lnTo>
                    <a:lnTo>
                      <a:pt x="46" y="21"/>
                    </a:lnTo>
                    <a:lnTo>
                      <a:pt x="50" y="11"/>
                    </a:lnTo>
                    <a:lnTo>
                      <a:pt x="53" y="6"/>
                    </a:lnTo>
                    <a:lnTo>
                      <a:pt x="57" y="0"/>
                    </a:lnTo>
                    <a:lnTo>
                      <a:pt x="50" y="4"/>
                    </a:lnTo>
                    <a:lnTo>
                      <a:pt x="44" y="8"/>
                    </a:lnTo>
                    <a:lnTo>
                      <a:pt x="35" y="15"/>
                    </a:lnTo>
                    <a:lnTo>
                      <a:pt x="30" y="21"/>
                    </a:lnTo>
                    <a:lnTo>
                      <a:pt x="26" y="26"/>
                    </a:lnTo>
                    <a:lnTo>
                      <a:pt x="20" y="46"/>
                    </a:lnTo>
                    <a:lnTo>
                      <a:pt x="3" y="79"/>
                    </a:lnTo>
                    <a:lnTo>
                      <a:pt x="6" y="120"/>
                    </a:lnTo>
                    <a:lnTo>
                      <a:pt x="0" y="143"/>
                    </a:lnTo>
                    <a:lnTo>
                      <a:pt x="5" y="162"/>
                    </a:lnTo>
                    <a:lnTo>
                      <a:pt x="7" y="179"/>
                    </a:lnTo>
                    <a:lnTo>
                      <a:pt x="5" y="193"/>
                    </a:lnTo>
                    <a:lnTo>
                      <a:pt x="0" y="211"/>
                    </a:lnTo>
                  </a:path>
                </a:pathLst>
              </a:custGeom>
              <a:solidFill>
                <a:srgbClr val="DF3F5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4264" name="Freeform 98"/>
              <p:cNvSpPr>
                <a:spLocks/>
              </p:cNvSpPr>
              <p:nvPr/>
            </p:nvSpPr>
            <p:spPr bwMode="auto">
              <a:xfrm>
                <a:off x="2015" y="2045"/>
                <a:ext cx="68" cy="242"/>
              </a:xfrm>
              <a:custGeom>
                <a:avLst/>
                <a:gdLst>
                  <a:gd name="T0" fmla="*/ 3 w 68"/>
                  <a:gd name="T1" fmla="*/ 230 h 242"/>
                  <a:gd name="T2" fmla="*/ 1 w 68"/>
                  <a:gd name="T3" fmla="*/ 241 h 242"/>
                  <a:gd name="T4" fmla="*/ 0 w 68"/>
                  <a:gd name="T5" fmla="*/ 230 h 242"/>
                  <a:gd name="T6" fmla="*/ 0 w 68"/>
                  <a:gd name="T7" fmla="*/ 219 h 242"/>
                  <a:gd name="T8" fmla="*/ 0 w 68"/>
                  <a:gd name="T9" fmla="*/ 207 h 242"/>
                  <a:gd name="T10" fmla="*/ 1 w 68"/>
                  <a:gd name="T11" fmla="*/ 193 h 242"/>
                  <a:gd name="T12" fmla="*/ 3 w 68"/>
                  <a:gd name="T13" fmla="*/ 185 h 242"/>
                  <a:gd name="T14" fmla="*/ 8 w 68"/>
                  <a:gd name="T15" fmla="*/ 164 h 242"/>
                  <a:gd name="T16" fmla="*/ 10 w 68"/>
                  <a:gd name="T17" fmla="*/ 151 h 242"/>
                  <a:gd name="T18" fmla="*/ 8 w 68"/>
                  <a:gd name="T19" fmla="*/ 136 h 242"/>
                  <a:gd name="T20" fmla="*/ 10 w 68"/>
                  <a:gd name="T21" fmla="*/ 122 h 242"/>
                  <a:gd name="T22" fmla="*/ 13 w 68"/>
                  <a:gd name="T23" fmla="*/ 110 h 242"/>
                  <a:gd name="T24" fmla="*/ 15 w 68"/>
                  <a:gd name="T25" fmla="*/ 99 h 242"/>
                  <a:gd name="T26" fmla="*/ 18 w 68"/>
                  <a:gd name="T27" fmla="*/ 88 h 242"/>
                  <a:gd name="T28" fmla="*/ 20 w 68"/>
                  <a:gd name="T29" fmla="*/ 74 h 242"/>
                  <a:gd name="T30" fmla="*/ 22 w 68"/>
                  <a:gd name="T31" fmla="*/ 59 h 242"/>
                  <a:gd name="T32" fmla="*/ 25 w 68"/>
                  <a:gd name="T33" fmla="*/ 47 h 242"/>
                  <a:gd name="T34" fmla="*/ 28 w 68"/>
                  <a:gd name="T35" fmla="*/ 30 h 242"/>
                  <a:gd name="T36" fmla="*/ 32 w 68"/>
                  <a:gd name="T37" fmla="*/ 15 h 242"/>
                  <a:gd name="T38" fmla="*/ 39 w 68"/>
                  <a:gd name="T39" fmla="*/ 0 h 242"/>
                  <a:gd name="T40" fmla="*/ 38 w 68"/>
                  <a:gd name="T41" fmla="*/ 7 h 242"/>
                  <a:gd name="T42" fmla="*/ 39 w 68"/>
                  <a:gd name="T43" fmla="*/ 18 h 242"/>
                  <a:gd name="T44" fmla="*/ 39 w 68"/>
                  <a:gd name="T45" fmla="*/ 29 h 242"/>
                  <a:gd name="T46" fmla="*/ 38 w 68"/>
                  <a:gd name="T47" fmla="*/ 45 h 242"/>
                  <a:gd name="T48" fmla="*/ 35 w 68"/>
                  <a:gd name="T49" fmla="*/ 63 h 242"/>
                  <a:gd name="T50" fmla="*/ 41 w 68"/>
                  <a:gd name="T51" fmla="*/ 51 h 242"/>
                  <a:gd name="T52" fmla="*/ 47 w 68"/>
                  <a:gd name="T53" fmla="*/ 43 h 242"/>
                  <a:gd name="T54" fmla="*/ 53 w 68"/>
                  <a:gd name="T55" fmla="*/ 33 h 242"/>
                  <a:gd name="T56" fmla="*/ 60 w 68"/>
                  <a:gd name="T57" fmla="*/ 24 h 242"/>
                  <a:gd name="T58" fmla="*/ 67 w 68"/>
                  <a:gd name="T59" fmla="*/ 18 h 242"/>
                  <a:gd name="T60" fmla="*/ 57 w 68"/>
                  <a:gd name="T61" fmla="*/ 34 h 242"/>
                  <a:gd name="T62" fmla="*/ 52 w 68"/>
                  <a:gd name="T63" fmla="*/ 44 h 242"/>
                  <a:gd name="T64" fmla="*/ 42 w 68"/>
                  <a:gd name="T65" fmla="*/ 59 h 242"/>
                  <a:gd name="T66" fmla="*/ 36 w 68"/>
                  <a:gd name="T67" fmla="*/ 73 h 242"/>
                  <a:gd name="T68" fmla="*/ 37 w 68"/>
                  <a:gd name="T69" fmla="*/ 81 h 242"/>
                  <a:gd name="T70" fmla="*/ 36 w 68"/>
                  <a:gd name="T71" fmla="*/ 94 h 242"/>
                  <a:gd name="T72" fmla="*/ 32 w 68"/>
                  <a:gd name="T73" fmla="*/ 108 h 242"/>
                  <a:gd name="T74" fmla="*/ 28 w 68"/>
                  <a:gd name="T75" fmla="*/ 117 h 242"/>
                  <a:gd name="T76" fmla="*/ 24 w 68"/>
                  <a:gd name="T77" fmla="*/ 127 h 242"/>
                  <a:gd name="T78" fmla="*/ 26 w 68"/>
                  <a:gd name="T79" fmla="*/ 142 h 242"/>
                  <a:gd name="T80" fmla="*/ 25 w 68"/>
                  <a:gd name="T81" fmla="*/ 156 h 242"/>
                  <a:gd name="T82" fmla="*/ 21 w 68"/>
                  <a:gd name="T83" fmla="*/ 173 h 242"/>
                  <a:gd name="T84" fmla="*/ 14 w 68"/>
                  <a:gd name="T85" fmla="*/ 191 h 242"/>
                  <a:gd name="T86" fmla="*/ 11 w 68"/>
                  <a:gd name="T87" fmla="*/ 206 h 242"/>
                  <a:gd name="T88" fmla="*/ 15 w 68"/>
                  <a:gd name="T89" fmla="*/ 201 h 242"/>
                  <a:gd name="T90" fmla="*/ 21 w 68"/>
                  <a:gd name="T91" fmla="*/ 193 h 242"/>
                  <a:gd name="T92" fmla="*/ 20 w 68"/>
                  <a:gd name="T93" fmla="*/ 201 h 242"/>
                  <a:gd name="T94" fmla="*/ 15 w 68"/>
                  <a:gd name="T95" fmla="*/ 211 h 242"/>
                  <a:gd name="T96" fmla="*/ 12 w 68"/>
                  <a:gd name="T97" fmla="*/ 217 h 242"/>
                  <a:gd name="T98" fmla="*/ 9 w 68"/>
                  <a:gd name="T99" fmla="*/ 223 h 242"/>
                  <a:gd name="T100" fmla="*/ 14 w 68"/>
                  <a:gd name="T101" fmla="*/ 224 h 242"/>
                  <a:gd name="T102" fmla="*/ 23 w 68"/>
                  <a:gd name="T103" fmla="*/ 224 h 242"/>
                  <a:gd name="T104" fmla="*/ 15 w 68"/>
                  <a:gd name="T105" fmla="*/ 227 h 242"/>
                  <a:gd name="T106" fmla="*/ 7 w 68"/>
                  <a:gd name="T107" fmla="*/ 229 h 242"/>
                  <a:gd name="T108" fmla="*/ 3 w 68"/>
                  <a:gd name="T109" fmla="*/ 230 h 242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0" t="0" r="r" b="b"/>
                <a:pathLst>
                  <a:path w="68" h="242">
                    <a:moveTo>
                      <a:pt x="3" y="230"/>
                    </a:moveTo>
                    <a:lnTo>
                      <a:pt x="1" y="241"/>
                    </a:lnTo>
                    <a:lnTo>
                      <a:pt x="0" y="230"/>
                    </a:lnTo>
                    <a:lnTo>
                      <a:pt x="0" y="219"/>
                    </a:lnTo>
                    <a:lnTo>
                      <a:pt x="0" y="207"/>
                    </a:lnTo>
                    <a:lnTo>
                      <a:pt x="1" y="193"/>
                    </a:lnTo>
                    <a:lnTo>
                      <a:pt x="3" y="185"/>
                    </a:lnTo>
                    <a:lnTo>
                      <a:pt x="8" y="164"/>
                    </a:lnTo>
                    <a:lnTo>
                      <a:pt x="10" y="151"/>
                    </a:lnTo>
                    <a:lnTo>
                      <a:pt x="8" y="136"/>
                    </a:lnTo>
                    <a:lnTo>
                      <a:pt x="10" y="122"/>
                    </a:lnTo>
                    <a:lnTo>
                      <a:pt x="13" y="110"/>
                    </a:lnTo>
                    <a:lnTo>
                      <a:pt x="15" y="99"/>
                    </a:lnTo>
                    <a:lnTo>
                      <a:pt x="18" y="88"/>
                    </a:lnTo>
                    <a:lnTo>
                      <a:pt x="20" y="74"/>
                    </a:lnTo>
                    <a:lnTo>
                      <a:pt x="22" y="59"/>
                    </a:lnTo>
                    <a:lnTo>
                      <a:pt x="25" y="47"/>
                    </a:lnTo>
                    <a:lnTo>
                      <a:pt x="28" y="30"/>
                    </a:lnTo>
                    <a:lnTo>
                      <a:pt x="32" y="15"/>
                    </a:lnTo>
                    <a:lnTo>
                      <a:pt x="39" y="0"/>
                    </a:lnTo>
                    <a:lnTo>
                      <a:pt x="38" y="7"/>
                    </a:lnTo>
                    <a:lnTo>
                      <a:pt x="39" y="18"/>
                    </a:lnTo>
                    <a:lnTo>
                      <a:pt x="39" y="29"/>
                    </a:lnTo>
                    <a:lnTo>
                      <a:pt x="38" y="45"/>
                    </a:lnTo>
                    <a:lnTo>
                      <a:pt x="35" y="63"/>
                    </a:lnTo>
                    <a:lnTo>
                      <a:pt x="41" y="51"/>
                    </a:lnTo>
                    <a:lnTo>
                      <a:pt x="47" y="43"/>
                    </a:lnTo>
                    <a:lnTo>
                      <a:pt x="53" y="33"/>
                    </a:lnTo>
                    <a:lnTo>
                      <a:pt x="60" y="24"/>
                    </a:lnTo>
                    <a:lnTo>
                      <a:pt x="67" y="18"/>
                    </a:lnTo>
                    <a:lnTo>
                      <a:pt x="57" y="34"/>
                    </a:lnTo>
                    <a:lnTo>
                      <a:pt x="52" y="44"/>
                    </a:lnTo>
                    <a:lnTo>
                      <a:pt x="42" y="59"/>
                    </a:lnTo>
                    <a:lnTo>
                      <a:pt x="36" y="73"/>
                    </a:lnTo>
                    <a:lnTo>
                      <a:pt x="37" y="81"/>
                    </a:lnTo>
                    <a:lnTo>
                      <a:pt x="36" y="94"/>
                    </a:lnTo>
                    <a:lnTo>
                      <a:pt x="32" y="108"/>
                    </a:lnTo>
                    <a:lnTo>
                      <a:pt x="28" y="117"/>
                    </a:lnTo>
                    <a:lnTo>
                      <a:pt x="24" y="127"/>
                    </a:lnTo>
                    <a:lnTo>
                      <a:pt x="26" y="142"/>
                    </a:lnTo>
                    <a:lnTo>
                      <a:pt x="25" y="156"/>
                    </a:lnTo>
                    <a:lnTo>
                      <a:pt x="21" y="173"/>
                    </a:lnTo>
                    <a:lnTo>
                      <a:pt x="14" y="191"/>
                    </a:lnTo>
                    <a:lnTo>
                      <a:pt x="11" y="206"/>
                    </a:lnTo>
                    <a:lnTo>
                      <a:pt x="15" y="201"/>
                    </a:lnTo>
                    <a:lnTo>
                      <a:pt x="21" y="193"/>
                    </a:lnTo>
                    <a:lnTo>
                      <a:pt x="20" y="201"/>
                    </a:lnTo>
                    <a:lnTo>
                      <a:pt x="15" y="211"/>
                    </a:lnTo>
                    <a:lnTo>
                      <a:pt x="12" y="217"/>
                    </a:lnTo>
                    <a:lnTo>
                      <a:pt x="9" y="223"/>
                    </a:lnTo>
                    <a:lnTo>
                      <a:pt x="14" y="224"/>
                    </a:lnTo>
                    <a:lnTo>
                      <a:pt x="23" y="224"/>
                    </a:lnTo>
                    <a:lnTo>
                      <a:pt x="15" y="227"/>
                    </a:lnTo>
                    <a:lnTo>
                      <a:pt x="7" y="229"/>
                    </a:lnTo>
                    <a:lnTo>
                      <a:pt x="3" y="230"/>
                    </a:lnTo>
                  </a:path>
                </a:pathLst>
              </a:custGeom>
              <a:solidFill>
                <a:srgbClr val="DF3F5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4265" name="Freeform 99"/>
              <p:cNvSpPr>
                <a:spLocks/>
              </p:cNvSpPr>
              <p:nvPr/>
            </p:nvSpPr>
            <p:spPr bwMode="auto">
              <a:xfrm>
                <a:off x="1818" y="1956"/>
                <a:ext cx="190" cy="37"/>
              </a:xfrm>
              <a:custGeom>
                <a:avLst/>
                <a:gdLst>
                  <a:gd name="T0" fmla="*/ 0 w 190"/>
                  <a:gd name="T1" fmla="*/ 0 h 37"/>
                  <a:gd name="T2" fmla="*/ 5 w 190"/>
                  <a:gd name="T3" fmla="*/ 6 h 37"/>
                  <a:gd name="T4" fmla="*/ 12 w 190"/>
                  <a:gd name="T5" fmla="*/ 13 h 37"/>
                  <a:gd name="T6" fmla="*/ 22 w 190"/>
                  <a:gd name="T7" fmla="*/ 18 h 37"/>
                  <a:gd name="T8" fmla="*/ 32 w 190"/>
                  <a:gd name="T9" fmla="*/ 24 h 37"/>
                  <a:gd name="T10" fmla="*/ 42 w 190"/>
                  <a:gd name="T11" fmla="*/ 28 h 37"/>
                  <a:gd name="T12" fmla="*/ 54 w 190"/>
                  <a:gd name="T13" fmla="*/ 32 h 37"/>
                  <a:gd name="T14" fmla="*/ 70 w 190"/>
                  <a:gd name="T15" fmla="*/ 34 h 37"/>
                  <a:gd name="T16" fmla="*/ 83 w 190"/>
                  <a:gd name="T17" fmla="*/ 36 h 37"/>
                  <a:gd name="T18" fmla="*/ 102 w 190"/>
                  <a:gd name="T19" fmla="*/ 36 h 37"/>
                  <a:gd name="T20" fmla="*/ 116 w 190"/>
                  <a:gd name="T21" fmla="*/ 35 h 37"/>
                  <a:gd name="T22" fmla="*/ 131 w 190"/>
                  <a:gd name="T23" fmla="*/ 33 h 37"/>
                  <a:gd name="T24" fmla="*/ 145 w 190"/>
                  <a:gd name="T25" fmla="*/ 29 h 37"/>
                  <a:gd name="T26" fmla="*/ 157 w 190"/>
                  <a:gd name="T27" fmla="*/ 24 h 37"/>
                  <a:gd name="T28" fmla="*/ 169 w 190"/>
                  <a:gd name="T29" fmla="*/ 17 h 37"/>
                  <a:gd name="T30" fmla="*/ 180 w 190"/>
                  <a:gd name="T31" fmla="*/ 9 h 37"/>
                  <a:gd name="T32" fmla="*/ 189 w 190"/>
                  <a:gd name="T33" fmla="*/ 2 h 37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190" h="37">
                    <a:moveTo>
                      <a:pt x="0" y="0"/>
                    </a:moveTo>
                    <a:lnTo>
                      <a:pt x="5" y="6"/>
                    </a:lnTo>
                    <a:lnTo>
                      <a:pt x="12" y="13"/>
                    </a:lnTo>
                    <a:lnTo>
                      <a:pt x="22" y="18"/>
                    </a:lnTo>
                    <a:lnTo>
                      <a:pt x="32" y="24"/>
                    </a:lnTo>
                    <a:lnTo>
                      <a:pt x="42" y="28"/>
                    </a:lnTo>
                    <a:lnTo>
                      <a:pt x="54" y="32"/>
                    </a:lnTo>
                    <a:lnTo>
                      <a:pt x="70" y="34"/>
                    </a:lnTo>
                    <a:lnTo>
                      <a:pt x="83" y="36"/>
                    </a:lnTo>
                    <a:lnTo>
                      <a:pt x="102" y="36"/>
                    </a:lnTo>
                    <a:lnTo>
                      <a:pt x="116" y="35"/>
                    </a:lnTo>
                    <a:lnTo>
                      <a:pt x="131" y="33"/>
                    </a:lnTo>
                    <a:lnTo>
                      <a:pt x="145" y="29"/>
                    </a:lnTo>
                    <a:lnTo>
                      <a:pt x="157" y="24"/>
                    </a:lnTo>
                    <a:lnTo>
                      <a:pt x="169" y="17"/>
                    </a:lnTo>
                    <a:lnTo>
                      <a:pt x="180" y="9"/>
                    </a:lnTo>
                    <a:lnTo>
                      <a:pt x="189" y="2"/>
                    </a:lnTo>
                  </a:path>
                </a:pathLst>
              </a:custGeom>
              <a:noFill/>
              <a:ln w="12700" cap="rnd" cmpd="sng">
                <a:solidFill>
                  <a:srgbClr val="DF3F5F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4266" name="Freeform 100"/>
              <p:cNvSpPr>
                <a:spLocks/>
              </p:cNvSpPr>
              <p:nvPr/>
            </p:nvSpPr>
            <p:spPr bwMode="auto">
              <a:xfrm>
                <a:off x="1796" y="2368"/>
                <a:ext cx="188" cy="99"/>
              </a:xfrm>
              <a:custGeom>
                <a:avLst/>
                <a:gdLst>
                  <a:gd name="T0" fmla="*/ 0 w 188"/>
                  <a:gd name="T1" fmla="*/ 24 h 99"/>
                  <a:gd name="T2" fmla="*/ 1 w 188"/>
                  <a:gd name="T3" fmla="*/ 20 h 99"/>
                  <a:gd name="T4" fmla="*/ 4 w 188"/>
                  <a:gd name="T5" fmla="*/ 16 h 99"/>
                  <a:gd name="T6" fmla="*/ 9 w 188"/>
                  <a:gd name="T7" fmla="*/ 13 h 99"/>
                  <a:gd name="T8" fmla="*/ 17 w 188"/>
                  <a:gd name="T9" fmla="*/ 11 h 99"/>
                  <a:gd name="T10" fmla="*/ 24 w 188"/>
                  <a:gd name="T11" fmla="*/ 9 h 99"/>
                  <a:gd name="T12" fmla="*/ 43 w 188"/>
                  <a:gd name="T13" fmla="*/ 6 h 99"/>
                  <a:gd name="T14" fmla="*/ 62 w 188"/>
                  <a:gd name="T15" fmla="*/ 2 h 99"/>
                  <a:gd name="T16" fmla="*/ 76 w 188"/>
                  <a:gd name="T17" fmla="*/ 1 h 99"/>
                  <a:gd name="T18" fmla="*/ 90 w 188"/>
                  <a:gd name="T19" fmla="*/ 0 h 99"/>
                  <a:gd name="T20" fmla="*/ 103 w 188"/>
                  <a:gd name="T21" fmla="*/ 0 h 99"/>
                  <a:gd name="T22" fmla="*/ 114 w 188"/>
                  <a:gd name="T23" fmla="*/ 2 h 99"/>
                  <a:gd name="T24" fmla="*/ 126 w 188"/>
                  <a:gd name="T25" fmla="*/ 5 h 99"/>
                  <a:gd name="T26" fmla="*/ 136 w 188"/>
                  <a:gd name="T27" fmla="*/ 8 h 99"/>
                  <a:gd name="T28" fmla="*/ 146 w 188"/>
                  <a:gd name="T29" fmla="*/ 13 h 99"/>
                  <a:gd name="T30" fmla="*/ 155 w 188"/>
                  <a:gd name="T31" fmla="*/ 17 h 99"/>
                  <a:gd name="T32" fmla="*/ 163 w 188"/>
                  <a:gd name="T33" fmla="*/ 21 h 99"/>
                  <a:gd name="T34" fmla="*/ 173 w 188"/>
                  <a:gd name="T35" fmla="*/ 23 h 99"/>
                  <a:gd name="T36" fmla="*/ 179 w 188"/>
                  <a:gd name="T37" fmla="*/ 21 h 99"/>
                  <a:gd name="T38" fmla="*/ 187 w 188"/>
                  <a:gd name="T39" fmla="*/ 20 h 99"/>
                  <a:gd name="T40" fmla="*/ 181 w 188"/>
                  <a:gd name="T41" fmla="*/ 24 h 99"/>
                  <a:gd name="T42" fmla="*/ 175 w 188"/>
                  <a:gd name="T43" fmla="*/ 31 h 99"/>
                  <a:gd name="T44" fmla="*/ 170 w 188"/>
                  <a:gd name="T45" fmla="*/ 38 h 99"/>
                  <a:gd name="T46" fmla="*/ 166 w 188"/>
                  <a:gd name="T47" fmla="*/ 46 h 99"/>
                  <a:gd name="T48" fmla="*/ 165 w 188"/>
                  <a:gd name="T49" fmla="*/ 52 h 99"/>
                  <a:gd name="T50" fmla="*/ 164 w 188"/>
                  <a:gd name="T51" fmla="*/ 61 h 99"/>
                  <a:gd name="T52" fmla="*/ 164 w 188"/>
                  <a:gd name="T53" fmla="*/ 73 h 99"/>
                  <a:gd name="T54" fmla="*/ 163 w 188"/>
                  <a:gd name="T55" fmla="*/ 98 h 99"/>
                  <a:gd name="T56" fmla="*/ 162 w 188"/>
                  <a:gd name="T57" fmla="*/ 88 h 99"/>
                  <a:gd name="T58" fmla="*/ 161 w 188"/>
                  <a:gd name="T59" fmla="*/ 76 h 99"/>
                  <a:gd name="T60" fmla="*/ 160 w 188"/>
                  <a:gd name="T61" fmla="*/ 63 h 99"/>
                  <a:gd name="T62" fmla="*/ 158 w 188"/>
                  <a:gd name="T63" fmla="*/ 53 h 99"/>
                  <a:gd name="T64" fmla="*/ 154 w 188"/>
                  <a:gd name="T65" fmla="*/ 44 h 99"/>
                  <a:gd name="T66" fmla="*/ 147 w 188"/>
                  <a:gd name="T67" fmla="*/ 35 h 99"/>
                  <a:gd name="T68" fmla="*/ 137 w 188"/>
                  <a:gd name="T69" fmla="*/ 28 h 99"/>
                  <a:gd name="T70" fmla="*/ 124 w 188"/>
                  <a:gd name="T71" fmla="*/ 24 h 99"/>
                  <a:gd name="T72" fmla="*/ 109 w 188"/>
                  <a:gd name="T73" fmla="*/ 21 h 99"/>
                  <a:gd name="T74" fmla="*/ 96 w 188"/>
                  <a:gd name="T75" fmla="*/ 22 h 99"/>
                  <a:gd name="T76" fmla="*/ 85 w 188"/>
                  <a:gd name="T77" fmla="*/ 24 h 99"/>
                  <a:gd name="T78" fmla="*/ 76 w 188"/>
                  <a:gd name="T79" fmla="*/ 27 h 99"/>
                  <a:gd name="T80" fmla="*/ 69 w 188"/>
                  <a:gd name="T81" fmla="*/ 28 h 99"/>
                  <a:gd name="T82" fmla="*/ 58 w 188"/>
                  <a:gd name="T83" fmla="*/ 27 h 99"/>
                  <a:gd name="T84" fmla="*/ 45 w 188"/>
                  <a:gd name="T85" fmla="*/ 27 h 99"/>
                  <a:gd name="T86" fmla="*/ 36 w 188"/>
                  <a:gd name="T87" fmla="*/ 27 h 99"/>
                  <a:gd name="T88" fmla="*/ 25 w 188"/>
                  <a:gd name="T89" fmla="*/ 29 h 99"/>
                  <a:gd name="T90" fmla="*/ 16 w 188"/>
                  <a:gd name="T91" fmla="*/ 31 h 99"/>
                  <a:gd name="T92" fmla="*/ 7 w 188"/>
                  <a:gd name="T93" fmla="*/ 32 h 99"/>
                  <a:gd name="T94" fmla="*/ 1 w 188"/>
                  <a:gd name="T95" fmla="*/ 29 h 99"/>
                  <a:gd name="T96" fmla="*/ 0 w 188"/>
                  <a:gd name="T97" fmla="*/ 24 h 99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0" t="0" r="r" b="b"/>
                <a:pathLst>
                  <a:path w="188" h="99">
                    <a:moveTo>
                      <a:pt x="0" y="24"/>
                    </a:moveTo>
                    <a:lnTo>
                      <a:pt x="1" y="20"/>
                    </a:lnTo>
                    <a:lnTo>
                      <a:pt x="4" y="16"/>
                    </a:lnTo>
                    <a:lnTo>
                      <a:pt x="9" y="13"/>
                    </a:lnTo>
                    <a:lnTo>
                      <a:pt x="17" y="11"/>
                    </a:lnTo>
                    <a:lnTo>
                      <a:pt x="24" y="9"/>
                    </a:lnTo>
                    <a:lnTo>
                      <a:pt x="43" y="6"/>
                    </a:lnTo>
                    <a:lnTo>
                      <a:pt x="62" y="2"/>
                    </a:lnTo>
                    <a:lnTo>
                      <a:pt x="76" y="1"/>
                    </a:lnTo>
                    <a:lnTo>
                      <a:pt x="90" y="0"/>
                    </a:lnTo>
                    <a:lnTo>
                      <a:pt x="103" y="0"/>
                    </a:lnTo>
                    <a:lnTo>
                      <a:pt x="114" y="2"/>
                    </a:lnTo>
                    <a:lnTo>
                      <a:pt x="126" y="5"/>
                    </a:lnTo>
                    <a:lnTo>
                      <a:pt x="136" y="8"/>
                    </a:lnTo>
                    <a:lnTo>
                      <a:pt x="146" y="13"/>
                    </a:lnTo>
                    <a:lnTo>
                      <a:pt x="155" y="17"/>
                    </a:lnTo>
                    <a:lnTo>
                      <a:pt x="163" y="21"/>
                    </a:lnTo>
                    <a:lnTo>
                      <a:pt x="173" y="23"/>
                    </a:lnTo>
                    <a:lnTo>
                      <a:pt x="179" y="21"/>
                    </a:lnTo>
                    <a:lnTo>
                      <a:pt x="187" y="20"/>
                    </a:lnTo>
                    <a:lnTo>
                      <a:pt x="181" y="24"/>
                    </a:lnTo>
                    <a:lnTo>
                      <a:pt x="175" y="31"/>
                    </a:lnTo>
                    <a:lnTo>
                      <a:pt x="170" y="38"/>
                    </a:lnTo>
                    <a:lnTo>
                      <a:pt x="166" y="46"/>
                    </a:lnTo>
                    <a:lnTo>
                      <a:pt x="165" y="52"/>
                    </a:lnTo>
                    <a:lnTo>
                      <a:pt x="164" y="61"/>
                    </a:lnTo>
                    <a:lnTo>
                      <a:pt x="164" y="73"/>
                    </a:lnTo>
                    <a:lnTo>
                      <a:pt x="163" y="98"/>
                    </a:lnTo>
                    <a:lnTo>
                      <a:pt x="162" y="88"/>
                    </a:lnTo>
                    <a:lnTo>
                      <a:pt x="161" y="76"/>
                    </a:lnTo>
                    <a:lnTo>
                      <a:pt x="160" y="63"/>
                    </a:lnTo>
                    <a:lnTo>
                      <a:pt x="158" y="53"/>
                    </a:lnTo>
                    <a:lnTo>
                      <a:pt x="154" y="44"/>
                    </a:lnTo>
                    <a:lnTo>
                      <a:pt x="147" y="35"/>
                    </a:lnTo>
                    <a:lnTo>
                      <a:pt x="137" y="28"/>
                    </a:lnTo>
                    <a:lnTo>
                      <a:pt x="124" y="24"/>
                    </a:lnTo>
                    <a:lnTo>
                      <a:pt x="109" y="21"/>
                    </a:lnTo>
                    <a:lnTo>
                      <a:pt x="96" y="22"/>
                    </a:lnTo>
                    <a:lnTo>
                      <a:pt x="85" y="24"/>
                    </a:lnTo>
                    <a:lnTo>
                      <a:pt x="76" y="27"/>
                    </a:lnTo>
                    <a:lnTo>
                      <a:pt x="69" y="28"/>
                    </a:lnTo>
                    <a:lnTo>
                      <a:pt x="58" y="27"/>
                    </a:lnTo>
                    <a:lnTo>
                      <a:pt x="45" y="27"/>
                    </a:lnTo>
                    <a:lnTo>
                      <a:pt x="36" y="27"/>
                    </a:lnTo>
                    <a:lnTo>
                      <a:pt x="25" y="29"/>
                    </a:lnTo>
                    <a:lnTo>
                      <a:pt x="16" y="31"/>
                    </a:lnTo>
                    <a:lnTo>
                      <a:pt x="7" y="32"/>
                    </a:lnTo>
                    <a:lnTo>
                      <a:pt x="1" y="29"/>
                    </a:lnTo>
                    <a:lnTo>
                      <a:pt x="0" y="24"/>
                    </a:lnTo>
                  </a:path>
                </a:pathLst>
              </a:custGeom>
              <a:solidFill>
                <a:srgbClr val="DF3F5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</p:grpSp>
      </p:grpSp>
      <p:sp>
        <p:nvSpPr>
          <p:cNvPr id="44059" name="Freeform 101"/>
          <p:cNvSpPr>
            <a:spLocks/>
          </p:cNvSpPr>
          <p:nvPr/>
        </p:nvSpPr>
        <p:spPr bwMode="auto">
          <a:xfrm>
            <a:off x="2189163" y="3540125"/>
            <a:ext cx="612775" cy="2184400"/>
          </a:xfrm>
          <a:custGeom>
            <a:avLst/>
            <a:gdLst>
              <a:gd name="T0" fmla="*/ 0 w 386"/>
              <a:gd name="T1" fmla="*/ 2147483647 h 1376"/>
              <a:gd name="T2" fmla="*/ 0 w 386"/>
              <a:gd name="T3" fmla="*/ 2147483647 h 1376"/>
              <a:gd name="T4" fmla="*/ 2147483647 w 386"/>
              <a:gd name="T5" fmla="*/ 0 h 1376"/>
              <a:gd name="T6" fmla="*/ 2147483647 w 386"/>
              <a:gd name="T7" fmla="*/ 2147483647 h 1376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386" h="1376">
                <a:moveTo>
                  <a:pt x="0" y="851"/>
                </a:moveTo>
                <a:lnTo>
                  <a:pt x="0" y="196"/>
                </a:lnTo>
                <a:lnTo>
                  <a:pt x="385" y="0"/>
                </a:lnTo>
                <a:lnTo>
                  <a:pt x="385" y="1375"/>
                </a:lnTo>
              </a:path>
            </a:pathLst>
          </a:custGeom>
          <a:noFill/>
          <a:ln w="76200" cap="rnd" cmpd="sng">
            <a:solidFill>
              <a:srgbClr val="FC0128"/>
            </a:solidFill>
            <a:prstDash val="lgDash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4060" name="Freeform 102"/>
          <p:cNvSpPr>
            <a:spLocks/>
          </p:cNvSpPr>
          <p:nvPr/>
        </p:nvSpPr>
        <p:spPr bwMode="auto">
          <a:xfrm>
            <a:off x="1765300" y="5046663"/>
            <a:ext cx="142875" cy="444500"/>
          </a:xfrm>
          <a:custGeom>
            <a:avLst/>
            <a:gdLst>
              <a:gd name="T0" fmla="*/ 0 w 90"/>
              <a:gd name="T1" fmla="*/ 0 h 280"/>
              <a:gd name="T2" fmla="*/ 2147483647 w 90"/>
              <a:gd name="T3" fmla="*/ 2147483647 h 280"/>
              <a:gd name="T4" fmla="*/ 2147483647 w 90"/>
              <a:gd name="T5" fmla="*/ 2147483647 h 280"/>
              <a:gd name="T6" fmla="*/ 2147483647 w 90"/>
              <a:gd name="T7" fmla="*/ 2147483647 h 280"/>
              <a:gd name="T8" fmla="*/ 2147483647 w 90"/>
              <a:gd name="T9" fmla="*/ 2147483647 h 280"/>
              <a:gd name="T10" fmla="*/ 2147483647 w 90"/>
              <a:gd name="T11" fmla="*/ 2147483647 h 280"/>
              <a:gd name="T12" fmla="*/ 2147483647 w 90"/>
              <a:gd name="T13" fmla="*/ 2147483647 h 28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90" h="280">
                <a:moveTo>
                  <a:pt x="0" y="0"/>
                </a:moveTo>
                <a:lnTo>
                  <a:pt x="78" y="77"/>
                </a:lnTo>
                <a:lnTo>
                  <a:pt x="4" y="183"/>
                </a:lnTo>
                <a:lnTo>
                  <a:pt x="89" y="260"/>
                </a:lnTo>
                <a:lnTo>
                  <a:pt x="78" y="183"/>
                </a:lnTo>
                <a:lnTo>
                  <a:pt x="54" y="279"/>
                </a:lnTo>
                <a:lnTo>
                  <a:pt x="89" y="250"/>
                </a:lnTo>
              </a:path>
            </a:pathLst>
          </a:custGeom>
          <a:noFill/>
          <a:ln w="50800" cap="rnd" cmpd="sng">
            <a:solidFill>
              <a:srgbClr val="FC0128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4061" name="Freeform 103"/>
          <p:cNvSpPr>
            <a:spLocks/>
          </p:cNvSpPr>
          <p:nvPr/>
        </p:nvSpPr>
        <p:spPr bwMode="auto">
          <a:xfrm>
            <a:off x="2698750" y="4492625"/>
            <a:ext cx="174625" cy="349250"/>
          </a:xfrm>
          <a:custGeom>
            <a:avLst/>
            <a:gdLst>
              <a:gd name="T0" fmla="*/ 2147483647 w 110"/>
              <a:gd name="T1" fmla="*/ 2147483647 h 220"/>
              <a:gd name="T2" fmla="*/ 0 w 110"/>
              <a:gd name="T3" fmla="*/ 0 h 220"/>
              <a:gd name="T4" fmla="*/ 2147483647 w 110"/>
              <a:gd name="T5" fmla="*/ 0 h 220"/>
              <a:gd name="T6" fmla="*/ 2147483647 w 110"/>
              <a:gd name="T7" fmla="*/ 2147483647 h 22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10" h="220">
                <a:moveTo>
                  <a:pt x="49" y="219"/>
                </a:moveTo>
                <a:lnTo>
                  <a:pt x="0" y="0"/>
                </a:lnTo>
                <a:lnTo>
                  <a:pt x="109" y="0"/>
                </a:lnTo>
                <a:lnTo>
                  <a:pt x="49" y="219"/>
                </a:lnTo>
              </a:path>
            </a:pathLst>
          </a:custGeom>
          <a:solidFill>
            <a:srgbClr val="FC0128"/>
          </a:solidFill>
          <a:ln w="12700" cap="rnd" cmpd="sng">
            <a:solidFill>
              <a:schemeClr val="tx1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4062" name="Freeform 104"/>
          <p:cNvSpPr>
            <a:spLocks/>
          </p:cNvSpPr>
          <p:nvPr/>
        </p:nvSpPr>
        <p:spPr bwMode="auto">
          <a:xfrm>
            <a:off x="2055813" y="4294188"/>
            <a:ext cx="203200" cy="347662"/>
          </a:xfrm>
          <a:custGeom>
            <a:avLst/>
            <a:gdLst>
              <a:gd name="T0" fmla="*/ 2147483647 w 128"/>
              <a:gd name="T1" fmla="*/ 0 h 219"/>
              <a:gd name="T2" fmla="*/ 0 w 128"/>
              <a:gd name="T3" fmla="*/ 2147483647 h 219"/>
              <a:gd name="T4" fmla="*/ 2147483647 w 128"/>
              <a:gd name="T5" fmla="*/ 2147483647 h 219"/>
              <a:gd name="T6" fmla="*/ 2147483647 w 128"/>
              <a:gd name="T7" fmla="*/ 0 h 21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28" h="219">
                <a:moveTo>
                  <a:pt x="57" y="0"/>
                </a:moveTo>
                <a:lnTo>
                  <a:pt x="0" y="218"/>
                </a:lnTo>
                <a:lnTo>
                  <a:pt x="127" y="218"/>
                </a:lnTo>
                <a:lnTo>
                  <a:pt x="57" y="0"/>
                </a:lnTo>
              </a:path>
            </a:pathLst>
          </a:custGeom>
          <a:solidFill>
            <a:srgbClr val="FC0128"/>
          </a:solidFill>
          <a:ln w="12700" cap="rnd" cmpd="sng">
            <a:solidFill>
              <a:schemeClr val="tx1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4063" name="Freeform 105"/>
          <p:cNvSpPr>
            <a:spLocks/>
          </p:cNvSpPr>
          <p:nvPr/>
        </p:nvSpPr>
        <p:spPr bwMode="auto">
          <a:xfrm>
            <a:off x="2706688" y="3695700"/>
            <a:ext cx="176212" cy="349250"/>
          </a:xfrm>
          <a:custGeom>
            <a:avLst/>
            <a:gdLst>
              <a:gd name="T0" fmla="*/ 2147483647 w 111"/>
              <a:gd name="T1" fmla="*/ 2147483647 h 220"/>
              <a:gd name="T2" fmla="*/ 0 w 111"/>
              <a:gd name="T3" fmla="*/ 0 h 220"/>
              <a:gd name="T4" fmla="*/ 2147483647 w 111"/>
              <a:gd name="T5" fmla="*/ 0 h 220"/>
              <a:gd name="T6" fmla="*/ 2147483647 w 111"/>
              <a:gd name="T7" fmla="*/ 2147483647 h 22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11" h="220">
                <a:moveTo>
                  <a:pt x="49" y="219"/>
                </a:moveTo>
                <a:lnTo>
                  <a:pt x="0" y="0"/>
                </a:lnTo>
                <a:lnTo>
                  <a:pt x="110" y="0"/>
                </a:lnTo>
                <a:lnTo>
                  <a:pt x="49" y="219"/>
                </a:lnTo>
              </a:path>
            </a:pathLst>
          </a:custGeom>
          <a:solidFill>
            <a:srgbClr val="FC0128"/>
          </a:solidFill>
          <a:ln w="12700" cap="rnd" cmpd="sng">
            <a:solidFill>
              <a:schemeClr val="tx1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4064" name="Freeform 106"/>
          <p:cNvSpPr>
            <a:spLocks/>
          </p:cNvSpPr>
          <p:nvPr/>
        </p:nvSpPr>
        <p:spPr bwMode="auto">
          <a:xfrm>
            <a:off x="2706688" y="5462588"/>
            <a:ext cx="176212" cy="349250"/>
          </a:xfrm>
          <a:custGeom>
            <a:avLst/>
            <a:gdLst>
              <a:gd name="T0" fmla="*/ 2147483647 w 111"/>
              <a:gd name="T1" fmla="*/ 2147483647 h 220"/>
              <a:gd name="T2" fmla="*/ 0 w 111"/>
              <a:gd name="T3" fmla="*/ 0 h 220"/>
              <a:gd name="T4" fmla="*/ 2147483647 w 111"/>
              <a:gd name="T5" fmla="*/ 0 h 220"/>
              <a:gd name="T6" fmla="*/ 2147483647 w 111"/>
              <a:gd name="T7" fmla="*/ 2147483647 h 22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11" h="220">
                <a:moveTo>
                  <a:pt x="49" y="219"/>
                </a:moveTo>
                <a:lnTo>
                  <a:pt x="0" y="0"/>
                </a:lnTo>
                <a:lnTo>
                  <a:pt x="110" y="0"/>
                </a:lnTo>
                <a:lnTo>
                  <a:pt x="49" y="219"/>
                </a:lnTo>
              </a:path>
            </a:pathLst>
          </a:custGeom>
          <a:solidFill>
            <a:srgbClr val="FC0128"/>
          </a:solidFill>
          <a:ln w="12700" cap="rnd" cmpd="sng">
            <a:solidFill>
              <a:schemeClr val="tx1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4065" name="Rectangle 107" descr="blanc)"/>
          <p:cNvSpPr>
            <a:spLocks noChangeArrowheads="1"/>
          </p:cNvSpPr>
          <p:nvPr/>
        </p:nvSpPr>
        <p:spPr bwMode="auto">
          <a:xfrm>
            <a:off x="5129213" y="2905125"/>
            <a:ext cx="112712" cy="2057400"/>
          </a:xfrm>
          <a:prstGeom prst="rect">
            <a:avLst/>
          </a:prstGeom>
          <a:pattFill prst="dkUpDiag">
            <a:fgClr>
              <a:srgbClr val="919191"/>
            </a:fgClr>
            <a:bgClr>
              <a:schemeClr val="bg1"/>
            </a:bgClr>
          </a:patt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4066" name="Rectangle 108" descr="blanc)"/>
          <p:cNvSpPr>
            <a:spLocks noChangeArrowheads="1"/>
          </p:cNvSpPr>
          <p:nvPr/>
        </p:nvSpPr>
        <p:spPr bwMode="auto">
          <a:xfrm>
            <a:off x="5129213" y="5245100"/>
            <a:ext cx="112712" cy="522288"/>
          </a:xfrm>
          <a:prstGeom prst="rect">
            <a:avLst/>
          </a:prstGeom>
          <a:pattFill prst="dkUpDiag">
            <a:fgClr>
              <a:srgbClr val="919191"/>
            </a:fgClr>
            <a:bgClr>
              <a:schemeClr val="bg1"/>
            </a:bgClr>
          </a:patt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4067" name="Rectangle 109" descr="blanc)"/>
          <p:cNvSpPr>
            <a:spLocks noChangeArrowheads="1"/>
          </p:cNvSpPr>
          <p:nvPr/>
        </p:nvSpPr>
        <p:spPr bwMode="auto">
          <a:xfrm>
            <a:off x="5268913" y="5608638"/>
            <a:ext cx="2282825" cy="158750"/>
          </a:xfrm>
          <a:prstGeom prst="rect">
            <a:avLst/>
          </a:prstGeom>
          <a:pattFill prst="dkUpDiag">
            <a:fgClr>
              <a:srgbClr val="919191"/>
            </a:fgClr>
            <a:bgClr>
              <a:schemeClr val="bg1"/>
            </a:bgClr>
          </a:patt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grpSp>
        <p:nvGrpSpPr>
          <p:cNvPr id="44068" name="Group 110"/>
          <p:cNvGrpSpPr>
            <a:grpSpLocks/>
          </p:cNvGrpSpPr>
          <p:nvPr/>
        </p:nvGrpSpPr>
        <p:grpSpPr bwMode="auto">
          <a:xfrm>
            <a:off x="4824413" y="2203450"/>
            <a:ext cx="341312" cy="622300"/>
            <a:chOff x="3039" y="1388"/>
            <a:chExt cx="215" cy="392"/>
          </a:xfrm>
        </p:grpSpPr>
        <p:sp>
          <p:nvSpPr>
            <p:cNvPr id="44249" name="Rectangle 111"/>
            <p:cNvSpPr>
              <a:spLocks noChangeArrowheads="1"/>
            </p:cNvSpPr>
            <p:nvPr/>
          </p:nvSpPr>
          <p:spPr bwMode="auto">
            <a:xfrm>
              <a:off x="3039" y="1388"/>
              <a:ext cx="215" cy="392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44250" name="Rectangle 112"/>
            <p:cNvSpPr>
              <a:spLocks noChangeArrowheads="1"/>
            </p:cNvSpPr>
            <p:nvPr/>
          </p:nvSpPr>
          <p:spPr bwMode="auto">
            <a:xfrm>
              <a:off x="3067" y="1435"/>
              <a:ext cx="163" cy="175"/>
            </a:xfrm>
            <a:prstGeom prst="rect">
              <a:avLst/>
            </a:prstGeom>
            <a:solidFill>
              <a:srgbClr val="FDE3BA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44251" name="Rectangle 113"/>
            <p:cNvSpPr>
              <a:spLocks noChangeArrowheads="1"/>
            </p:cNvSpPr>
            <p:nvPr/>
          </p:nvSpPr>
          <p:spPr bwMode="auto">
            <a:xfrm>
              <a:off x="3061" y="1705"/>
              <a:ext cx="176" cy="24"/>
            </a:xfrm>
            <a:prstGeom prst="rect">
              <a:avLst/>
            </a:prstGeom>
            <a:solidFill>
              <a:srgbClr val="676767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44252" name="Rectangle 114"/>
            <p:cNvSpPr>
              <a:spLocks noChangeArrowheads="1"/>
            </p:cNvSpPr>
            <p:nvPr/>
          </p:nvSpPr>
          <p:spPr bwMode="auto">
            <a:xfrm>
              <a:off x="3136" y="1491"/>
              <a:ext cx="19" cy="68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sp>
        <p:nvSpPr>
          <p:cNvPr id="44069" name="AutoShape 115"/>
          <p:cNvSpPr>
            <a:spLocks noChangeArrowheads="1"/>
          </p:cNvSpPr>
          <p:nvPr/>
        </p:nvSpPr>
        <p:spPr bwMode="auto">
          <a:xfrm rot="-5400000" flipH="1" flipV="1">
            <a:off x="5983288" y="4783138"/>
            <a:ext cx="536575" cy="142875"/>
          </a:xfrm>
          <a:custGeom>
            <a:avLst/>
            <a:gdLst>
              <a:gd name="T0" fmla="*/ 2147483647 w 21600"/>
              <a:gd name="T1" fmla="*/ 136753871 h 21600"/>
              <a:gd name="T2" fmla="*/ 2147483647 w 21600"/>
              <a:gd name="T3" fmla="*/ 273505732 h 21600"/>
              <a:gd name="T4" fmla="*/ 2147483647 w 21600"/>
              <a:gd name="T5" fmla="*/ 136753871 h 21600"/>
              <a:gd name="T6" fmla="*/ 2147483647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4500 w 21600"/>
              <a:gd name="T13" fmla="*/ 4500 h 21600"/>
              <a:gd name="T14" fmla="*/ 17100 w 21600"/>
              <a:gd name="T15" fmla="*/ 171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5399" y="21600"/>
                </a:lnTo>
                <a:lnTo>
                  <a:pt x="16201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4070" name="Rectangle 116"/>
          <p:cNvSpPr>
            <a:spLocks noChangeArrowheads="1"/>
          </p:cNvSpPr>
          <p:nvPr/>
        </p:nvSpPr>
        <p:spPr bwMode="auto">
          <a:xfrm>
            <a:off x="5526088" y="3852863"/>
            <a:ext cx="696912" cy="1663700"/>
          </a:xfrm>
          <a:prstGeom prst="rect">
            <a:avLst/>
          </a:prstGeom>
          <a:solidFill>
            <a:srgbClr val="FDE3BA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4071" name="Freeform 117"/>
          <p:cNvSpPr>
            <a:spLocks/>
          </p:cNvSpPr>
          <p:nvPr/>
        </p:nvSpPr>
        <p:spPr bwMode="auto">
          <a:xfrm>
            <a:off x="5033963" y="2857500"/>
            <a:ext cx="725487" cy="2193925"/>
          </a:xfrm>
          <a:custGeom>
            <a:avLst/>
            <a:gdLst>
              <a:gd name="T0" fmla="*/ 0 w 457"/>
              <a:gd name="T1" fmla="*/ 0 h 1382"/>
              <a:gd name="T2" fmla="*/ 0 w 457"/>
              <a:gd name="T3" fmla="*/ 2147483647 h 1382"/>
              <a:gd name="T4" fmla="*/ 2147483647 w 457"/>
              <a:gd name="T5" fmla="*/ 2147483647 h 1382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57" h="1382">
                <a:moveTo>
                  <a:pt x="0" y="0"/>
                </a:moveTo>
                <a:lnTo>
                  <a:pt x="0" y="1381"/>
                </a:lnTo>
                <a:lnTo>
                  <a:pt x="456" y="1381"/>
                </a:lnTo>
              </a:path>
            </a:pathLst>
          </a:custGeom>
          <a:noFill/>
          <a:ln w="50800" cap="rnd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4072" name="Line 118"/>
          <p:cNvSpPr>
            <a:spLocks noChangeShapeType="1"/>
          </p:cNvSpPr>
          <p:nvPr/>
        </p:nvSpPr>
        <p:spPr bwMode="auto">
          <a:xfrm flipH="1">
            <a:off x="6162675" y="3846513"/>
            <a:ext cx="4763" cy="16779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grpSp>
        <p:nvGrpSpPr>
          <p:cNvPr id="44073" name="Group 119"/>
          <p:cNvGrpSpPr>
            <a:grpSpLocks/>
          </p:cNvGrpSpPr>
          <p:nvPr/>
        </p:nvGrpSpPr>
        <p:grpSpPr bwMode="auto">
          <a:xfrm>
            <a:off x="5703888" y="4910138"/>
            <a:ext cx="381000" cy="393700"/>
            <a:chOff x="3593" y="3093"/>
            <a:chExt cx="240" cy="248"/>
          </a:xfrm>
        </p:grpSpPr>
        <p:sp>
          <p:nvSpPr>
            <p:cNvPr id="44246" name="AutoShape 120"/>
            <p:cNvSpPr>
              <a:spLocks noChangeArrowheads="1"/>
            </p:cNvSpPr>
            <p:nvPr/>
          </p:nvSpPr>
          <p:spPr bwMode="auto">
            <a:xfrm flipV="1">
              <a:off x="3593" y="3257"/>
              <a:ext cx="240" cy="8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500 w 21600"/>
                <a:gd name="T13" fmla="*/ 4629 h 21600"/>
                <a:gd name="T14" fmla="*/ 17100 w 21600"/>
                <a:gd name="T15" fmla="*/ 17229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399" y="21600"/>
                  </a:lnTo>
                  <a:lnTo>
                    <a:pt x="16201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44247" name="Oval 121"/>
            <p:cNvSpPr>
              <a:spLocks noChangeArrowheads="1"/>
            </p:cNvSpPr>
            <p:nvPr/>
          </p:nvSpPr>
          <p:spPr bwMode="auto">
            <a:xfrm>
              <a:off x="3625" y="3093"/>
              <a:ext cx="175" cy="203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44248" name="Oval 122"/>
            <p:cNvSpPr>
              <a:spLocks noChangeArrowheads="1"/>
            </p:cNvSpPr>
            <p:nvPr/>
          </p:nvSpPr>
          <p:spPr bwMode="auto">
            <a:xfrm>
              <a:off x="3677" y="3152"/>
              <a:ext cx="72" cy="93"/>
            </a:xfrm>
            <a:prstGeom prst="ellipse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sp>
        <p:nvSpPr>
          <p:cNvPr id="44074" name="Freeform 123"/>
          <p:cNvSpPr>
            <a:spLocks/>
          </p:cNvSpPr>
          <p:nvPr/>
        </p:nvSpPr>
        <p:spPr bwMode="auto">
          <a:xfrm>
            <a:off x="4976813" y="5197475"/>
            <a:ext cx="654050" cy="876300"/>
          </a:xfrm>
          <a:custGeom>
            <a:avLst/>
            <a:gdLst>
              <a:gd name="T0" fmla="*/ 2147483647 w 412"/>
              <a:gd name="T1" fmla="*/ 0 h 552"/>
              <a:gd name="T2" fmla="*/ 0 w 412"/>
              <a:gd name="T3" fmla="*/ 0 h 552"/>
              <a:gd name="T4" fmla="*/ 0 w 412"/>
              <a:gd name="T5" fmla="*/ 2147483647 h 552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12" h="552">
                <a:moveTo>
                  <a:pt x="411" y="0"/>
                </a:moveTo>
                <a:lnTo>
                  <a:pt x="0" y="0"/>
                </a:lnTo>
                <a:lnTo>
                  <a:pt x="0" y="551"/>
                </a:lnTo>
              </a:path>
            </a:pathLst>
          </a:custGeom>
          <a:noFill/>
          <a:ln w="50800" cap="rnd" cmpd="sng">
            <a:solidFill>
              <a:srgbClr val="51DC00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4075" name="Freeform 124"/>
          <p:cNvSpPr>
            <a:spLocks/>
          </p:cNvSpPr>
          <p:nvPr/>
        </p:nvSpPr>
        <p:spPr bwMode="auto">
          <a:xfrm>
            <a:off x="4976813" y="5186363"/>
            <a:ext cx="654050" cy="879475"/>
          </a:xfrm>
          <a:custGeom>
            <a:avLst/>
            <a:gdLst>
              <a:gd name="T0" fmla="*/ 2147483647 w 412"/>
              <a:gd name="T1" fmla="*/ 0 h 554"/>
              <a:gd name="T2" fmla="*/ 0 w 412"/>
              <a:gd name="T3" fmla="*/ 0 h 554"/>
              <a:gd name="T4" fmla="*/ 0 w 412"/>
              <a:gd name="T5" fmla="*/ 2147483647 h 554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12" h="554">
                <a:moveTo>
                  <a:pt x="411" y="0"/>
                </a:moveTo>
                <a:lnTo>
                  <a:pt x="0" y="0"/>
                </a:lnTo>
                <a:lnTo>
                  <a:pt x="0" y="553"/>
                </a:lnTo>
              </a:path>
            </a:pathLst>
          </a:custGeom>
          <a:noFill/>
          <a:ln w="50800" cap="rnd" cmpd="sng">
            <a:solidFill>
              <a:srgbClr val="FAFD00"/>
            </a:solidFill>
            <a:prstDash val="lgDash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4076" name="Rectangle 125"/>
          <p:cNvSpPr>
            <a:spLocks noChangeArrowheads="1"/>
          </p:cNvSpPr>
          <p:nvPr/>
        </p:nvSpPr>
        <p:spPr bwMode="auto">
          <a:xfrm>
            <a:off x="4802188" y="5788025"/>
            <a:ext cx="3511550" cy="52388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grpSp>
        <p:nvGrpSpPr>
          <p:cNvPr id="44077" name="Group 126"/>
          <p:cNvGrpSpPr>
            <a:grpSpLocks/>
          </p:cNvGrpSpPr>
          <p:nvPr/>
        </p:nvGrpSpPr>
        <p:grpSpPr bwMode="auto">
          <a:xfrm>
            <a:off x="6584950" y="5843588"/>
            <a:ext cx="292100" cy="346075"/>
            <a:chOff x="4148" y="3681"/>
            <a:chExt cx="184" cy="218"/>
          </a:xfrm>
        </p:grpSpPr>
        <p:sp>
          <p:nvSpPr>
            <p:cNvPr id="44242" name="Line 127"/>
            <p:cNvSpPr>
              <a:spLocks noChangeShapeType="1"/>
            </p:cNvSpPr>
            <p:nvPr/>
          </p:nvSpPr>
          <p:spPr bwMode="auto">
            <a:xfrm>
              <a:off x="4237" y="3681"/>
              <a:ext cx="0" cy="144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44243" name="Line 128"/>
            <p:cNvSpPr>
              <a:spLocks noChangeShapeType="1"/>
            </p:cNvSpPr>
            <p:nvPr/>
          </p:nvSpPr>
          <p:spPr bwMode="auto">
            <a:xfrm>
              <a:off x="4148" y="3825"/>
              <a:ext cx="184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44244" name="Line 129"/>
            <p:cNvSpPr>
              <a:spLocks noChangeShapeType="1"/>
            </p:cNvSpPr>
            <p:nvPr/>
          </p:nvSpPr>
          <p:spPr bwMode="auto">
            <a:xfrm>
              <a:off x="4196" y="3862"/>
              <a:ext cx="88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44245" name="Line 130"/>
            <p:cNvSpPr>
              <a:spLocks noChangeShapeType="1"/>
            </p:cNvSpPr>
            <p:nvPr/>
          </p:nvSpPr>
          <p:spPr bwMode="auto">
            <a:xfrm>
              <a:off x="4221" y="3899"/>
              <a:ext cx="33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sp>
        <p:nvSpPr>
          <p:cNvPr id="44078" name="Oval 131"/>
          <p:cNvSpPr>
            <a:spLocks noChangeArrowheads="1"/>
          </p:cNvSpPr>
          <p:nvPr/>
        </p:nvSpPr>
        <p:spPr bwMode="auto">
          <a:xfrm>
            <a:off x="5548313" y="5121275"/>
            <a:ext cx="112712" cy="158750"/>
          </a:xfrm>
          <a:prstGeom prst="ellipse">
            <a:avLst/>
          </a:prstGeom>
          <a:solidFill>
            <a:srgbClr val="51DC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4079" name="Oval 132"/>
          <p:cNvSpPr>
            <a:spLocks noChangeArrowheads="1"/>
          </p:cNvSpPr>
          <p:nvPr/>
        </p:nvSpPr>
        <p:spPr bwMode="auto">
          <a:xfrm>
            <a:off x="6049963" y="5462588"/>
            <a:ext cx="111125" cy="13335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4080" name="Oval 133"/>
          <p:cNvSpPr>
            <a:spLocks noChangeArrowheads="1"/>
          </p:cNvSpPr>
          <p:nvPr/>
        </p:nvSpPr>
        <p:spPr bwMode="auto">
          <a:xfrm>
            <a:off x="5554663" y="5470525"/>
            <a:ext cx="111125" cy="134938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grpSp>
        <p:nvGrpSpPr>
          <p:cNvPr id="44081" name="Group 134"/>
          <p:cNvGrpSpPr>
            <a:grpSpLocks/>
          </p:cNvGrpSpPr>
          <p:nvPr/>
        </p:nvGrpSpPr>
        <p:grpSpPr bwMode="auto">
          <a:xfrm>
            <a:off x="6186488" y="3554413"/>
            <a:ext cx="522287" cy="358775"/>
            <a:chOff x="3897" y="2239"/>
            <a:chExt cx="329" cy="226"/>
          </a:xfrm>
        </p:grpSpPr>
        <p:sp>
          <p:nvSpPr>
            <p:cNvPr id="44234" name="Freeform 135"/>
            <p:cNvSpPr>
              <a:spLocks/>
            </p:cNvSpPr>
            <p:nvPr/>
          </p:nvSpPr>
          <p:spPr bwMode="auto">
            <a:xfrm>
              <a:off x="3897" y="2239"/>
              <a:ext cx="329" cy="226"/>
            </a:xfrm>
            <a:custGeom>
              <a:avLst/>
              <a:gdLst>
                <a:gd name="T0" fmla="*/ 10 w 329"/>
                <a:gd name="T1" fmla="*/ 178 h 226"/>
                <a:gd name="T2" fmla="*/ 0 w 329"/>
                <a:gd name="T3" fmla="*/ 178 h 226"/>
                <a:gd name="T4" fmla="*/ 0 w 329"/>
                <a:gd name="T5" fmla="*/ 169 h 226"/>
                <a:gd name="T6" fmla="*/ 21 w 329"/>
                <a:gd name="T7" fmla="*/ 140 h 226"/>
                <a:gd name="T8" fmla="*/ 35 w 329"/>
                <a:gd name="T9" fmla="*/ 131 h 226"/>
                <a:gd name="T10" fmla="*/ 52 w 329"/>
                <a:gd name="T11" fmla="*/ 117 h 226"/>
                <a:gd name="T12" fmla="*/ 58 w 329"/>
                <a:gd name="T13" fmla="*/ 114 h 226"/>
                <a:gd name="T14" fmla="*/ 67 w 329"/>
                <a:gd name="T15" fmla="*/ 107 h 226"/>
                <a:gd name="T16" fmla="*/ 82 w 329"/>
                <a:gd name="T17" fmla="*/ 110 h 226"/>
                <a:gd name="T18" fmla="*/ 107 w 329"/>
                <a:gd name="T19" fmla="*/ 105 h 226"/>
                <a:gd name="T20" fmla="*/ 130 w 329"/>
                <a:gd name="T21" fmla="*/ 90 h 226"/>
                <a:gd name="T22" fmla="*/ 148 w 329"/>
                <a:gd name="T23" fmla="*/ 76 h 226"/>
                <a:gd name="T24" fmla="*/ 174 w 329"/>
                <a:gd name="T25" fmla="*/ 55 h 226"/>
                <a:gd name="T26" fmla="*/ 217 w 329"/>
                <a:gd name="T27" fmla="*/ 19 h 226"/>
                <a:gd name="T28" fmla="*/ 266 w 329"/>
                <a:gd name="T29" fmla="*/ 0 h 226"/>
                <a:gd name="T30" fmla="*/ 302 w 329"/>
                <a:gd name="T31" fmla="*/ 19 h 226"/>
                <a:gd name="T32" fmla="*/ 326 w 329"/>
                <a:gd name="T33" fmla="*/ 53 h 226"/>
                <a:gd name="T34" fmla="*/ 303 w 329"/>
                <a:gd name="T35" fmla="*/ 84 h 226"/>
                <a:gd name="T36" fmla="*/ 223 w 329"/>
                <a:gd name="T37" fmla="*/ 134 h 226"/>
                <a:gd name="T38" fmla="*/ 139 w 329"/>
                <a:gd name="T39" fmla="*/ 145 h 226"/>
                <a:gd name="T40" fmla="*/ 105 w 329"/>
                <a:gd name="T41" fmla="*/ 173 h 226"/>
                <a:gd name="T42" fmla="*/ 84 w 329"/>
                <a:gd name="T43" fmla="*/ 201 h 226"/>
                <a:gd name="T44" fmla="*/ 85 w 329"/>
                <a:gd name="T45" fmla="*/ 223 h 226"/>
                <a:gd name="T46" fmla="*/ 73 w 329"/>
                <a:gd name="T47" fmla="*/ 212 h 226"/>
                <a:gd name="T48" fmla="*/ 71 w 329"/>
                <a:gd name="T49" fmla="*/ 211 h 226"/>
                <a:gd name="T50" fmla="*/ 66 w 329"/>
                <a:gd name="T51" fmla="*/ 211 h 226"/>
                <a:gd name="T52" fmla="*/ 60 w 329"/>
                <a:gd name="T53" fmla="*/ 195 h 226"/>
                <a:gd name="T54" fmla="*/ 50 w 329"/>
                <a:gd name="T55" fmla="*/ 208 h 226"/>
                <a:gd name="T56" fmla="*/ 44 w 329"/>
                <a:gd name="T57" fmla="*/ 203 h 226"/>
                <a:gd name="T58" fmla="*/ 47 w 329"/>
                <a:gd name="T59" fmla="*/ 181 h 226"/>
                <a:gd name="T60" fmla="*/ 51 w 329"/>
                <a:gd name="T61" fmla="*/ 156 h 226"/>
                <a:gd name="T62" fmla="*/ 36 w 329"/>
                <a:gd name="T63" fmla="*/ 168 h 226"/>
                <a:gd name="T64" fmla="*/ 21 w 329"/>
                <a:gd name="T65" fmla="*/ 191 h 226"/>
                <a:gd name="T66" fmla="*/ 10 w 329"/>
                <a:gd name="T67" fmla="*/ 201 h 226"/>
                <a:gd name="T68" fmla="*/ 8 w 329"/>
                <a:gd name="T69" fmla="*/ 187 h 226"/>
                <a:gd name="T70" fmla="*/ 18 w 329"/>
                <a:gd name="T71" fmla="*/ 170 h 22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329" h="226">
                  <a:moveTo>
                    <a:pt x="18" y="170"/>
                  </a:moveTo>
                  <a:lnTo>
                    <a:pt x="10" y="178"/>
                  </a:lnTo>
                  <a:lnTo>
                    <a:pt x="3" y="181"/>
                  </a:lnTo>
                  <a:lnTo>
                    <a:pt x="0" y="178"/>
                  </a:lnTo>
                  <a:lnTo>
                    <a:pt x="0" y="173"/>
                  </a:lnTo>
                  <a:lnTo>
                    <a:pt x="0" y="169"/>
                  </a:lnTo>
                  <a:lnTo>
                    <a:pt x="9" y="156"/>
                  </a:lnTo>
                  <a:lnTo>
                    <a:pt x="21" y="140"/>
                  </a:lnTo>
                  <a:lnTo>
                    <a:pt x="27" y="137"/>
                  </a:lnTo>
                  <a:lnTo>
                    <a:pt x="35" y="131"/>
                  </a:lnTo>
                  <a:lnTo>
                    <a:pt x="43" y="126"/>
                  </a:lnTo>
                  <a:lnTo>
                    <a:pt x="52" y="117"/>
                  </a:lnTo>
                  <a:lnTo>
                    <a:pt x="55" y="118"/>
                  </a:lnTo>
                  <a:lnTo>
                    <a:pt x="58" y="114"/>
                  </a:lnTo>
                  <a:lnTo>
                    <a:pt x="62" y="109"/>
                  </a:lnTo>
                  <a:lnTo>
                    <a:pt x="67" y="107"/>
                  </a:lnTo>
                  <a:lnTo>
                    <a:pt x="70" y="108"/>
                  </a:lnTo>
                  <a:lnTo>
                    <a:pt x="82" y="110"/>
                  </a:lnTo>
                  <a:lnTo>
                    <a:pt x="90" y="110"/>
                  </a:lnTo>
                  <a:lnTo>
                    <a:pt x="107" y="105"/>
                  </a:lnTo>
                  <a:lnTo>
                    <a:pt x="123" y="97"/>
                  </a:lnTo>
                  <a:lnTo>
                    <a:pt x="130" y="90"/>
                  </a:lnTo>
                  <a:lnTo>
                    <a:pt x="138" y="81"/>
                  </a:lnTo>
                  <a:lnTo>
                    <a:pt x="148" y="76"/>
                  </a:lnTo>
                  <a:lnTo>
                    <a:pt x="160" y="71"/>
                  </a:lnTo>
                  <a:lnTo>
                    <a:pt x="174" y="55"/>
                  </a:lnTo>
                  <a:lnTo>
                    <a:pt x="196" y="34"/>
                  </a:lnTo>
                  <a:lnTo>
                    <a:pt x="217" y="19"/>
                  </a:lnTo>
                  <a:lnTo>
                    <a:pt x="240" y="5"/>
                  </a:lnTo>
                  <a:lnTo>
                    <a:pt x="266" y="0"/>
                  </a:lnTo>
                  <a:lnTo>
                    <a:pt x="288" y="3"/>
                  </a:lnTo>
                  <a:lnTo>
                    <a:pt x="302" y="19"/>
                  </a:lnTo>
                  <a:lnTo>
                    <a:pt x="317" y="38"/>
                  </a:lnTo>
                  <a:lnTo>
                    <a:pt x="326" y="53"/>
                  </a:lnTo>
                  <a:lnTo>
                    <a:pt x="328" y="72"/>
                  </a:lnTo>
                  <a:lnTo>
                    <a:pt x="303" y="84"/>
                  </a:lnTo>
                  <a:lnTo>
                    <a:pt x="261" y="111"/>
                  </a:lnTo>
                  <a:lnTo>
                    <a:pt x="223" y="134"/>
                  </a:lnTo>
                  <a:lnTo>
                    <a:pt x="170" y="133"/>
                  </a:lnTo>
                  <a:lnTo>
                    <a:pt x="139" y="145"/>
                  </a:lnTo>
                  <a:lnTo>
                    <a:pt x="117" y="156"/>
                  </a:lnTo>
                  <a:lnTo>
                    <a:pt x="105" y="173"/>
                  </a:lnTo>
                  <a:lnTo>
                    <a:pt x="89" y="185"/>
                  </a:lnTo>
                  <a:lnTo>
                    <a:pt x="84" y="201"/>
                  </a:lnTo>
                  <a:lnTo>
                    <a:pt x="88" y="210"/>
                  </a:lnTo>
                  <a:lnTo>
                    <a:pt x="85" y="223"/>
                  </a:lnTo>
                  <a:lnTo>
                    <a:pt x="80" y="225"/>
                  </a:lnTo>
                  <a:lnTo>
                    <a:pt x="73" y="212"/>
                  </a:lnTo>
                  <a:lnTo>
                    <a:pt x="72" y="202"/>
                  </a:lnTo>
                  <a:lnTo>
                    <a:pt x="71" y="211"/>
                  </a:lnTo>
                  <a:lnTo>
                    <a:pt x="67" y="214"/>
                  </a:lnTo>
                  <a:lnTo>
                    <a:pt x="66" y="211"/>
                  </a:lnTo>
                  <a:lnTo>
                    <a:pt x="64" y="207"/>
                  </a:lnTo>
                  <a:lnTo>
                    <a:pt x="60" y="195"/>
                  </a:lnTo>
                  <a:lnTo>
                    <a:pt x="55" y="205"/>
                  </a:lnTo>
                  <a:lnTo>
                    <a:pt x="50" y="208"/>
                  </a:lnTo>
                  <a:lnTo>
                    <a:pt x="46" y="206"/>
                  </a:lnTo>
                  <a:lnTo>
                    <a:pt x="44" y="203"/>
                  </a:lnTo>
                  <a:lnTo>
                    <a:pt x="44" y="193"/>
                  </a:lnTo>
                  <a:lnTo>
                    <a:pt x="47" y="181"/>
                  </a:lnTo>
                  <a:lnTo>
                    <a:pt x="53" y="160"/>
                  </a:lnTo>
                  <a:lnTo>
                    <a:pt x="51" y="156"/>
                  </a:lnTo>
                  <a:lnTo>
                    <a:pt x="42" y="161"/>
                  </a:lnTo>
                  <a:lnTo>
                    <a:pt x="36" y="168"/>
                  </a:lnTo>
                  <a:lnTo>
                    <a:pt x="28" y="179"/>
                  </a:lnTo>
                  <a:lnTo>
                    <a:pt x="21" y="191"/>
                  </a:lnTo>
                  <a:lnTo>
                    <a:pt x="12" y="201"/>
                  </a:lnTo>
                  <a:lnTo>
                    <a:pt x="10" y="201"/>
                  </a:lnTo>
                  <a:lnTo>
                    <a:pt x="7" y="194"/>
                  </a:lnTo>
                  <a:lnTo>
                    <a:pt x="8" y="187"/>
                  </a:lnTo>
                  <a:lnTo>
                    <a:pt x="10" y="182"/>
                  </a:lnTo>
                  <a:lnTo>
                    <a:pt x="18" y="170"/>
                  </a:lnTo>
                </a:path>
              </a:pathLst>
            </a:custGeom>
            <a:solidFill>
              <a:srgbClr val="FDA4B5"/>
            </a:solidFill>
            <a:ln w="12700" cap="rnd" cmpd="sng">
              <a:solidFill>
                <a:srgbClr val="FFA27C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4235" name="Freeform 136"/>
            <p:cNvSpPr>
              <a:spLocks/>
            </p:cNvSpPr>
            <p:nvPr/>
          </p:nvSpPr>
          <p:spPr bwMode="auto">
            <a:xfrm>
              <a:off x="3909" y="2346"/>
              <a:ext cx="58" cy="79"/>
            </a:xfrm>
            <a:custGeom>
              <a:avLst/>
              <a:gdLst>
                <a:gd name="T0" fmla="*/ 1 w 58"/>
                <a:gd name="T1" fmla="*/ 78 h 79"/>
                <a:gd name="T2" fmla="*/ 6 w 58"/>
                <a:gd name="T3" fmla="*/ 74 h 79"/>
                <a:gd name="T4" fmla="*/ 6 w 58"/>
                <a:gd name="T5" fmla="*/ 67 h 79"/>
                <a:gd name="T6" fmla="*/ 11 w 58"/>
                <a:gd name="T7" fmla="*/ 62 h 79"/>
                <a:gd name="T8" fmla="*/ 13 w 58"/>
                <a:gd name="T9" fmla="*/ 56 h 79"/>
                <a:gd name="T10" fmla="*/ 26 w 58"/>
                <a:gd name="T11" fmla="*/ 38 h 79"/>
                <a:gd name="T12" fmla="*/ 32 w 58"/>
                <a:gd name="T13" fmla="*/ 25 h 79"/>
                <a:gd name="T14" fmla="*/ 40 w 58"/>
                <a:gd name="T15" fmla="*/ 17 h 79"/>
                <a:gd name="T16" fmla="*/ 48 w 58"/>
                <a:gd name="T17" fmla="*/ 9 h 79"/>
                <a:gd name="T18" fmla="*/ 53 w 58"/>
                <a:gd name="T19" fmla="*/ 5 h 79"/>
                <a:gd name="T20" fmla="*/ 57 w 58"/>
                <a:gd name="T21" fmla="*/ 5 h 79"/>
                <a:gd name="T22" fmla="*/ 57 w 58"/>
                <a:gd name="T23" fmla="*/ 0 h 79"/>
                <a:gd name="T24" fmla="*/ 49 w 58"/>
                <a:gd name="T25" fmla="*/ 6 h 79"/>
                <a:gd name="T26" fmla="*/ 45 w 58"/>
                <a:gd name="T27" fmla="*/ 6 h 79"/>
                <a:gd name="T28" fmla="*/ 28 w 58"/>
                <a:gd name="T29" fmla="*/ 25 h 79"/>
                <a:gd name="T30" fmla="*/ 26 w 58"/>
                <a:gd name="T31" fmla="*/ 25 h 79"/>
                <a:gd name="T32" fmla="*/ 18 w 58"/>
                <a:gd name="T33" fmla="*/ 37 h 79"/>
                <a:gd name="T34" fmla="*/ 13 w 58"/>
                <a:gd name="T35" fmla="*/ 51 h 79"/>
                <a:gd name="T36" fmla="*/ 10 w 58"/>
                <a:gd name="T37" fmla="*/ 55 h 79"/>
                <a:gd name="T38" fmla="*/ 4 w 58"/>
                <a:gd name="T39" fmla="*/ 63 h 79"/>
                <a:gd name="T40" fmla="*/ 1 w 58"/>
                <a:gd name="T41" fmla="*/ 68 h 79"/>
                <a:gd name="T42" fmla="*/ 0 w 58"/>
                <a:gd name="T43" fmla="*/ 76 h 79"/>
                <a:gd name="T44" fmla="*/ 1 w 58"/>
                <a:gd name="T45" fmla="*/ 78 h 79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58" h="79">
                  <a:moveTo>
                    <a:pt x="1" y="78"/>
                  </a:moveTo>
                  <a:lnTo>
                    <a:pt x="6" y="74"/>
                  </a:lnTo>
                  <a:lnTo>
                    <a:pt x="6" y="67"/>
                  </a:lnTo>
                  <a:lnTo>
                    <a:pt x="11" y="62"/>
                  </a:lnTo>
                  <a:lnTo>
                    <a:pt x="13" y="56"/>
                  </a:lnTo>
                  <a:lnTo>
                    <a:pt x="26" y="38"/>
                  </a:lnTo>
                  <a:lnTo>
                    <a:pt x="32" y="25"/>
                  </a:lnTo>
                  <a:lnTo>
                    <a:pt x="40" y="17"/>
                  </a:lnTo>
                  <a:lnTo>
                    <a:pt x="48" y="9"/>
                  </a:lnTo>
                  <a:lnTo>
                    <a:pt x="53" y="5"/>
                  </a:lnTo>
                  <a:lnTo>
                    <a:pt x="57" y="5"/>
                  </a:lnTo>
                  <a:lnTo>
                    <a:pt x="57" y="0"/>
                  </a:lnTo>
                  <a:lnTo>
                    <a:pt x="49" y="6"/>
                  </a:lnTo>
                  <a:lnTo>
                    <a:pt x="45" y="6"/>
                  </a:lnTo>
                  <a:lnTo>
                    <a:pt x="28" y="25"/>
                  </a:lnTo>
                  <a:lnTo>
                    <a:pt x="26" y="25"/>
                  </a:lnTo>
                  <a:lnTo>
                    <a:pt x="18" y="37"/>
                  </a:lnTo>
                  <a:lnTo>
                    <a:pt x="13" y="51"/>
                  </a:lnTo>
                  <a:lnTo>
                    <a:pt x="10" y="55"/>
                  </a:lnTo>
                  <a:lnTo>
                    <a:pt x="4" y="63"/>
                  </a:lnTo>
                  <a:lnTo>
                    <a:pt x="1" y="68"/>
                  </a:lnTo>
                  <a:lnTo>
                    <a:pt x="0" y="76"/>
                  </a:lnTo>
                  <a:lnTo>
                    <a:pt x="1" y="78"/>
                  </a:lnTo>
                </a:path>
              </a:pathLst>
            </a:custGeom>
            <a:solidFill>
              <a:srgbClr val="FDA4B5"/>
            </a:solidFill>
            <a:ln w="12700" cap="rnd" cmpd="sng">
              <a:solidFill>
                <a:srgbClr val="FFA27C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4236" name="Freeform 137"/>
            <p:cNvSpPr>
              <a:spLocks/>
            </p:cNvSpPr>
            <p:nvPr/>
          </p:nvSpPr>
          <p:spPr bwMode="auto">
            <a:xfrm>
              <a:off x="3903" y="2372"/>
              <a:ext cx="25" cy="38"/>
            </a:xfrm>
            <a:custGeom>
              <a:avLst/>
              <a:gdLst>
                <a:gd name="T0" fmla="*/ 2 w 25"/>
                <a:gd name="T1" fmla="*/ 37 h 38"/>
                <a:gd name="T2" fmla="*/ 4 w 25"/>
                <a:gd name="T3" fmla="*/ 32 h 38"/>
                <a:gd name="T4" fmla="*/ 5 w 25"/>
                <a:gd name="T5" fmla="*/ 30 h 38"/>
                <a:gd name="T6" fmla="*/ 5 w 25"/>
                <a:gd name="T7" fmla="*/ 25 h 38"/>
                <a:gd name="T8" fmla="*/ 6 w 25"/>
                <a:gd name="T9" fmla="*/ 23 h 38"/>
                <a:gd name="T10" fmla="*/ 11 w 25"/>
                <a:gd name="T11" fmla="*/ 22 h 38"/>
                <a:gd name="T12" fmla="*/ 10 w 25"/>
                <a:gd name="T13" fmla="*/ 16 h 38"/>
                <a:gd name="T14" fmla="*/ 15 w 25"/>
                <a:gd name="T15" fmla="*/ 12 h 38"/>
                <a:gd name="T16" fmla="*/ 24 w 25"/>
                <a:gd name="T17" fmla="*/ 1 h 38"/>
                <a:gd name="T18" fmla="*/ 20 w 25"/>
                <a:gd name="T19" fmla="*/ 0 h 38"/>
                <a:gd name="T20" fmla="*/ 9 w 25"/>
                <a:gd name="T21" fmla="*/ 14 h 38"/>
                <a:gd name="T22" fmla="*/ 3 w 25"/>
                <a:gd name="T23" fmla="*/ 23 h 38"/>
                <a:gd name="T24" fmla="*/ 0 w 25"/>
                <a:gd name="T25" fmla="*/ 31 h 38"/>
                <a:gd name="T26" fmla="*/ 0 w 25"/>
                <a:gd name="T27" fmla="*/ 35 h 38"/>
                <a:gd name="T28" fmla="*/ 2 w 25"/>
                <a:gd name="T29" fmla="*/ 37 h 3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25" h="38">
                  <a:moveTo>
                    <a:pt x="2" y="37"/>
                  </a:moveTo>
                  <a:lnTo>
                    <a:pt x="4" y="32"/>
                  </a:lnTo>
                  <a:lnTo>
                    <a:pt x="5" y="30"/>
                  </a:lnTo>
                  <a:lnTo>
                    <a:pt x="5" y="25"/>
                  </a:lnTo>
                  <a:lnTo>
                    <a:pt x="6" y="23"/>
                  </a:lnTo>
                  <a:lnTo>
                    <a:pt x="11" y="22"/>
                  </a:lnTo>
                  <a:lnTo>
                    <a:pt x="10" y="16"/>
                  </a:lnTo>
                  <a:lnTo>
                    <a:pt x="15" y="12"/>
                  </a:lnTo>
                  <a:lnTo>
                    <a:pt x="24" y="1"/>
                  </a:lnTo>
                  <a:lnTo>
                    <a:pt x="20" y="0"/>
                  </a:lnTo>
                  <a:lnTo>
                    <a:pt x="9" y="14"/>
                  </a:lnTo>
                  <a:lnTo>
                    <a:pt x="3" y="23"/>
                  </a:lnTo>
                  <a:lnTo>
                    <a:pt x="0" y="31"/>
                  </a:lnTo>
                  <a:lnTo>
                    <a:pt x="0" y="35"/>
                  </a:lnTo>
                  <a:lnTo>
                    <a:pt x="2" y="37"/>
                  </a:lnTo>
                </a:path>
              </a:pathLst>
            </a:custGeom>
            <a:solidFill>
              <a:srgbClr val="FDA4B5"/>
            </a:solidFill>
            <a:ln w="12700" cap="rnd" cmpd="sng">
              <a:solidFill>
                <a:srgbClr val="FFA27C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4237" name="Freeform 138"/>
            <p:cNvSpPr>
              <a:spLocks/>
            </p:cNvSpPr>
            <p:nvPr/>
          </p:nvSpPr>
          <p:spPr bwMode="auto">
            <a:xfrm>
              <a:off x="3947" y="2407"/>
              <a:ext cx="17" cy="28"/>
            </a:xfrm>
            <a:custGeom>
              <a:avLst/>
              <a:gdLst>
                <a:gd name="T0" fmla="*/ 9 w 17"/>
                <a:gd name="T1" fmla="*/ 0 h 28"/>
                <a:gd name="T2" fmla="*/ 14 w 17"/>
                <a:gd name="T3" fmla="*/ 5 h 28"/>
                <a:gd name="T4" fmla="*/ 6 w 17"/>
                <a:gd name="T5" fmla="*/ 10 h 28"/>
                <a:gd name="T6" fmla="*/ 14 w 17"/>
                <a:gd name="T7" fmla="*/ 11 h 28"/>
                <a:gd name="T8" fmla="*/ 16 w 17"/>
                <a:gd name="T9" fmla="*/ 17 h 28"/>
                <a:gd name="T10" fmla="*/ 11 w 17"/>
                <a:gd name="T11" fmla="*/ 22 h 28"/>
                <a:gd name="T12" fmla="*/ 6 w 17"/>
                <a:gd name="T13" fmla="*/ 27 h 28"/>
                <a:gd name="T14" fmla="*/ 0 w 17"/>
                <a:gd name="T15" fmla="*/ 25 h 28"/>
                <a:gd name="T16" fmla="*/ 0 w 17"/>
                <a:gd name="T17" fmla="*/ 17 h 28"/>
                <a:gd name="T18" fmla="*/ 3 w 17"/>
                <a:gd name="T19" fmla="*/ 9 h 28"/>
                <a:gd name="T20" fmla="*/ 9 w 17"/>
                <a:gd name="T21" fmla="*/ 0 h 2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7" h="28">
                  <a:moveTo>
                    <a:pt x="9" y="0"/>
                  </a:moveTo>
                  <a:lnTo>
                    <a:pt x="14" y="5"/>
                  </a:lnTo>
                  <a:lnTo>
                    <a:pt x="6" y="10"/>
                  </a:lnTo>
                  <a:lnTo>
                    <a:pt x="14" y="11"/>
                  </a:lnTo>
                  <a:lnTo>
                    <a:pt x="16" y="17"/>
                  </a:lnTo>
                  <a:lnTo>
                    <a:pt x="11" y="22"/>
                  </a:lnTo>
                  <a:lnTo>
                    <a:pt x="6" y="27"/>
                  </a:lnTo>
                  <a:lnTo>
                    <a:pt x="0" y="25"/>
                  </a:lnTo>
                  <a:lnTo>
                    <a:pt x="0" y="17"/>
                  </a:lnTo>
                  <a:lnTo>
                    <a:pt x="3" y="9"/>
                  </a:lnTo>
                  <a:lnTo>
                    <a:pt x="9" y="0"/>
                  </a:lnTo>
                </a:path>
              </a:pathLst>
            </a:custGeom>
            <a:solidFill>
              <a:srgbClr val="FDA4B5"/>
            </a:solidFill>
            <a:ln w="12700" cap="rnd" cmpd="sng">
              <a:solidFill>
                <a:srgbClr val="FFA27C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4238" name="Freeform 139"/>
            <p:cNvSpPr>
              <a:spLocks/>
            </p:cNvSpPr>
            <p:nvPr/>
          </p:nvSpPr>
          <p:spPr bwMode="auto">
            <a:xfrm>
              <a:off x="3957" y="2398"/>
              <a:ext cx="17" cy="44"/>
            </a:xfrm>
            <a:custGeom>
              <a:avLst/>
              <a:gdLst>
                <a:gd name="T0" fmla="*/ 0 w 17"/>
                <a:gd name="T1" fmla="*/ 0 h 44"/>
                <a:gd name="T2" fmla="*/ 5 w 17"/>
                <a:gd name="T3" fmla="*/ 3 h 44"/>
                <a:gd name="T4" fmla="*/ 10 w 17"/>
                <a:gd name="T5" fmla="*/ 3 h 44"/>
                <a:gd name="T6" fmla="*/ 10 w 17"/>
                <a:gd name="T7" fmla="*/ 16 h 44"/>
                <a:gd name="T8" fmla="*/ 13 w 17"/>
                <a:gd name="T9" fmla="*/ 22 h 44"/>
                <a:gd name="T10" fmla="*/ 12 w 17"/>
                <a:gd name="T11" fmla="*/ 33 h 44"/>
                <a:gd name="T12" fmla="*/ 16 w 17"/>
                <a:gd name="T13" fmla="*/ 42 h 44"/>
                <a:gd name="T14" fmla="*/ 13 w 17"/>
                <a:gd name="T15" fmla="*/ 43 h 44"/>
                <a:gd name="T16" fmla="*/ 8 w 17"/>
                <a:gd name="T17" fmla="*/ 31 h 44"/>
                <a:gd name="T18" fmla="*/ 4 w 17"/>
                <a:gd name="T19" fmla="*/ 21 h 44"/>
                <a:gd name="T20" fmla="*/ 1 w 17"/>
                <a:gd name="T21" fmla="*/ 10 h 44"/>
                <a:gd name="T22" fmla="*/ 0 w 17"/>
                <a:gd name="T23" fmla="*/ 0 h 4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7" h="44">
                  <a:moveTo>
                    <a:pt x="0" y="0"/>
                  </a:moveTo>
                  <a:lnTo>
                    <a:pt x="5" y="3"/>
                  </a:lnTo>
                  <a:lnTo>
                    <a:pt x="10" y="3"/>
                  </a:lnTo>
                  <a:lnTo>
                    <a:pt x="10" y="16"/>
                  </a:lnTo>
                  <a:lnTo>
                    <a:pt x="13" y="22"/>
                  </a:lnTo>
                  <a:lnTo>
                    <a:pt x="12" y="33"/>
                  </a:lnTo>
                  <a:lnTo>
                    <a:pt x="16" y="42"/>
                  </a:lnTo>
                  <a:lnTo>
                    <a:pt x="13" y="43"/>
                  </a:lnTo>
                  <a:lnTo>
                    <a:pt x="8" y="31"/>
                  </a:lnTo>
                  <a:lnTo>
                    <a:pt x="4" y="21"/>
                  </a:lnTo>
                  <a:lnTo>
                    <a:pt x="1" y="10"/>
                  </a:lnTo>
                  <a:lnTo>
                    <a:pt x="0" y="0"/>
                  </a:lnTo>
                </a:path>
              </a:pathLst>
            </a:custGeom>
            <a:solidFill>
              <a:srgbClr val="FDA4B5"/>
            </a:solidFill>
            <a:ln w="12700" cap="rnd" cmpd="sng">
              <a:solidFill>
                <a:srgbClr val="FFA27C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4239" name="Freeform 140"/>
            <p:cNvSpPr>
              <a:spLocks/>
            </p:cNvSpPr>
            <p:nvPr/>
          </p:nvSpPr>
          <p:spPr bwMode="auto">
            <a:xfrm>
              <a:off x="3975" y="2401"/>
              <a:ext cx="17" cy="53"/>
            </a:xfrm>
            <a:custGeom>
              <a:avLst/>
              <a:gdLst>
                <a:gd name="T0" fmla="*/ 3 w 17"/>
                <a:gd name="T1" fmla="*/ 0 h 53"/>
                <a:gd name="T2" fmla="*/ 3 w 17"/>
                <a:gd name="T3" fmla="*/ 5 h 53"/>
                <a:gd name="T4" fmla="*/ 9 w 17"/>
                <a:gd name="T5" fmla="*/ 10 h 53"/>
                <a:gd name="T6" fmla="*/ 4 w 17"/>
                <a:gd name="T7" fmla="*/ 23 h 53"/>
                <a:gd name="T8" fmla="*/ 6 w 17"/>
                <a:gd name="T9" fmla="*/ 29 h 53"/>
                <a:gd name="T10" fmla="*/ 11 w 17"/>
                <a:gd name="T11" fmla="*/ 42 h 53"/>
                <a:gd name="T12" fmla="*/ 16 w 17"/>
                <a:gd name="T13" fmla="*/ 51 h 53"/>
                <a:gd name="T14" fmla="*/ 11 w 17"/>
                <a:gd name="T15" fmla="*/ 52 h 53"/>
                <a:gd name="T16" fmla="*/ 7 w 17"/>
                <a:gd name="T17" fmla="*/ 47 h 53"/>
                <a:gd name="T18" fmla="*/ 1 w 17"/>
                <a:gd name="T19" fmla="*/ 37 h 53"/>
                <a:gd name="T20" fmla="*/ 1 w 17"/>
                <a:gd name="T21" fmla="*/ 32 h 53"/>
                <a:gd name="T22" fmla="*/ 0 w 17"/>
                <a:gd name="T23" fmla="*/ 25 h 53"/>
                <a:gd name="T24" fmla="*/ 0 w 17"/>
                <a:gd name="T25" fmla="*/ 13 h 53"/>
                <a:gd name="T26" fmla="*/ 3 w 17"/>
                <a:gd name="T27" fmla="*/ 0 h 5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17" h="53">
                  <a:moveTo>
                    <a:pt x="3" y="0"/>
                  </a:moveTo>
                  <a:lnTo>
                    <a:pt x="3" y="5"/>
                  </a:lnTo>
                  <a:lnTo>
                    <a:pt x="9" y="10"/>
                  </a:lnTo>
                  <a:lnTo>
                    <a:pt x="4" y="23"/>
                  </a:lnTo>
                  <a:lnTo>
                    <a:pt x="6" y="29"/>
                  </a:lnTo>
                  <a:lnTo>
                    <a:pt x="11" y="42"/>
                  </a:lnTo>
                  <a:lnTo>
                    <a:pt x="16" y="51"/>
                  </a:lnTo>
                  <a:lnTo>
                    <a:pt x="11" y="52"/>
                  </a:lnTo>
                  <a:lnTo>
                    <a:pt x="7" y="47"/>
                  </a:lnTo>
                  <a:lnTo>
                    <a:pt x="1" y="37"/>
                  </a:lnTo>
                  <a:lnTo>
                    <a:pt x="1" y="32"/>
                  </a:lnTo>
                  <a:lnTo>
                    <a:pt x="0" y="25"/>
                  </a:lnTo>
                  <a:lnTo>
                    <a:pt x="0" y="13"/>
                  </a:lnTo>
                  <a:lnTo>
                    <a:pt x="3" y="0"/>
                  </a:lnTo>
                </a:path>
              </a:pathLst>
            </a:custGeom>
            <a:solidFill>
              <a:srgbClr val="FDA4B5"/>
            </a:solidFill>
            <a:ln w="12700" cap="rnd" cmpd="sng">
              <a:solidFill>
                <a:srgbClr val="FFA27C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4240" name="Freeform 141"/>
            <p:cNvSpPr>
              <a:spLocks/>
            </p:cNvSpPr>
            <p:nvPr/>
          </p:nvSpPr>
          <p:spPr bwMode="auto">
            <a:xfrm>
              <a:off x="4023" y="2331"/>
              <a:ext cx="17" cy="19"/>
            </a:xfrm>
            <a:custGeom>
              <a:avLst/>
              <a:gdLst>
                <a:gd name="T0" fmla="*/ 0 w 17"/>
                <a:gd name="T1" fmla="*/ 5 h 19"/>
                <a:gd name="T2" fmla="*/ 7 w 17"/>
                <a:gd name="T3" fmla="*/ 12 h 19"/>
                <a:gd name="T4" fmla="*/ 10 w 17"/>
                <a:gd name="T5" fmla="*/ 18 h 19"/>
                <a:gd name="T6" fmla="*/ 16 w 17"/>
                <a:gd name="T7" fmla="*/ 4 h 19"/>
                <a:gd name="T8" fmla="*/ 14 w 17"/>
                <a:gd name="T9" fmla="*/ 0 h 19"/>
                <a:gd name="T10" fmla="*/ 0 w 17"/>
                <a:gd name="T11" fmla="*/ 5 h 1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" h="19">
                  <a:moveTo>
                    <a:pt x="0" y="5"/>
                  </a:moveTo>
                  <a:lnTo>
                    <a:pt x="7" y="12"/>
                  </a:lnTo>
                  <a:lnTo>
                    <a:pt x="10" y="18"/>
                  </a:lnTo>
                  <a:lnTo>
                    <a:pt x="16" y="4"/>
                  </a:lnTo>
                  <a:lnTo>
                    <a:pt x="14" y="0"/>
                  </a:lnTo>
                  <a:lnTo>
                    <a:pt x="0" y="5"/>
                  </a:lnTo>
                </a:path>
              </a:pathLst>
            </a:custGeom>
            <a:solidFill>
              <a:srgbClr val="FDA4B5"/>
            </a:solidFill>
            <a:ln w="12700" cap="rnd" cmpd="sng">
              <a:solidFill>
                <a:srgbClr val="FFA27C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4241" name="Freeform 142"/>
            <p:cNvSpPr>
              <a:spLocks/>
            </p:cNvSpPr>
            <p:nvPr/>
          </p:nvSpPr>
          <p:spPr bwMode="auto">
            <a:xfrm>
              <a:off x="4074" y="2240"/>
              <a:ext cx="78" cy="53"/>
            </a:xfrm>
            <a:custGeom>
              <a:avLst/>
              <a:gdLst>
                <a:gd name="T0" fmla="*/ 0 w 78"/>
                <a:gd name="T1" fmla="*/ 52 h 53"/>
                <a:gd name="T2" fmla="*/ 20 w 78"/>
                <a:gd name="T3" fmla="*/ 45 h 53"/>
                <a:gd name="T4" fmla="*/ 37 w 78"/>
                <a:gd name="T5" fmla="*/ 25 h 53"/>
                <a:gd name="T6" fmla="*/ 61 w 78"/>
                <a:gd name="T7" fmla="*/ 7 h 53"/>
                <a:gd name="T8" fmla="*/ 77 w 78"/>
                <a:gd name="T9" fmla="*/ 0 h 53"/>
                <a:gd name="T10" fmla="*/ 57 w 78"/>
                <a:gd name="T11" fmla="*/ 6 h 53"/>
                <a:gd name="T12" fmla="*/ 39 w 78"/>
                <a:gd name="T13" fmla="*/ 14 h 53"/>
                <a:gd name="T14" fmla="*/ 23 w 78"/>
                <a:gd name="T15" fmla="*/ 30 h 53"/>
                <a:gd name="T16" fmla="*/ 13 w 78"/>
                <a:gd name="T17" fmla="*/ 39 h 53"/>
                <a:gd name="T18" fmla="*/ 0 w 78"/>
                <a:gd name="T19" fmla="*/ 52 h 5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78" h="53">
                  <a:moveTo>
                    <a:pt x="0" y="52"/>
                  </a:moveTo>
                  <a:lnTo>
                    <a:pt x="20" y="45"/>
                  </a:lnTo>
                  <a:lnTo>
                    <a:pt x="37" y="25"/>
                  </a:lnTo>
                  <a:lnTo>
                    <a:pt x="61" y="7"/>
                  </a:lnTo>
                  <a:lnTo>
                    <a:pt x="77" y="0"/>
                  </a:lnTo>
                  <a:lnTo>
                    <a:pt x="57" y="6"/>
                  </a:lnTo>
                  <a:lnTo>
                    <a:pt x="39" y="14"/>
                  </a:lnTo>
                  <a:lnTo>
                    <a:pt x="23" y="30"/>
                  </a:lnTo>
                  <a:lnTo>
                    <a:pt x="13" y="39"/>
                  </a:lnTo>
                  <a:lnTo>
                    <a:pt x="0" y="52"/>
                  </a:lnTo>
                </a:path>
              </a:pathLst>
            </a:custGeom>
            <a:solidFill>
              <a:srgbClr val="FDA4B5"/>
            </a:solidFill>
            <a:ln w="12700" cap="rnd" cmpd="sng">
              <a:solidFill>
                <a:srgbClr val="FFA27C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44082" name="Group 143"/>
          <p:cNvGrpSpPr>
            <a:grpSpLocks/>
          </p:cNvGrpSpPr>
          <p:nvPr/>
        </p:nvGrpSpPr>
        <p:grpSpPr bwMode="auto">
          <a:xfrm>
            <a:off x="6519863" y="3859213"/>
            <a:ext cx="528637" cy="1824037"/>
            <a:chOff x="4107" y="2431"/>
            <a:chExt cx="333" cy="1149"/>
          </a:xfrm>
        </p:grpSpPr>
        <p:grpSp>
          <p:nvGrpSpPr>
            <p:cNvPr id="44209" name="Group 144"/>
            <p:cNvGrpSpPr>
              <a:grpSpLocks/>
            </p:cNvGrpSpPr>
            <p:nvPr/>
          </p:nvGrpSpPr>
          <p:grpSpPr bwMode="auto">
            <a:xfrm>
              <a:off x="4115" y="3352"/>
              <a:ext cx="296" cy="228"/>
              <a:chOff x="4115" y="3352"/>
              <a:chExt cx="296" cy="228"/>
            </a:xfrm>
          </p:grpSpPr>
          <p:grpSp>
            <p:nvGrpSpPr>
              <p:cNvPr id="44220" name="Group 145"/>
              <p:cNvGrpSpPr>
                <a:grpSpLocks/>
              </p:cNvGrpSpPr>
              <p:nvPr/>
            </p:nvGrpSpPr>
            <p:grpSpPr bwMode="auto">
              <a:xfrm>
                <a:off x="4115" y="3352"/>
                <a:ext cx="157" cy="131"/>
                <a:chOff x="4115" y="3352"/>
                <a:chExt cx="157" cy="131"/>
              </a:xfrm>
            </p:grpSpPr>
            <p:grpSp>
              <p:nvGrpSpPr>
                <p:cNvPr id="44227" name="Group 146"/>
                <p:cNvGrpSpPr>
                  <a:grpSpLocks/>
                </p:cNvGrpSpPr>
                <p:nvPr/>
              </p:nvGrpSpPr>
              <p:grpSpPr bwMode="auto">
                <a:xfrm>
                  <a:off x="4143" y="3352"/>
                  <a:ext cx="121" cy="96"/>
                  <a:chOff x="4143" y="3352"/>
                  <a:chExt cx="121" cy="96"/>
                </a:xfrm>
              </p:grpSpPr>
              <p:sp>
                <p:nvSpPr>
                  <p:cNvPr id="44231" name="Freeform 147"/>
                  <p:cNvSpPr>
                    <a:spLocks/>
                  </p:cNvSpPr>
                  <p:nvPr/>
                </p:nvSpPr>
                <p:spPr bwMode="auto">
                  <a:xfrm>
                    <a:off x="4143" y="3352"/>
                    <a:ext cx="121" cy="96"/>
                  </a:xfrm>
                  <a:custGeom>
                    <a:avLst/>
                    <a:gdLst>
                      <a:gd name="T0" fmla="*/ 44 w 121"/>
                      <a:gd name="T1" fmla="*/ 10 h 96"/>
                      <a:gd name="T2" fmla="*/ 43 w 121"/>
                      <a:gd name="T3" fmla="*/ 24 h 96"/>
                      <a:gd name="T4" fmla="*/ 34 w 121"/>
                      <a:gd name="T5" fmla="*/ 35 h 96"/>
                      <a:gd name="T6" fmla="*/ 24 w 121"/>
                      <a:gd name="T7" fmla="*/ 46 h 96"/>
                      <a:gd name="T8" fmla="*/ 7 w 121"/>
                      <a:gd name="T9" fmla="*/ 63 h 96"/>
                      <a:gd name="T10" fmla="*/ 0 w 121"/>
                      <a:gd name="T11" fmla="*/ 73 h 96"/>
                      <a:gd name="T12" fmla="*/ 1 w 121"/>
                      <a:gd name="T13" fmla="*/ 94 h 96"/>
                      <a:gd name="T14" fmla="*/ 47 w 121"/>
                      <a:gd name="T15" fmla="*/ 95 h 96"/>
                      <a:gd name="T16" fmla="*/ 100 w 121"/>
                      <a:gd name="T17" fmla="*/ 63 h 96"/>
                      <a:gd name="T18" fmla="*/ 120 w 121"/>
                      <a:gd name="T19" fmla="*/ 32 h 96"/>
                      <a:gd name="T20" fmla="*/ 106 w 121"/>
                      <a:gd name="T21" fmla="*/ 0 h 96"/>
                      <a:gd name="T22" fmla="*/ 44 w 121"/>
                      <a:gd name="T23" fmla="*/ 10 h 9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21" h="96">
                        <a:moveTo>
                          <a:pt x="44" y="10"/>
                        </a:moveTo>
                        <a:lnTo>
                          <a:pt x="43" y="24"/>
                        </a:lnTo>
                        <a:lnTo>
                          <a:pt x="34" y="35"/>
                        </a:lnTo>
                        <a:lnTo>
                          <a:pt x="24" y="46"/>
                        </a:lnTo>
                        <a:lnTo>
                          <a:pt x="7" y="63"/>
                        </a:lnTo>
                        <a:lnTo>
                          <a:pt x="0" y="73"/>
                        </a:lnTo>
                        <a:lnTo>
                          <a:pt x="1" y="94"/>
                        </a:lnTo>
                        <a:lnTo>
                          <a:pt x="47" y="95"/>
                        </a:lnTo>
                        <a:lnTo>
                          <a:pt x="100" y="63"/>
                        </a:lnTo>
                        <a:lnTo>
                          <a:pt x="120" y="32"/>
                        </a:lnTo>
                        <a:lnTo>
                          <a:pt x="106" y="0"/>
                        </a:lnTo>
                        <a:lnTo>
                          <a:pt x="44" y="10"/>
                        </a:lnTo>
                      </a:path>
                    </a:pathLst>
                  </a:custGeom>
                  <a:solidFill>
                    <a:srgbClr val="FF9F7F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44232" name="Freeform 148"/>
                  <p:cNvSpPr>
                    <a:spLocks/>
                  </p:cNvSpPr>
                  <p:nvPr/>
                </p:nvSpPr>
                <p:spPr bwMode="auto">
                  <a:xfrm>
                    <a:off x="4185" y="3364"/>
                    <a:ext cx="68" cy="73"/>
                  </a:xfrm>
                  <a:custGeom>
                    <a:avLst/>
                    <a:gdLst>
                      <a:gd name="T0" fmla="*/ 34 w 68"/>
                      <a:gd name="T1" fmla="*/ 4 h 73"/>
                      <a:gd name="T2" fmla="*/ 25 w 68"/>
                      <a:gd name="T3" fmla="*/ 11 h 73"/>
                      <a:gd name="T4" fmla="*/ 20 w 68"/>
                      <a:gd name="T5" fmla="*/ 19 h 73"/>
                      <a:gd name="T6" fmla="*/ 13 w 68"/>
                      <a:gd name="T7" fmla="*/ 33 h 73"/>
                      <a:gd name="T8" fmla="*/ 8 w 68"/>
                      <a:gd name="T9" fmla="*/ 45 h 73"/>
                      <a:gd name="T10" fmla="*/ 3 w 68"/>
                      <a:gd name="T11" fmla="*/ 56 h 73"/>
                      <a:gd name="T12" fmla="*/ 0 w 68"/>
                      <a:gd name="T13" fmla="*/ 72 h 73"/>
                      <a:gd name="T14" fmla="*/ 49 w 68"/>
                      <a:gd name="T15" fmla="*/ 53 h 73"/>
                      <a:gd name="T16" fmla="*/ 66 w 68"/>
                      <a:gd name="T17" fmla="*/ 27 h 73"/>
                      <a:gd name="T18" fmla="*/ 67 w 68"/>
                      <a:gd name="T19" fmla="*/ 0 h 73"/>
                      <a:gd name="T20" fmla="*/ 34 w 68"/>
                      <a:gd name="T21" fmla="*/ 4 h 73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</a:gdLst>
                    <a:ahLst/>
                    <a:cxnLst>
                      <a:cxn ang="T22">
                        <a:pos x="T0" y="T1"/>
                      </a:cxn>
                      <a:cxn ang="T23">
                        <a:pos x="T2" y="T3"/>
                      </a:cxn>
                      <a:cxn ang="T24">
                        <a:pos x="T4" y="T5"/>
                      </a:cxn>
                      <a:cxn ang="T25">
                        <a:pos x="T6" y="T7"/>
                      </a:cxn>
                      <a:cxn ang="T26">
                        <a:pos x="T8" y="T9"/>
                      </a:cxn>
                      <a:cxn ang="T27">
                        <a:pos x="T10" y="T11"/>
                      </a:cxn>
                      <a:cxn ang="T28">
                        <a:pos x="T12" y="T13"/>
                      </a:cxn>
                      <a:cxn ang="T29">
                        <a:pos x="T14" y="T15"/>
                      </a:cxn>
                      <a:cxn ang="T30">
                        <a:pos x="T16" y="T17"/>
                      </a:cxn>
                      <a:cxn ang="T31">
                        <a:pos x="T18" y="T19"/>
                      </a:cxn>
                      <a:cxn ang="T32">
                        <a:pos x="T20" y="T21"/>
                      </a:cxn>
                    </a:cxnLst>
                    <a:rect l="0" t="0" r="r" b="b"/>
                    <a:pathLst>
                      <a:path w="68" h="73">
                        <a:moveTo>
                          <a:pt x="34" y="4"/>
                        </a:moveTo>
                        <a:lnTo>
                          <a:pt x="25" y="11"/>
                        </a:lnTo>
                        <a:lnTo>
                          <a:pt x="20" y="19"/>
                        </a:lnTo>
                        <a:lnTo>
                          <a:pt x="13" y="33"/>
                        </a:lnTo>
                        <a:lnTo>
                          <a:pt x="8" y="45"/>
                        </a:lnTo>
                        <a:lnTo>
                          <a:pt x="3" y="56"/>
                        </a:lnTo>
                        <a:lnTo>
                          <a:pt x="0" y="72"/>
                        </a:lnTo>
                        <a:lnTo>
                          <a:pt x="49" y="53"/>
                        </a:lnTo>
                        <a:lnTo>
                          <a:pt x="66" y="27"/>
                        </a:lnTo>
                        <a:lnTo>
                          <a:pt x="67" y="0"/>
                        </a:lnTo>
                        <a:lnTo>
                          <a:pt x="34" y="4"/>
                        </a:lnTo>
                      </a:path>
                    </a:pathLst>
                  </a:custGeom>
                  <a:solidFill>
                    <a:srgbClr val="FF7F3F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44233" name="Freeform 149"/>
                  <p:cNvSpPr>
                    <a:spLocks/>
                  </p:cNvSpPr>
                  <p:nvPr/>
                </p:nvSpPr>
                <p:spPr bwMode="auto">
                  <a:xfrm>
                    <a:off x="4146" y="3395"/>
                    <a:ext cx="25" cy="42"/>
                  </a:xfrm>
                  <a:custGeom>
                    <a:avLst/>
                    <a:gdLst>
                      <a:gd name="T0" fmla="*/ 24 w 25"/>
                      <a:gd name="T1" fmla="*/ 0 h 42"/>
                      <a:gd name="T2" fmla="*/ 19 w 25"/>
                      <a:gd name="T3" fmla="*/ 5 h 42"/>
                      <a:gd name="T4" fmla="*/ 14 w 25"/>
                      <a:gd name="T5" fmla="*/ 10 h 42"/>
                      <a:gd name="T6" fmla="*/ 10 w 25"/>
                      <a:gd name="T7" fmla="*/ 15 h 42"/>
                      <a:gd name="T8" fmla="*/ 5 w 25"/>
                      <a:gd name="T9" fmla="*/ 20 h 42"/>
                      <a:gd name="T10" fmla="*/ 2 w 25"/>
                      <a:gd name="T11" fmla="*/ 25 h 42"/>
                      <a:gd name="T12" fmla="*/ 0 w 25"/>
                      <a:gd name="T13" fmla="*/ 31 h 42"/>
                      <a:gd name="T14" fmla="*/ 0 w 25"/>
                      <a:gd name="T15" fmla="*/ 35 h 42"/>
                      <a:gd name="T16" fmla="*/ 0 w 25"/>
                      <a:gd name="T17" fmla="*/ 39 h 42"/>
                      <a:gd name="T18" fmla="*/ 3 w 25"/>
                      <a:gd name="T19" fmla="*/ 41 h 42"/>
                      <a:gd name="T20" fmla="*/ 11 w 25"/>
                      <a:gd name="T21" fmla="*/ 40 h 42"/>
                      <a:gd name="T22" fmla="*/ 5 w 25"/>
                      <a:gd name="T23" fmla="*/ 39 h 42"/>
                      <a:gd name="T24" fmla="*/ 3 w 25"/>
                      <a:gd name="T25" fmla="*/ 38 h 42"/>
                      <a:gd name="T26" fmla="*/ 2 w 25"/>
                      <a:gd name="T27" fmla="*/ 35 h 42"/>
                      <a:gd name="T28" fmla="*/ 2 w 25"/>
                      <a:gd name="T29" fmla="*/ 33 h 42"/>
                      <a:gd name="T30" fmla="*/ 3 w 25"/>
                      <a:gd name="T31" fmla="*/ 28 h 42"/>
                      <a:gd name="T32" fmla="*/ 5 w 25"/>
                      <a:gd name="T33" fmla="*/ 23 h 42"/>
                      <a:gd name="T34" fmla="*/ 10 w 25"/>
                      <a:gd name="T35" fmla="*/ 17 h 42"/>
                      <a:gd name="T36" fmla="*/ 18 w 25"/>
                      <a:gd name="T37" fmla="*/ 8 h 42"/>
                      <a:gd name="T38" fmla="*/ 24 w 25"/>
                      <a:gd name="T39" fmla="*/ 0 h 42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</a:gdLst>
                    <a:ahLst/>
                    <a:cxnLst>
                      <a:cxn ang="T40">
                        <a:pos x="T0" y="T1"/>
                      </a:cxn>
                      <a:cxn ang="T41">
                        <a:pos x="T2" y="T3"/>
                      </a:cxn>
                      <a:cxn ang="T42">
                        <a:pos x="T4" y="T5"/>
                      </a:cxn>
                      <a:cxn ang="T43">
                        <a:pos x="T6" y="T7"/>
                      </a:cxn>
                      <a:cxn ang="T44">
                        <a:pos x="T8" y="T9"/>
                      </a:cxn>
                      <a:cxn ang="T45">
                        <a:pos x="T10" y="T11"/>
                      </a:cxn>
                      <a:cxn ang="T46">
                        <a:pos x="T12" y="T13"/>
                      </a:cxn>
                      <a:cxn ang="T47">
                        <a:pos x="T14" y="T15"/>
                      </a:cxn>
                      <a:cxn ang="T48">
                        <a:pos x="T16" y="T17"/>
                      </a:cxn>
                      <a:cxn ang="T49">
                        <a:pos x="T18" y="T19"/>
                      </a:cxn>
                      <a:cxn ang="T50">
                        <a:pos x="T20" y="T21"/>
                      </a:cxn>
                      <a:cxn ang="T51">
                        <a:pos x="T22" y="T23"/>
                      </a:cxn>
                      <a:cxn ang="T52">
                        <a:pos x="T24" y="T25"/>
                      </a:cxn>
                      <a:cxn ang="T53">
                        <a:pos x="T26" y="T27"/>
                      </a:cxn>
                      <a:cxn ang="T54">
                        <a:pos x="T28" y="T29"/>
                      </a:cxn>
                      <a:cxn ang="T55">
                        <a:pos x="T30" y="T31"/>
                      </a:cxn>
                      <a:cxn ang="T56">
                        <a:pos x="T32" y="T33"/>
                      </a:cxn>
                      <a:cxn ang="T57">
                        <a:pos x="T34" y="T35"/>
                      </a:cxn>
                      <a:cxn ang="T58">
                        <a:pos x="T36" y="T37"/>
                      </a:cxn>
                      <a:cxn ang="T59">
                        <a:pos x="T38" y="T39"/>
                      </a:cxn>
                    </a:cxnLst>
                    <a:rect l="0" t="0" r="r" b="b"/>
                    <a:pathLst>
                      <a:path w="25" h="42">
                        <a:moveTo>
                          <a:pt x="24" y="0"/>
                        </a:moveTo>
                        <a:lnTo>
                          <a:pt x="19" y="5"/>
                        </a:lnTo>
                        <a:lnTo>
                          <a:pt x="14" y="10"/>
                        </a:lnTo>
                        <a:lnTo>
                          <a:pt x="10" y="15"/>
                        </a:lnTo>
                        <a:lnTo>
                          <a:pt x="5" y="20"/>
                        </a:lnTo>
                        <a:lnTo>
                          <a:pt x="2" y="25"/>
                        </a:lnTo>
                        <a:lnTo>
                          <a:pt x="0" y="31"/>
                        </a:lnTo>
                        <a:lnTo>
                          <a:pt x="0" y="35"/>
                        </a:lnTo>
                        <a:lnTo>
                          <a:pt x="0" y="39"/>
                        </a:lnTo>
                        <a:lnTo>
                          <a:pt x="3" y="41"/>
                        </a:lnTo>
                        <a:lnTo>
                          <a:pt x="11" y="40"/>
                        </a:lnTo>
                        <a:lnTo>
                          <a:pt x="5" y="39"/>
                        </a:lnTo>
                        <a:lnTo>
                          <a:pt x="3" y="38"/>
                        </a:lnTo>
                        <a:lnTo>
                          <a:pt x="2" y="35"/>
                        </a:lnTo>
                        <a:lnTo>
                          <a:pt x="2" y="33"/>
                        </a:lnTo>
                        <a:lnTo>
                          <a:pt x="3" y="28"/>
                        </a:lnTo>
                        <a:lnTo>
                          <a:pt x="5" y="23"/>
                        </a:lnTo>
                        <a:lnTo>
                          <a:pt x="10" y="17"/>
                        </a:lnTo>
                        <a:lnTo>
                          <a:pt x="18" y="8"/>
                        </a:lnTo>
                        <a:lnTo>
                          <a:pt x="24" y="0"/>
                        </a:lnTo>
                      </a:path>
                    </a:pathLst>
                  </a:custGeom>
                  <a:solidFill>
                    <a:srgbClr val="BF3F00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44228" name="Group 150"/>
                <p:cNvGrpSpPr>
                  <a:grpSpLocks/>
                </p:cNvGrpSpPr>
                <p:nvPr/>
              </p:nvGrpSpPr>
              <p:grpSpPr bwMode="auto">
                <a:xfrm>
                  <a:off x="4115" y="3360"/>
                  <a:ext cx="157" cy="123"/>
                  <a:chOff x="4115" y="3360"/>
                  <a:chExt cx="157" cy="123"/>
                </a:xfrm>
              </p:grpSpPr>
              <p:sp>
                <p:nvSpPr>
                  <p:cNvPr id="44229" name="Freeform 151"/>
                  <p:cNvSpPr>
                    <a:spLocks/>
                  </p:cNvSpPr>
                  <p:nvPr/>
                </p:nvSpPr>
                <p:spPr bwMode="auto">
                  <a:xfrm>
                    <a:off x="4115" y="3360"/>
                    <a:ext cx="157" cy="123"/>
                  </a:xfrm>
                  <a:custGeom>
                    <a:avLst/>
                    <a:gdLst>
                      <a:gd name="T0" fmla="*/ 57 w 157"/>
                      <a:gd name="T1" fmla="*/ 35 h 123"/>
                      <a:gd name="T2" fmla="*/ 42 w 157"/>
                      <a:gd name="T3" fmla="*/ 52 h 123"/>
                      <a:gd name="T4" fmla="*/ 36 w 157"/>
                      <a:gd name="T5" fmla="*/ 59 h 123"/>
                      <a:gd name="T6" fmla="*/ 32 w 157"/>
                      <a:gd name="T7" fmla="*/ 64 h 123"/>
                      <a:gd name="T8" fmla="*/ 30 w 157"/>
                      <a:gd name="T9" fmla="*/ 69 h 123"/>
                      <a:gd name="T10" fmla="*/ 31 w 157"/>
                      <a:gd name="T11" fmla="*/ 75 h 123"/>
                      <a:gd name="T12" fmla="*/ 34 w 157"/>
                      <a:gd name="T13" fmla="*/ 77 h 123"/>
                      <a:gd name="T14" fmla="*/ 39 w 157"/>
                      <a:gd name="T15" fmla="*/ 78 h 123"/>
                      <a:gd name="T16" fmla="*/ 50 w 157"/>
                      <a:gd name="T17" fmla="*/ 76 h 123"/>
                      <a:gd name="T18" fmla="*/ 63 w 157"/>
                      <a:gd name="T19" fmla="*/ 74 h 123"/>
                      <a:gd name="T20" fmla="*/ 78 w 157"/>
                      <a:gd name="T21" fmla="*/ 69 h 123"/>
                      <a:gd name="T22" fmla="*/ 98 w 157"/>
                      <a:gd name="T23" fmla="*/ 61 h 123"/>
                      <a:gd name="T24" fmla="*/ 115 w 157"/>
                      <a:gd name="T25" fmla="*/ 51 h 123"/>
                      <a:gd name="T26" fmla="*/ 124 w 157"/>
                      <a:gd name="T27" fmla="*/ 43 h 123"/>
                      <a:gd name="T28" fmla="*/ 130 w 157"/>
                      <a:gd name="T29" fmla="*/ 35 h 123"/>
                      <a:gd name="T30" fmla="*/ 132 w 157"/>
                      <a:gd name="T31" fmla="*/ 21 h 123"/>
                      <a:gd name="T32" fmla="*/ 136 w 157"/>
                      <a:gd name="T33" fmla="*/ 11 h 123"/>
                      <a:gd name="T34" fmla="*/ 142 w 157"/>
                      <a:gd name="T35" fmla="*/ 0 h 123"/>
                      <a:gd name="T36" fmla="*/ 148 w 157"/>
                      <a:gd name="T37" fmla="*/ 11 h 123"/>
                      <a:gd name="T38" fmla="*/ 154 w 157"/>
                      <a:gd name="T39" fmla="*/ 26 h 123"/>
                      <a:gd name="T40" fmla="*/ 156 w 157"/>
                      <a:gd name="T41" fmla="*/ 35 h 123"/>
                      <a:gd name="T42" fmla="*/ 155 w 157"/>
                      <a:gd name="T43" fmla="*/ 49 h 123"/>
                      <a:gd name="T44" fmla="*/ 151 w 157"/>
                      <a:gd name="T45" fmla="*/ 64 h 123"/>
                      <a:gd name="T46" fmla="*/ 144 w 157"/>
                      <a:gd name="T47" fmla="*/ 76 h 123"/>
                      <a:gd name="T48" fmla="*/ 140 w 157"/>
                      <a:gd name="T49" fmla="*/ 85 h 123"/>
                      <a:gd name="T50" fmla="*/ 139 w 157"/>
                      <a:gd name="T51" fmla="*/ 91 h 123"/>
                      <a:gd name="T52" fmla="*/ 133 w 157"/>
                      <a:gd name="T53" fmla="*/ 93 h 123"/>
                      <a:gd name="T54" fmla="*/ 115 w 157"/>
                      <a:gd name="T55" fmla="*/ 89 h 123"/>
                      <a:gd name="T56" fmla="*/ 107 w 157"/>
                      <a:gd name="T57" fmla="*/ 99 h 123"/>
                      <a:gd name="T58" fmla="*/ 96 w 157"/>
                      <a:gd name="T59" fmla="*/ 114 h 123"/>
                      <a:gd name="T60" fmla="*/ 92 w 157"/>
                      <a:gd name="T61" fmla="*/ 119 h 123"/>
                      <a:gd name="T62" fmla="*/ 86 w 157"/>
                      <a:gd name="T63" fmla="*/ 121 h 123"/>
                      <a:gd name="T64" fmla="*/ 78 w 157"/>
                      <a:gd name="T65" fmla="*/ 122 h 123"/>
                      <a:gd name="T66" fmla="*/ 30 w 157"/>
                      <a:gd name="T67" fmla="*/ 119 h 123"/>
                      <a:gd name="T68" fmla="*/ 11 w 157"/>
                      <a:gd name="T69" fmla="*/ 117 h 123"/>
                      <a:gd name="T70" fmla="*/ 3 w 157"/>
                      <a:gd name="T71" fmla="*/ 115 h 123"/>
                      <a:gd name="T72" fmla="*/ 0 w 157"/>
                      <a:gd name="T73" fmla="*/ 113 h 123"/>
                      <a:gd name="T74" fmla="*/ 0 w 157"/>
                      <a:gd name="T75" fmla="*/ 108 h 123"/>
                      <a:gd name="T76" fmla="*/ 1 w 157"/>
                      <a:gd name="T77" fmla="*/ 101 h 123"/>
                      <a:gd name="T78" fmla="*/ 6 w 157"/>
                      <a:gd name="T79" fmla="*/ 92 h 123"/>
                      <a:gd name="T80" fmla="*/ 15 w 157"/>
                      <a:gd name="T81" fmla="*/ 78 h 123"/>
                      <a:gd name="T82" fmla="*/ 24 w 157"/>
                      <a:gd name="T83" fmla="*/ 68 h 123"/>
                      <a:gd name="T84" fmla="*/ 34 w 157"/>
                      <a:gd name="T85" fmla="*/ 57 h 123"/>
                      <a:gd name="T86" fmla="*/ 44 w 157"/>
                      <a:gd name="T87" fmla="*/ 47 h 123"/>
                      <a:gd name="T88" fmla="*/ 57 w 157"/>
                      <a:gd name="T89" fmla="*/ 35 h 123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</a:gdLst>
                    <a:ahLst/>
                    <a:cxnLst>
                      <a:cxn ang="T90">
                        <a:pos x="T0" y="T1"/>
                      </a:cxn>
                      <a:cxn ang="T91">
                        <a:pos x="T2" y="T3"/>
                      </a:cxn>
                      <a:cxn ang="T92">
                        <a:pos x="T4" y="T5"/>
                      </a:cxn>
                      <a:cxn ang="T93">
                        <a:pos x="T6" y="T7"/>
                      </a:cxn>
                      <a:cxn ang="T94">
                        <a:pos x="T8" y="T9"/>
                      </a:cxn>
                      <a:cxn ang="T95">
                        <a:pos x="T10" y="T11"/>
                      </a:cxn>
                      <a:cxn ang="T96">
                        <a:pos x="T12" y="T13"/>
                      </a:cxn>
                      <a:cxn ang="T97">
                        <a:pos x="T14" y="T15"/>
                      </a:cxn>
                      <a:cxn ang="T98">
                        <a:pos x="T16" y="T17"/>
                      </a:cxn>
                      <a:cxn ang="T99">
                        <a:pos x="T18" y="T19"/>
                      </a:cxn>
                      <a:cxn ang="T100">
                        <a:pos x="T20" y="T21"/>
                      </a:cxn>
                      <a:cxn ang="T101">
                        <a:pos x="T22" y="T23"/>
                      </a:cxn>
                      <a:cxn ang="T102">
                        <a:pos x="T24" y="T25"/>
                      </a:cxn>
                      <a:cxn ang="T103">
                        <a:pos x="T26" y="T27"/>
                      </a:cxn>
                      <a:cxn ang="T104">
                        <a:pos x="T28" y="T29"/>
                      </a:cxn>
                      <a:cxn ang="T105">
                        <a:pos x="T30" y="T31"/>
                      </a:cxn>
                      <a:cxn ang="T106">
                        <a:pos x="T32" y="T33"/>
                      </a:cxn>
                      <a:cxn ang="T107">
                        <a:pos x="T34" y="T35"/>
                      </a:cxn>
                      <a:cxn ang="T108">
                        <a:pos x="T36" y="T37"/>
                      </a:cxn>
                      <a:cxn ang="T109">
                        <a:pos x="T38" y="T39"/>
                      </a:cxn>
                      <a:cxn ang="T110">
                        <a:pos x="T40" y="T41"/>
                      </a:cxn>
                      <a:cxn ang="T111">
                        <a:pos x="T42" y="T43"/>
                      </a:cxn>
                      <a:cxn ang="T112">
                        <a:pos x="T44" y="T45"/>
                      </a:cxn>
                      <a:cxn ang="T113">
                        <a:pos x="T46" y="T47"/>
                      </a:cxn>
                      <a:cxn ang="T114">
                        <a:pos x="T48" y="T49"/>
                      </a:cxn>
                      <a:cxn ang="T115">
                        <a:pos x="T50" y="T51"/>
                      </a:cxn>
                      <a:cxn ang="T116">
                        <a:pos x="T52" y="T53"/>
                      </a:cxn>
                      <a:cxn ang="T117">
                        <a:pos x="T54" y="T55"/>
                      </a:cxn>
                      <a:cxn ang="T118">
                        <a:pos x="T56" y="T57"/>
                      </a:cxn>
                      <a:cxn ang="T119">
                        <a:pos x="T58" y="T59"/>
                      </a:cxn>
                      <a:cxn ang="T120">
                        <a:pos x="T60" y="T61"/>
                      </a:cxn>
                      <a:cxn ang="T121">
                        <a:pos x="T62" y="T63"/>
                      </a:cxn>
                      <a:cxn ang="T122">
                        <a:pos x="T64" y="T65"/>
                      </a:cxn>
                      <a:cxn ang="T123">
                        <a:pos x="T66" y="T67"/>
                      </a:cxn>
                      <a:cxn ang="T124">
                        <a:pos x="T68" y="T69"/>
                      </a:cxn>
                      <a:cxn ang="T125">
                        <a:pos x="T70" y="T71"/>
                      </a:cxn>
                      <a:cxn ang="T126">
                        <a:pos x="T72" y="T73"/>
                      </a:cxn>
                      <a:cxn ang="T127">
                        <a:pos x="T74" y="T75"/>
                      </a:cxn>
                      <a:cxn ang="T128">
                        <a:pos x="T76" y="T77"/>
                      </a:cxn>
                      <a:cxn ang="T129">
                        <a:pos x="T78" y="T79"/>
                      </a:cxn>
                      <a:cxn ang="T130">
                        <a:pos x="T80" y="T81"/>
                      </a:cxn>
                      <a:cxn ang="T131">
                        <a:pos x="T82" y="T83"/>
                      </a:cxn>
                      <a:cxn ang="T132">
                        <a:pos x="T84" y="T85"/>
                      </a:cxn>
                      <a:cxn ang="T133">
                        <a:pos x="T86" y="T87"/>
                      </a:cxn>
                      <a:cxn ang="T134">
                        <a:pos x="T88" y="T89"/>
                      </a:cxn>
                    </a:cxnLst>
                    <a:rect l="0" t="0" r="r" b="b"/>
                    <a:pathLst>
                      <a:path w="157" h="123">
                        <a:moveTo>
                          <a:pt x="57" y="35"/>
                        </a:moveTo>
                        <a:lnTo>
                          <a:pt x="42" y="52"/>
                        </a:lnTo>
                        <a:lnTo>
                          <a:pt x="36" y="59"/>
                        </a:lnTo>
                        <a:lnTo>
                          <a:pt x="32" y="64"/>
                        </a:lnTo>
                        <a:lnTo>
                          <a:pt x="30" y="69"/>
                        </a:lnTo>
                        <a:lnTo>
                          <a:pt x="31" y="75"/>
                        </a:lnTo>
                        <a:lnTo>
                          <a:pt x="34" y="77"/>
                        </a:lnTo>
                        <a:lnTo>
                          <a:pt x="39" y="78"/>
                        </a:lnTo>
                        <a:lnTo>
                          <a:pt x="50" y="76"/>
                        </a:lnTo>
                        <a:lnTo>
                          <a:pt x="63" y="74"/>
                        </a:lnTo>
                        <a:lnTo>
                          <a:pt x="78" y="69"/>
                        </a:lnTo>
                        <a:lnTo>
                          <a:pt x="98" y="61"/>
                        </a:lnTo>
                        <a:lnTo>
                          <a:pt x="115" y="51"/>
                        </a:lnTo>
                        <a:lnTo>
                          <a:pt x="124" y="43"/>
                        </a:lnTo>
                        <a:lnTo>
                          <a:pt x="130" y="35"/>
                        </a:lnTo>
                        <a:lnTo>
                          <a:pt x="132" y="21"/>
                        </a:lnTo>
                        <a:lnTo>
                          <a:pt x="136" y="11"/>
                        </a:lnTo>
                        <a:lnTo>
                          <a:pt x="142" y="0"/>
                        </a:lnTo>
                        <a:lnTo>
                          <a:pt x="148" y="11"/>
                        </a:lnTo>
                        <a:lnTo>
                          <a:pt x="154" y="26"/>
                        </a:lnTo>
                        <a:lnTo>
                          <a:pt x="156" y="35"/>
                        </a:lnTo>
                        <a:lnTo>
                          <a:pt x="155" y="49"/>
                        </a:lnTo>
                        <a:lnTo>
                          <a:pt x="151" y="64"/>
                        </a:lnTo>
                        <a:lnTo>
                          <a:pt x="144" y="76"/>
                        </a:lnTo>
                        <a:lnTo>
                          <a:pt x="140" y="85"/>
                        </a:lnTo>
                        <a:lnTo>
                          <a:pt x="139" y="91"/>
                        </a:lnTo>
                        <a:lnTo>
                          <a:pt x="133" y="93"/>
                        </a:lnTo>
                        <a:lnTo>
                          <a:pt x="115" y="89"/>
                        </a:lnTo>
                        <a:lnTo>
                          <a:pt x="107" y="99"/>
                        </a:lnTo>
                        <a:lnTo>
                          <a:pt x="96" y="114"/>
                        </a:lnTo>
                        <a:lnTo>
                          <a:pt x="92" y="119"/>
                        </a:lnTo>
                        <a:lnTo>
                          <a:pt x="86" y="121"/>
                        </a:lnTo>
                        <a:lnTo>
                          <a:pt x="78" y="122"/>
                        </a:lnTo>
                        <a:lnTo>
                          <a:pt x="30" y="119"/>
                        </a:lnTo>
                        <a:lnTo>
                          <a:pt x="11" y="117"/>
                        </a:lnTo>
                        <a:lnTo>
                          <a:pt x="3" y="115"/>
                        </a:lnTo>
                        <a:lnTo>
                          <a:pt x="0" y="113"/>
                        </a:lnTo>
                        <a:lnTo>
                          <a:pt x="0" y="108"/>
                        </a:lnTo>
                        <a:lnTo>
                          <a:pt x="1" y="101"/>
                        </a:lnTo>
                        <a:lnTo>
                          <a:pt x="6" y="92"/>
                        </a:lnTo>
                        <a:lnTo>
                          <a:pt x="15" y="78"/>
                        </a:lnTo>
                        <a:lnTo>
                          <a:pt x="24" y="68"/>
                        </a:lnTo>
                        <a:lnTo>
                          <a:pt x="34" y="57"/>
                        </a:lnTo>
                        <a:lnTo>
                          <a:pt x="44" y="47"/>
                        </a:lnTo>
                        <a:lnTo>
                          <a:pt x="57" y="35"/>
                        </a:lnTo>
                      </a:path>
                    </a:pathLst>
                  </a:custGeom>
                  <a:solidFill>
                    <a:srgbClr val="7F5F3F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44230" name="Freeform 152"/>
                  <p:cNvSpPr>
                    <a:spLocks/>
                  </p:cNvSpPr>
                  <p:nvPr/>
                </p:nvSpPr>
                <p:spPr bwMode="auto">
                  <a:xfrm>
                    <a:off x="4232" y="3438"/>
                    <a:ext cx="17" cy="17"/>
                  </a:xfrm>
                  <a:custGeom>
                    <a:avLst/>
                    <a:gdLst>
                      <a:gd name="T0" fmla="*/ 0 w 17"/>
                      <a:gd name="T1" fmla="*/ 16 h 17"/>
                      <a:gd name="T2" fmla="*/ 3 w 17"/>
                      <a:gd name="T3" fmla="*/ 9 h 17"/>
                      <a:gd name="T4" fmla="*/ 5 w 17"/>
                      <a:gd name="T5" fmla="*/ 5 h 17"/>
                      <a:gd name="T6" fmla="*/ 10 w 17"/>
                      <a:gd name="T7" fmla="*/ 2 h 17"/>
                      <a:gd name="T8" fmla="*/ 16 w 17"/>
                      <a:gd name="T9" fmla="*/ 0 h 17"/>
                      <a:gd name="T10" fmla="*/ 13 w 17"/>
                      <a:gd name="T11" fmla="*/ 4 h 17"/>
                      <a:gd name="T12" fmla="*/ 10 w 17"/>
                      <a:gd name="T13" fmla="*/ 5 h 17"/>
                      <a:gd name="T14" fmla="*/ 5 w 17"/>
                      <a:gd name="T15" fmla="*/ 8 h 17"/>
                      <a:gd name="T16" fmla="*/ 0 w 17"/>
                      <a:gd name="T17" fmla="*/ 16 h 17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0" t="0" r="r" b="b"/>
                    <a:pathLst>
                      <a:path w="17" h="17">
                        <a:moveTo>
                          <a:pt x="0" y="16"/>
                        </a:moveTo>
                        <a:lnTo>
                          <a:pt x="3" y="9"/>
                        </a:lnTo>
                        <a:lnTo>
                          <a:pt x="5" y="5"/>
                        </a:lnTo>
                        <a:lnTo>
                          <a:pt x="10" y="2"/>
                        </a:lnTo>
                        <a:lnTo>
                          <a:pt x="16" y="0"/>
                        </a:lnTo>
                        <a:lnTo>
                          <a:pt x="13" y="4"/>
                        </a:lnTo>
                        <a:lnTo>
                          <a:pt x="10" y="5"/>
                        </a:lnTo>
                        <a:lnTo>
                          <a:pt x="5" y="8"/>
                        </a:lnTo>
                        <a:lnTo>
                          <a:pt x="0" y="16"/>
                        </a:lnTo>
                      </a:path>
                    </a:pathLst>
                  </a:custGeom>
                  <a:solidFill>
                    <a:srgbClr val="5F3F1F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</p:grpSp>
          <p:grpSp>
            <p:nvGrpSpPr>
              <p:cNvPr id="44221" name="Group 153"/>
              <p:cNvGrpSpPr>
                <a:grpSpLocks/>
              </p:cNvGrpSpPr>
              <p:nvPr/>
            </p:nvGrpSpPr>
            <p:grpSpPr bwMode="auto">
              <a:xfrm>
                <a:off x="4308" y="3411"/>
                <a:ext cx="103" cy="169"/>
                <a:chOff x="4308" y="3411"/>
                <a:chExt cx="103" cy="169"/>
              </a:xfrm>
            </p:grpSpPr>
            <p:grpSp>
              <p:nvGrpSpPr>
                <p:cNvPr id="44222" name="Group 154"/>
                <p:cNvGrpSpPr>
                  <a:grpSpLocks/>
                </p:cNvGrpSpPr>
                <p:nvPr/>
              </p:nvGrpSpPr>
              <p:grpSpPr bwMode="auto">
                <a:xfrm>
                  <a:off x="4308" y="3411"/>
                  <a:ext cx="89" cy="110"/>
                  <a:chOff x="4308" y="3411"/>
                  <a:chExt cx="89" cy="110"/>
                </a:xfrm>
              </p:grpSpPr>
              <p:sp>
                <p:nvSpPr>
                  <p:cNvPr id="44224" name="Freeform 155"/>
                  <p:cNvSpPr>
                    <a:spLocks/>
                  </p:cNvSpPr>
                  <p:nvPr/>
                </p:nvSpPr>
                <p:spPr bwMode="auto">
                  <a:xfrm>
                    <a:off x="4309" y="3411"/>
                    <a:ext cx="88" cy="103"/>
                  </a:xfrm>
                  <a:custGeom>
                    <a:avLst/>
                    <a:gdLst>
                      <a:gd name="T0" fmla="*/ 0 w 88"/>
                      <a:gd name="T1" fmla="*/ 11 h 103"/>
                      <a:gd name="T2" fmla="*/ 3 w 88"/>
                      <a:gd name="T3" fmla="*/ 32 h 103"/>
                      <a:gd name="T4" fmla="*/ 5 w 88"/>
                      <a:gd name="T5" fmla="*/ 37 h 103"/>
                      <a:gd name="T6" fmla="*/ 3 w 88"/>
                      <a:gd name="T7" fmla="*/ 45 h 103"/>
                      <a:gd name="T8" fmla="*/ 5 w 88"/>
                      <a:gd name="T9" fmla="*/ 54 h 103"/>
                      <a:gd name="T10" fmla="*/ 7 w 88"/>
                      <a:gd name="T11" fmla="*/ 59 h 103"/>
                      <a:gd name="T12" fmla="*/ 9 w 88"/>
                      <a:gd name="T13" fmla="*/ 70 h 103"/>
                      <a:gd name="T14" fmla="*/ 7 w 88"/>
                      <a:gd name="T15" fmla="*/ 80 h 103"/>
                      <a:gd name="T16" fmla="*/ 11 w 88"/>
                      <a:gd name="T17" fmla="*/ 98 h 103"/>
                      <a:gd name="T18" fmla="*/ 79 w 88"/>
                      <a:gd name="T19" fmla="*/ 102 h 103"/>
                      <a:gd name="T20" fmla="*/ 87 w 88"/>
                      <a:gd name="T21" fmla="*/ 77 h 103"/>
                      <a:gd name="T22" fmla="*/ 83 w 88"/>
                      <a:gd name="T23" fmla="*/ 55 h 103"/>
                      <a:gd name="T24" fmla="*/ 75 w 88"/>
                      <a:gd name="T25" fmla="*/ 43 h 103"/>
                      <a:gd name="T26" fmla="*/ 71 w 88"/>
                      <a:gd name="T27" fmla="*/ 27 h 103"/>
                      <a:gd name="T28" fmla="*/ 66 w 88"/>
                      <a:gd name="T29" fmla="*/ 4 h 103"/>
                      <a:gd name="T30" fmla="*/ 54 w 88"/>
                      <a:gd name="T31" fmla="*/ 0 h 103"/>
                      <a:gd name="T32" fmla="*/ 0 w 88"/>
                      <a:gd name="T33" fmla="*/ 11 h 103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</a:gdLst>
                    <a:ahLst/>
                    <a:cxnLst>
                      <a:cxn ang="T34">
                        <a:pos x="T0" y="T1"/>
                      </a:cxn>
                      <a:cxn ang="T35">
                        <a:pos x="T2" y="T3"/>
                      </a:cxn>
                      <a:cxn ang="T36">
                        <a:pos x="T4" y="T5"/>
                      </a:cxn>
                      <a:cxn ang="T37">
                        <a:pos x="T6" y="T7"/>
                      </a:cxn>
                      <a:cxn ang="T38">
                        <a:pos x="T8" y="T9"/>
                      </a:cxn>
                      <a:cxn ang="T39">
                        <a:pos x="T10" y="T11"/>
                      </a:cxn>
                      <a:cxn ang="T40">
                        <a:pos x="T12" y="T13"/>
                      </a:cxn>
                      <a:cxn ang="T41">
                        <a:pos x="T14" y="T15"/>
                      </a:cxn>
                      <a:cxn ang="T42">
                        <a:pos x="T16" y="T17"/>
                      </a:cxn>
                      <a:cxn ang="T43">
                        <a:pos x="T18" y="T19"/>
                      </a:cxn>
                      <a:cxn ang="T44">
                        <a:pos x="T20" y="T21"/>
                      </a:cxn>
                      <a:cxn ang="T45">
                        <a:pos x="T22" y="T23"/>
                      </a:cxn>
                      <a:cxn ang="T46">
                        <a:pos x="T24" y="T25"/>
                      </a:cxn>
                      <a:cxn ang="T47">
                        <a:pos x="T26" y="T27"/>
                      </a:cxn>
                      <a:cxn ang="T48">
                        <a:pos x="T28" y="T29"/>
                      </a:cxn>
                      <a:cxn ang="T49">
                        <a:pos x="T30" y="T31"/>
                      </a:cxn>
                      <a:cxn ang="T50">
                        <a:pos x="T32" y="T33"/>
                      </a:cxn>
                    </a:cxnLst>
                    <a:rect l="0" t="0" r="r" b="b"/>
                    <a:pathLst>
                      <a:path w="88" h="103">
                        <a:moveTo>
                          <a:pt x="0" y="11"/>
                        </a:moveTo>
                        <a:lnTo>
                          <a:pt x="3" y="32"/>
                        </a:lnTo>
                        <a:lnTo>
                          <a:pt x="5" y="37"/>
                        </a:lnTo>
                        <a:lnTo>
                          <a:pt x="3" y="45"/>
                        </a:lnTo>
                        <a:lnTo>
                          <a:pt x="5" y="54"/>
                        </a:lnTo>
                        <a:lnTo>
                          <a:pt x="7" y="59"/>
                        </a:lnTo>
                        <a:lnTo>
                          <a:pt x="9" y="70"/>
                        </a:lnTo>
                        <a:lnTo>
                          <a:pt x="7" y="80"/>
                        </a:lnTo>
                        <a:lnTo>
                          <a:pt x="11" y="98"/>
                        </a:lnTo>
                        <a:lnTo>
                          <a:pt x="79" y="102"/>
                        </a:lnTo>
                        <a:lnTo>
                          <a:pt x="87" y="77"/>
                        </a:lnTo>
                        <a:lnTo>
                          <a:pt x="83" y="55"/>
                        </a:lnTo>
                        <a:lnTo>
                          <a:pt x="75" y="43"/>
                        </a:lnTo>
                        <a:lnTo>
                          <a:pt x="71" y="27"/>
                        </a:lnTo>
                        <a:lnTo>
                          <a:pt x="66" y="4"/>
                        </a:lnTo>
                        <a:lnTo>
                          <a:pt x="54" y="0"/>
                        </a:lnTo>
                        <a:lnTo>
                          <a:pt x="0" y="11"/>
                        </a:lnTo>
                      </a:path>
                    </a:pathLst>
                  </a:custGeom>
                  <a:solidFill>
                    <a:srgbClr val="FF9F7F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44225" name="Freeform 156"/>
                  <p:cNvSpPr>
                    <a:spLocks/>
                  </p:cNvSpPr>
                  <p:nvPr/>
                </p:nvSpPr>
                <p:spPr bwMode="auto">
                  <a:xfrm>
                    <a:off x="4308" y="3421"/>
                    <a:ext cx="24" cy="87"/>
                  </a:xfrm>
                  <a:custGeom>
                    <a:avLst/>
                    <a:gdLst>
                      <a:gd name="T0" fmla="*/ 0 w 24"/>
                      <a:gd name="T1" fmla="*/ 0 h 87"/>
                      <a:gd name="T2" fmla="*/ 3 w 24"/>
                      <a:gd name="T3" fmla="*/ 20 h 87"/>
                      <a:gd name="T4" fmla="*/ 4 w 24"/>
                      <a:gd name="T5" fmla="*/ 26 h 87"/>
                      <a:gd name="T6" fmla="*/ 3 w 24"/>
                      <a:gd name="T7" fmla="*/ 34 h 87"/>
                      <a:gd name="T8" fmla="*/ 4 w 24"/>
                      <a:gd name="T9" fmla="*/ 42 h 87"/>
                      <a:gd name="T10" fmla="*/ 7 w 24"/>
                      <a:gd name="T11" fmla="*/ 47 h 87"/>
                      <a:gd name="T12" fmla="*/ 7 w 24"/>
                      <a:gd name="T13" fmla="*/ 58 h 87"/>
                      <a:gd name="T14" fmla="*/ 7 w 24"/>
                      <a:gd name="T15" fmla="*/ 69 h 87"/>
                      <a:gd name="T16" fmla="*/ 10 w 24"/>
                      <a:gd name="T17" fmla="*/ 86 h 87"/>
                      <a:gd name="T18" fmla="*/ 23 w 24"/>
                      <a:gd name="T19" fmla="*/ 85 h 87"/>
                      <a:gd name="T20" fmla="*/ 13 w 24"/>
                      <a:gd name="T21" fmla="*/ 71 h 87"/>
                      <a:gd name="T22" fmla="*/ 14 w 24"/>
                      <a:gd name="T23" fmla="*/ 58 h 87"/>
                      <a:gd name="T24" fmla="*/ 12 w 24"/>
                      <a:gd name="T25" fmla="*/ 47 h 87"/>
                      <a:gd name="T26" fmla="*/ 11 w 24"/>
                      <a:gd name="T27" fmla="*/ 37 h 87"/>
                      <a:gd name="T28" fmla="*/ 10 w 24"/>
                      <a:gd name="T29" fmla="*/ 25 h 87"/>
                      <a:gd name="T30" fmla="*/ 5 w 24"/>
                      <a:gd name="T31" fmla="*/ 6 h 87"/>
                      <a:gd name="T32" fmla="*/ 0 w 24"/>
                      <a:gd name="T33" fmla="*/ 0 h 87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</a:gdLst>
                    <a:ahLst/>
                    <a:cxnLst>
                      <a:cxn ang="T34">
                        <a:pos x="T0" y="T1"/>
                      </a:cxn>
                      <a:cxn ang="T35">
                        <a:pos x="T2" y="T3"/>
                      </a:cxn>
                      <a:cxn ang="T36">
                        <a:pos x="T4" y="T5"/>
                      </a:cxn>
                      <a:cxn ang="T37">
                        <a:pos x="T6" y="T7"/>
                      </a:cxn>
                      <a:cxn ang="T38">
                        <a:pos x="T8" y="T9"/>
                      </a:cxn>
                      <a:cxn ang="T39">
                        <a:pos x="T10" y="T11"/>
                      </a:cxn>
                      <a:cxn ang="T40">
                        <a:pos x="T12" y="T13"/>
                      </a:cxn>
                      <a:cxn ang="T41">
                        <a:pos x="T14" y="T15"/>
                      </a:cxn>
                      <a:cxn ang="T42">
                        <a:pos x="T16" y="T17"/>
                      </a:cxn>
                      <a:cxn ang="T43">
                        <a:pos x="T18" y="T19"/>
                      </a:cxn>
                      <a:cxn ang="T44">
                        <a:pos x="T20" y="T21"/>
                      </a:cxn>
                      <a:cxn ang="T45">
                        <a:pos x="T22" y="T23"/>
                      </a:cxn>
                      <a:cxn ang="T46">
                        <a:pos x="T24" y="T25"/>
                      </a:cxn>
                      <a:cxn ang="T47">
                        <a:pos x="T26" y="T27"/>
                      </a:cxn>
                      <a:cxn ang="T48">
                        <a:pos x="T28" y="T29"/>
                      </a:cxn>
                      <a:cxn ang="T49">
                        <a:pos x="T30" y="T31"/>
                      </a:cxn>
                      <a:cxn ang="T50">
                        <a:pos x="T32" y="T33"/>
                      </a:cxn>
                    </a:cxnLst>
                    <a:rect l="0" t="0" r="r" b="b"/>
                    <a:pathLst>
                      <a:path w="24" h="87">
                        <a:moveTo>
                          <a:pt x="0" y="0"/>
                        </a:moveTo>
                        <a:lnTo>
                          <a:pt x="3" y="20"/>
                        </a:lnTo>
                        <a:lnTo>
                          <a:pt x="4" y="26"/>
                        </a:lnTo>
                        <a:lnTo>
                          <a:pt x="3" y="34"/>
                        </a:lnTo>
                        <a:lnTo>
                          <a:pt x="4" y="42"/>
                        </a:lnTo>
                        <a:lnTo>
                          <a:pt x="7" y="47"/>
                        </a:lnTo>
                        <a:lnTo>
                          <a:pt x="7" y="58"/>
                        </a:lnTo>
                        <a:lnTo>
                          <a:pt x="7" y="69"/>
                        </a:lnTo>
                        <a:lnTo>
                          <a:pt x="10" y="86"/>
                        </a:lnTo>
                        <a:lnTo>
                          <a:pt x="23" y="85"/>
                        </a:lnTo>
                        <a:lnTo>
                          <a:pt x="13" y="71"/>
                        </a:lnTo>
                        <a:lnTo>
                          <a:pt x="14" y="58"/>
                        </a:lnTo>
                        <a:lnTo>
                          <a:pt x="12" y="47"/>
                        </a:lnTo>
                        <a:lnTo>
                          <a:pt x="11" y="37"/>
                        </a:lnTo>
                        <a:lnTo>
                          <a:pt x="10" y="25"/>
                        </a:lnTo>
                        <a:lnTo>
                          <a:pt x="5" y="6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FF7F3F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44226" name="Freeform 157"/>
                  <p:cNvSpPr>
                    <a:spLocks/>
                  </p:cNvSpPr>
                  <p:nvPr/>
                </p:nvSpPr>
                <p:spPr bwMode="auto">
                  <a:xfrm>
                    <a:off x="4367" y="3412"/>
                    <a:ext cx="27" cy="109"/>
                  </a:xfrm>
                  <a:custGeom>
                    <a:avLst/>
                    <a:gdLst>
                      <a:gd name="T0" fmla="*/ 8 w 27"/>
                      <a:gd name="T1" fmla="*/ 30 h 109"/>
                      <a:gd name="T2" fmla="*/ 13 w 27"/>
                      <a:gd name="T3" fmla="*/ 47 h 109"/>
                      <a:gd name="T4" fmla="*/ 15 w 27"/>
                      <a:gd name="T5" fmla="*/ 59 h 109"/>
                      <a:gd name="T6" fmla="*/ 15 w 27"/>
                      <a:gd name="T7" fmla="*/ 70 h 109"/>
                      <a:gd name="T8" fmla="*/ 13 w 27"/>
                      <a:gd name="T9" fmla="*/ 82 h 109"/>
                      <a:gd name="T10" fmla="*/ 12 w 27"/>
                      <a:gd name="T11" fmla="*/ 95 h 109"/>
                      <a:gd name="T12" fmla="*/ 16 w 27"/>
                      <a:gd name="T13" fmla="*/ 108 h 109"/>
                      <a:gd name="T14" fmla="*/ 26 w 27"/>
                      <a:gd name="T15" fmla="*/ 67 h 109"/>
                      <a:gd name="T16" fmla="*/ 18 w 27"/>
                      <a:gd name="T17" fmla="*/ 38 h 109"/>
                      <a:gd name="T18" fmla="*/ 14 w 27"/>
                      <a:gd name="T19" fmla="*/ 22 h 109"/>
                      <a:gd name="T20" fmla="*/ 11 w 27"/>
                      <a:gd name="T21" fmla="*/ 0 h 109"/>
                      <a:gd name="T22" fmla="*/ 0 w 27"/>
                      <a:gd name="T23" fmla="*/ 5 h 109"/>
                      <a:gd name="T24" fmla="*/ 8 w 27"/>
                      <a:gd name="T25" fmla="*/ 30 h 109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</a:gdLst>
                    <a:ahLst/>
                    <a:cxnLst>
                      <a:cxn ang="T26">
                        <a:pos x="T0" y="T1"/>
                      </a:cxn>
                      <a:cxn ang="T27">
                        <a:pos x="T2" y="T3"/>
                      </a:cxn>
                      <a:cxn ang="T28">
                        <a:pos x="T4" y="T5"/>
                      </a:cxn>
                      <a:cxn ang="T29">
                        <a:pos x="T6" y="T7"/>
                      </a:cxn>
                      <a:cxn ang="T30">
                        <a:pos x="T8" y="T9"/>
                      </a:cxn>
                      <a:cxn ang="T31">
                        <a:pos x="T10" y="T11"/>
                      </a:cxn>
                      <a:cxn ang="T32">
                        <a:pos x="T12" y="T13"/>
                      </a:cxn>
                      <a:cxn ang="T33">
                        <a:pos x="T14" y="T15"/>
                      </a:cxn>
                      <a:cxn ang="T34">
                        <a:pos x="T16" y="T17"/>
                      </a:cxn>
                      <a:cxn ang="T35">
                        <a:pos x="T18" y="T19"/>
                      </a:cxn>
                      <a:cxn ang="T36">
                        <a:pos x="T20" y="T21"/>
                      </a:cxn>
                      <a:cxn ang="T37">
                        <a:pos x="T22" y="T23"/>
                      </a:cxn>
                      <a:cxn ang="T38">
                        <a:pos x="T24" y="T25"/>
                      </a:cxn>
                    </a:cxnLst>
                    <a:rect l="0" t="0" r="r" b="b"/>
                    <a:pathLst>
                      <a:path w="27" h="109">
                        <a:moveTo>
                          <a:pt x="8" y="30"/>
                        </a:moveTo>
                        <a:lnTo>
                          <a:pt x="13" y="47"/>
                        </a:lnTo>
                        <a:lnTo>
                          <a:pt x="15" y="59"/>
                        </a:lnTo>
                        <a:lnTo>
                          <a:pt x="15" y="70"/>
                        </a:lnTo>
                        <a:lnTo>
                          <a:pt x="13" y="82"/>
                        </a:lnTo>
                        <a:lnTo>
                          <a:pt x="12" y="95"/>
                        </a:lnTo>
                        <a:lnTo>
                          <a:pt x="16" y="108"/>
                        </a:lnTo>
                        <a:lnTo>
                          <a:pt x="26" y="67"/>
                        </a:lnTo>
                        <a:lnTo>
                          <a:pt x="18" y="38"/>
                        </a:lnTo>
                        <a:lnTo>
                          <a:pt x="14" y="22"/>
                        </a:lnTo>
                        <a:lnTo>
                          <a:pt x="11" y="0"/>
                        </a:lnTo>
                        <a:lnTo>
                          <a:pt x="0" y="5"/>
                        </a:lnTo>
                        <a:lnTo>
                          <a:pt x="8" y="30"/>
                        </a:lnTo>
                      </a:path>
                    </a:pathLst>
                  </a:custGeom>
                  <a:solidFill>
                    <a:srgbClr val="FF7F3F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sp>
              <p:nvSpPr>
                <p:cNvPr id="44223" name="Freeform 158"/>
                <p:cNvSpPr>
                  <a:spLocks/>
                </p:cNvSpPr>
                <p:nvPr/>
              </p:nvSpPr>
              <p:spPr bwMode="auto">
                <a:xfrm>
                  <a:off x="4317" y="3456"/>
                  <a:ext cx="94" cy="124"/>
                </a:xfrm>
                <a:custGeom>
                  <a:avLst/>
                  <a:gdLst>
                    <a:gd name="T0" fmla="*/ 0 w 94"/>
                    <a:gd name="T1" fmla="*/ 33 h 124"/>
                    <a:gd name="T2" fmla="*/ 6 w 94"/>
                    <a:gd name="T3" fmla="*/ 43 h 124"/>
                    <a:gd name="T4" fmla="*/ 14 w 94"/>
                    <a:gd name="T5" fmla="*/ 50 h 124"/>
                    <a:gd name="T6" fmla="*/ 28 w 94"/>
                    <a:gd name="T7" fmla="*/ 55 h 124"/>
                    <a:gd name="T8" fmla="*/ 40 w 94"/>
                    <a:gd name="T9" fmla="*/ 56 h 124"/>
                    <a:gd name="T10" fmla="*/ 50 w 94"/>
                    <a:gd name="T11" fmla="*/ 53 h 124"/>
                    <a:gd name="T12" fmla="*/ 63 w 94"/>
                    <a:gd name="T13" fmla="*/ 44 h 124"/>
                    <a:gd name="T14" fmla="*/ 68 w 94"/>
                    <a:gd name="T15" fmla="*/ 32 h 124"/>
                    <a:gd name="T16" fmla="*/ 71 w 94"/>
                    <a:gd name="T17" fmla="*/ 17 h 124"/>
                    <a:gd name="T18" fmla="*/ 69 w 94"/>
                    <a:gd name="T19" fmla="*/ 0 h 124"/>
                    <a:gd name="T20" fmla="*/ 76 w 94"/>
                    <a:gd name="T21" fmla="*/ 10 h 124"/>
                    <a:gd name="T22" fmla="*/ 79 w 94"/>
                    <a:gd name="T23" fmla="*/ 24 h 124"/>
                    <a:gd name="T24" fmla="*/ 86 w 94"/>
                    <a:gd name="T25" fmla="*/ 43 h 124"/>
                    <a:gd name="T26" fmla="*/ 91 w 94"/>
                    <a:gd name="T27" fmla="*/ 58 h 124"/>
                    <a:gd name="T28" fmla="*/ 93 w 94"/>
                    <a:gd name="T29" fmla="*/ 67 h 124"/>
                    <a:gd name="T30" fmla="*/ 90 w 94"/>
                    <a:gd name="T31" fmla="*/ 77 h 124"/>
                    <a:gd name="T32" fmla="*/ 80 w 94"/>
                    <a:gd name="T33" fmla="*/ 91 h 124"/>
                    <a:gd name="T34" fmla="*/ 64 w 94"/>
                    <a:gd name="T35" fmla="*/ 110 h 124"/>
                    <a:gd name="T36" fmla="*/ 53 w 94"/>
                    <a:gd name="T37" fmla="*/ 119 h 124"/>
                    <a:gd name="T38" fmla="*/ 47 w 94"/>
                    <a:gd name="T39" fmla="*/ 123 h 124"/>
                    <a:gd name="T40" fmla="*/ 40 w 94"/>
                    <a:gd name="T41" fmla="*/ 119 h 124"/>
                    <a:gd name="T42" fmla="*/ 31 w 94"/>
                    <a:gd name="T43" fmla="*/ 113 h 124"/>
                    <a:gd name="T44" fmla="*/ 14 w 94"/>
                    <a:gd name="T45" fmla="*/ 102 h 124"/>
                    <a:gd name="T46" fmla="*/ 6 w 94"/>
                    <a:gd name="T47" fmla="*/ 94 h 124"/>
                    <a:gd name="T48" fmla="*/ 3 w 94"/>
                    <a:gd name="T49" fmla="*/ 89 h 124"/>
                    <a:gd name="T50" fmla="*/ 0 w 94"/>
                    <a:gd name="T51" fmla="*/ 73 h 124"/>
                    <a:gd name="T52" fmla="*/ 0 w 94"/>
                    <a:gd name="T53" fmla="*/ 59 h 124"/>
                    <a:gd name="T54" fmla="*/ 0 w 94"/>
                    <a:gd name="T55" fmla="*/ 33 h 124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</a:gdLst>
                  <a:ahLst/>
                  <a:cxnLst>
                    <a:cxn ang="T56">
                      <a:pos x="T0" y="T1"/>
                    </a:cxn>
                    <a:cxn ang="T57">
                      <a:pos x="T2" y="T3"/>
                    </a:cxn>
                    <a:cxn ang="T58">
                      <a:pos x="T4" y="T5"/>
                    </a:cxn>
                    <a:cxn ang="T59">
                      <a:pos x="T6" y="T7"/>
                    </a:cxn>
                    <a:cxn ang="T60">
                      <a:pos x="T8" y="T9"/>
                    </a:cxn>
                    <a:cxn ang="T61">
                      <a:pos x="T10" y="T11"/>
                    </a:cxn>
                    <a:cxn ang="T62">
                      <a:pos x="T12" y="T13"/>
                    </a:cxn>
                    <a:cxn ang="T63">
                      <a:pos x="T14" y="T15"/>
                    </a:cxn>
                    <a:cxn ang="T64">
                      <a:pos x="T16" y="T17"/>
                    </a:cxn>
                    <a:cxn ang="T65">
                      <a:pos x="T18" y="T19"/>
                    </a:cxn>
                    <a:cxn ang="T66">
                      <a:pos x="T20" y="T21"/>
                    </a:cxn>
                    <a:cxn ang="T67">
                      <a:pos x="T22" y="T23"/>
                    </a:cxn>
                    <a:cxn ang="T68">
                      <a:pos x="T24" y="T25"/>
                    </a:cxn>
                    <a:cxn ang="T69">
                      <a:pos x="T26" y="T27"/>
                    </a:cxn>
                    <a:cxn ang="T70">
                      <a:pos x="T28" y="T29"/>
                    </a:cxn>
                    <a:cxn ang="T71">
                      <a:pos x="T30" y="T31"/>
                    </a:cxn>
                    <a:cxn ang="T72">
                      <a:pos x="T32" y="T33"/>
                    </a:cxn>
                    <a:cxn ang="T73">
                      <a:pos x="T34" y="T35"/>
                    </a:cxn>
                    <a:cxn ang="T74">
                      <a:pos x="T36" y="T37"/>
                    </a:cxn>
                    <a:cxn ang="T75">
                      <a:pos x="T38" y="T39"/>
                    </a:cxn>
                    <a:cxn ang="T76">
                      <a:pos x="T40" y="T41"/>
                    </a:cxn>
                    <a:cxn ang="T77">
                      <a:pos x="T42" y="T43"/>
                    </a:cxn>
                    <a:cxn ang="T78">
                      <a:pos x="T44" y="T45"/>
                    </a:cxn>
                    <a:cxn ang="T79">
                      <a:pos x="T46" y="T47"/>
                    </a:cxn>
                    <a:cxn ang="T80">
                      <a:pos x="T48" y="T49"/>
                    </a:cxn>
                    <a:cxn ang="T81">
                      <a:pos x="T50" y="T51"/>
                    </a:cxn>
                    <a:cxn ang="T82">
                      <a:pos x="T52" y="T53"/>
                    </a:cxn>
                    <a:cxn ang="T83">
                      <a:pos x="T54" y="T55"/>
                    </a:cxn>
                  </a:cxnLst>
                  <a:rect l="0" t="0" r="r" b="b"/>
                  <a:pathLst>
                    <a:path w="94" h="124">
                      <a:moveTo>
                        <a:pt x="0" y="33"/>
                      </a:moveTo>
                      <a:lnTo>
                        <a:pt x="6" y="43"/>
                      </a:lnTo>
                      <a:lnTo>
                        <a:pt x="14" y="50"/>
                      </a:lnTo>
                      <a:lnTo>
                        <a:pt x="28" y="55"/>
                      </a:lnTo>
                      <a:lnTo>
                        <a:pt x="40" y="56"/>
                      </a:lnTo>
                      <a:lnTo>
                        <a:pt x="50" y="53"/>
                      </a:lnTo>
                      <a:lnTo>
                        <a:pt x="63" y="44"/>
                      </a:lnTo>
                      <a:lnTo>
                        <a:pt x="68" y="32"/>
                      </a:lnTo>
                      <a:lnTo>
                        <a:pt x="71" y="17"/>
                      </a:lnTo>
                      <a:lnTo>
                        <a:pt x="69" y="0"/>
                      </a:lnTo>
                      <a:lnTo>
                        <a:pt x="76" y="10"/>
                      </a:lnTo>
                      <a:lnTo>
                        <a:pt x="79" y="24"/>
                      </a:lnTo>
                      <a:lnTo>
                        <a:pt x="86" y="43"/>
                      </a:lnTo>
                      <a:lnTo>
                        <a:pt x="91" y="58"/>
                      </a:lnTo>
                      <a:lnTo>
                        <a:pt x="93" y="67"/>
                      </a:lnTo>
                      <a:lnTo>
                        <a:pt x="90" y="77"/>
                      </a:lnTo>
                      <a:lnTo>
                        <a:pt x="80" y="91"/>
                      </a:lnTo>
                      <a:lnTo>
                        <a:pt x="64" y="110"/>
                      </a:lnTo>
                      <a:lnTo>
                        <a:pt x="53" y="119"/>
                      </a:lnTo>
                      <a:lnTo>
                        <a:pt x="47" y="123"/>
                      </a:lnTo>
                      <a:lnTo>
                        <a:pt x="40" y="119"/>
                      </a:lnTo>
                      <a:lnTo>
                        <a:pt x="31" y="113"/>
                      </a:lnTo>
                      <a:lnTo>
                        <a:pt x="14" y="102"/>
                      </a:lnTo>
                      <a:lnTo>
                        <a:pt x="6" y="94"/>
                      </a:lnTo>
                      <a:lnTo>
                        <a:pt x="3" y="89"/>
                      </a:lnTo>
                      <a:lnTo>
                        <a:pt x="0" y="73"/>
                      </a:lnTo>
                      <a:lnTo>
                        <a:pt x="0" y="59"/>
                      </a:lnTo>
                      <a:lnTo>
                        <a:pt x="0" y="33"/>
                      </a:lnTo>
                    </a:path>
                  </a:pathLst>
                </a:custGeom>
                <a:solidFill>
                  <a:srgbClr val="7F5F3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</p:grpSp>
        </p:grpSp>
        <p:grpSp>
          <p:nvGrpSpPr>
            <p:cNvPr id="44210" name="Group 159"/>
            <p:cNvGrpSpPr>
              <a:grpSpLocks/>
            </p:cNvGrpSpPr>
            <p:nvPr/>
          </p:nvGrpSpPr>
          <p:grpSpPr bwMode="auto">
            <a:xfrm>
              <a:off x="4107" y="2431"/>
              <a:ext cx="333" cy="1010"/>
              <a:chOff x="4107" y="2431"/>
              <a:chExt cx="333" cy="1010"/>
            </a:xfrm>
          </p:grpSpPr>
          <p:sp>
            <p:nvSpPr>
              <p:cNvPr id="44211" name="Freeform 160"/>
              <p:cNvSpPr>
                <a:spLocks/>
              </p:cNvSpPr>
              <p:nvPr/>
            </p:nvSpPr>
            <p:spPr bwMode="auto">
              <a:xfrm>
                <a:off x="4107" y="2431"/>
                <a:ext cx="333" cy="1010"/>
              </a:xfrm>
              <a:custGeom>
                <a:avLst/>
                <a:gdLst>
                  <a:gd name="T0" fmla="*/ 177 w 333"/>
                  <a:gd name="T1" fmla="*/ 15 h 1010"/>
                  <a:gd name="T2" fmla="*/ 330 w 333"/>
                  <a:gd name="T3" fmla="*/ 72 h 1010"/>
                  <a:gd name="T4" fmla="*/ 329 w 333"/>
                  <a:gd name="T5" fmla="*/ 123 h 1010"/>
                  <a:gd name="T6" fmla="*/ 327 w 333"/>
                  <a:gd name="T7" fmla="*/ 141 h 1010"/>
                  <a:gd name="T8" fmla="*/ 327 w 333"/>
                  <a:gd name="T9" fmla="*/ 153 h 1010"/>
                  <a:gd name="T10" fmla="*/ 322 w 333"/>
                  <a:gd name="T11" fmla="*/ 178 h 1010"/>
                  <a:gd name="T12" fmla="*/ 323 w 333"/>
                  <a:gd name="T13" fmla="*/ 208 h 1010"/>
                  <a:gd name="T14" fmla="*/ 320 w 333"/>
                  <a:gd name="T15" fmla="*/ 235 h 1010"/>
                  <a:gd name="T16" fmla="*/ 313 w 333"/>
                  <a:gd name="T17" fmla="*/ 267 h 1010"/>
                  <a:gd name="T18" fmla="*/ 305 w 333"/>
                  <a:gd name="T19" fmla="*/ 297 h 1010"/>
                  <a:gd name="T20" fmla="*/ 306 w 333"/>
                  <a:gd name="T21" fmla="*/ 310 h 1010"/>
                  <a:gd name="T22" fmla="*/ 300 w 333"/>
                  <a:gd name="T23" fmla="*/ 345 h 1010"/>
                  <a:gd name="T24" fmla="*/ 286 w 333"/>
                  <a:gd name="T25" fmla="*/ 395 h 1010"/>
                  <a:gd name="T26" fmla="*/ 283 w 333"/>
                  <a:gd name="T27" fmla="*/ 412 h 1010"/>
                  <a:gd name="T28" fmla="*/ 273 w 333"/>
                  <a:gd name="T29" fmla="*/ 434 h 1010"/>
                  <a:gd name="T30" fmla="*/ 271 w 333"/>
                  <a:gd name="T31" fmla="*/ 471 h 1010"/>
                  <a:gd name="T32" fmla="*/ 272 w 333"/>
                  <a:gd name="T33" fmla="*/ 565 h 1010"/>
                  <a:gd name="T34" fmla="*/ 279 w 333"/>
                  <a:gd name="T35" fmla="*/ 712 h 1010"/>
                  <a:gd name="T36" fmla="*/ 280 w 333"/>
                  <a:gd name="T37" fmla="*/ 805 h 1010"/>
                  <a:gd name="T38" fmla="*/ 277 w 333"/>
                  <a:gd name="T39" fmla="*/ 919 h 1010"/>
                  <a:gd name="T40" fmla="*/ 274 w 333"/>
                  <a:gd name="T41" fmla="*/ 935 h 1010"/>
                  <a:gd name="T42" fmla="*/ 272 w 333"/>
                  <a:gd name="T43" fmla="*/ 972 h 1010"/>
                  <a:gd name="T44" fmla="*/ 267 w 333"/>
                  <a:gd name="T45" fmla="*/ 993 h 1010"/>
                  <a:gd name="T46" fmla="*/ 245 w 333"/>
                  <a:gd name="T47" fmla="*/ 993 h 1010"/>
                  <a:gd name="T48" fmla="*/ 213 w 333"/>
                  <a:gd name="T49" fmla="*/ 1000 h 1010"/>
                  <a:gd name="T50" fmla="*/ 197 w 333"/>
                  <a:gd name="T51" fmla="*/ 1007 h 1010"/>
                  <a:gd name="T52" fmla="*/ 184 w 333"/>
                  <a:gd name="T53" fmla="*/ 1009 h 1010"/>
                  <a:gd name="T54" fmla="*/ 177 w 333"/>
                  <a:gd name="T55" fmla="*/ 997 h 1010"/>
                  <a:gd name="T56" fmla="*/ 174 w 333"/>
                  <a:gd name="T57" fmla="*/ 971 h 1010"/>
                  <a:gd name="T58" fmla="*/ 175 w 333"/>
                  <a:gd name="T59" fmla="*/ 940 h 1010"/>
                  <a:gd name="T60" fmla="*/ 175 w 333"/>
                  <a:gd name="T61" fmla="*/ 820 h 1010"/>
                  <a:gd name="T62" fmla="*/ 167 w 333"/>
                  <a:gd name="T63" fmla="*/ 704 h 1010"/>
                  <a:gd name="T64" fmla="*/ 162 w 333"/>
                  <a:gd name="T65" fmla="*/ 677 h 1010"/>
                  <a:gd name="T66" fmla="*/ 162 w 333"/>
                  <a:gd name="T67" fmla="*/ 729 h 1010"/>
                  <a:gd name="T68" fmla="*/ 167 w 333"/>
                  <a:gd name="T69" fmla="*/ 795 h 1010"/>
                  <a:gd name="T70" fmla="*/ 163 w 333"/>
                  <a:gd name="T71" fmla="*/ 890 h 1010"/>
                  <a:gd name="T72" fmla="*/ 155 w 333"/>
                  <a:gd name="T73" fmla="*/ 927 h 1010"/>
                  <a:gd name="T74" fmla="*/ 128 w 333"/>
                  <a:gd name="T75" fmla="*/ 938 h 1010"/>
                  <a:gd name="T76" fmla="*/ 81 w 333"/>
                  <a:gd name="T77" fmla="*/ 940 h 1010"/>
                  <a:gd name="T78" fmla="*/ 51 w 333"/>
                  <a:gd name="T79" fmla="*/ 933 h 1010"/>
                  <a:gd name="T80" fmla="*/ 54 w 333"/>
                  <a:gd name="T81" fmla="*/ 901 h 1010"/>
                  <a:gd name="T82" fmla="*/ 52 w 333"/>
                  <a:gd name="T83" fmla="*/ 856 h 1010"/>
                  <a:gd name="T84" fmla="*/ 47 w 333"/>
                  <a:gd name="T85" fmla="*/ 789 h 1010"/>
                  <a:gd name="T86" fmla="*/ 35 w 333"/>
                  <a:gd name="T87" fmla="*/ 649 h 1010"/>
                  <a:gd name="T88" fmla="*/ 24 w 333"/>
                  <a:gd name="T89" fmla="*/ 524 h 1010"/>
                  <a:gd name="T90" fmla="*/ 13 w 333"/>
                  <a:gd name="T91" fmla="*/ 393 h 1010"/>
                  <a:gd name="T92" fmla="*/ 4 w 333"/>
                  <a:gd name="T93" fmla="*/ 275 h 1010"/>
                  <a:gd name="T94" fmla="*/ 1 w 333"/>
                  <a:gd name="T95" fmla="*/ 149 h 1010"/>
                  <a:gd name="T96" fmla="*/ 9 w 333"/>
                  <a:gd name="T97" fmla="*/ 62 h 1010"/>
                  <a:gd name="T98" fmla="*/ 27 w 333"/>
                  <a:gd name="T99" fmla="*/ 0 h 1010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0" t="0" r="r" b="b"/>
                <a:pathLst>
                  <a:path w="333" h="1010">
                    <a:moveTo>
                      <a:pt x="27" y="0"/>
                    </a:moveTo>
                    <a:lnTo>
                      <a:pt x="177" y="15"/>
                    </a:lnTo>
                    <a:lnTo>
                      <a:pt x="329" y="46"/>
                    </a:lnTo>
                    <a:lnTo>
                      <a:pt x="330" y="72"/>
                    </a:lnTo>
                    <a:lnTo>
                      <a:pt x="332" y="94"/>
                    </a:lnTo>
                    <a:lnTo>
                      <a:pt x="329" y="123"/>
                    </a:lnTo>
                    <a:lnTo>
                      <a:pt x="323" y="144"/>
                    </a:lnTo>
                    <a:lnTo>
                      <a:pt x="327" y="141"/>
                    </a:lnTo>
                    <a:lnTo>
                      <a:pt x="330" y="135"/>
                    </a:lnTo>
                    <a:lnTo>
                      <a:pt x="327" y="153"/>
                    </a:lnTo>
                    <a:lnTo>
                      <a:pt x="324" y="164"/>
                    </a:lnTo>
                    <a:lnTo>
                      <a:pt x="322" y="178"/>
                    </a:lnTo>
                    <a:lnTo>
                      <a:pt x="321" y="195"/>
                    </a:lnTo>
                    <a:lnTo>
                      <a:pt x="323" y="208"/>
                    </a:lnTo>
                    <a:lnTo>
                      <a:pt x="321" y="223"/>
                    </a:lnTo>
                    <a:lnTo>
                      <a:pt x="320" y="235"/>
                    </a:lnTo>
                    <a:lnTo>
                      <a:pt x="317" y="248"/>
                    </a:lnTo>
                    <a:lnTo>
                      <a:pt x="313" y="267"/>
                    </a:lnTo>
                    <a:lnTo>
                      <a:pt x="308" y="281"/>
                    </a:lnTo>
                    <a:lnTo>
                      <a:pt x="305" y="297"/>
                    </a:lnTo>
                    <a:lnTo>
                      <a:pt x="307" y="303"/>
                    </a:lnTo>
                    <a:lnTo>
                      <a:pt x="306" y="310"/>
                    </a:lnTo>
                    <a:lnTo>
                      <a:pt x="304" y="325"/>
                    </a:lnTo>
                    <a:lnTo>
                      <a:pt x="300" y="345"/>
                    </a:lnTo>
                    <a:lnTo>
                      <a:pt x="294" y="366"/>
                    </a:lnTo>
                    <a:lnTo>
                      <a:pt x="286" y="395"/>
                    </a:lnTo>
                    <a:lnTo>
                      <a:pt x="284" y="403"/>
                    </a:lnTo>
                    <a:lnTo>
                      <a:pt x="283" y="412"/>
                    </a:lnTo>
                    <a:lnTo>
                      <a:pt x="279" y="422"/>
                    </a:lnTo>
                    <a:lnTo>
                      <a:pt x="273" y="434"/>
                    </a:lnTo>
                    <a:lnTo>
                      <a:pt x="268" y="445"/>
                    </a:lnTo>
                    <a:lnTo>
                      <a:pt x="271" y="471"/>
                    </a:lnTo>
                    <a:lnTo>
                      <a:pt x="273" y="522"/>
                    </a:lnTo>
                    <a:lnTo>
                      <a:pt x="272" y="565"/>
                    </a:lnTo>
                    <a:lnTo>
                      <a:pt x="273" y="613"/>
                    </a:lnTo>
                    <a:lnTo>
                      <a:pt x="279" y="712"/>
                    </a:lnTo>
                    <a:lnTo>
                      <a:pt x="279" y="768"/>
                    </a:lnTo>
                    <a:lnTo>
                      <a:pt x="280" y="805"/>
                    </a:lnTo>
                    <a:lnTo>
                      <a:pt x="279" y="847"/>
                    </a:lnTo>
                    <a:lnTo>
                      <a:pt x="277" y="919"/>
                    </a:lnTo>
                    <a:lnTo>
                      <a:pt x="276" y="927"/>
                    </a:lnTo>
                    <a:lnTo>
                      <a:pt x="274" y="935"/>
                    </a:lnTo>
                    <a:lnTo>
                      <a:pt x="272" y="955"/>
                    </a:lnTo>
                    <a:lnTo>
                      <a:pt x="272" y="972"/>
                    </a:lnTo>
                    <a:lnTo>
                      <a:pt x="273" y="995"/>
                    </a:lnTo>
                    <a:lnTo>
                      <a:pt x="267" y="993"/>
                    </a:lnTo>
                    <a:lnTo>
                      <a:pt x="260" y="991"/>
                    </a:lnTo>
                    <a:lnTo>
                      <a:pt x="245" y="993"/>
                    </a:lnTo>
                    <a:lnTo>
                      <a:pt x="230" y="996"/>
                    </a:lnTo>
                    <a:lnTo>
                      <a:pt x="213" y="1000"/>
                    </a:lnTo>
                    <a:lnTo>
                      <a:pt x="203" y="1004"/>
                    </a:lnTo>
                    <a:lnTo>
                      <a:pt x="197" y="1007"/>
                    </a:lnTo>
                    <a:lnTo>
                      <a:pt x="190" y="1009"/>
                    </a:lnTo>
                    <a:lnTo>
                      <a:pt x="184" y="1009"/>
                    </a:lnTo>
                    <a:lnTo>
                      <a:pt x="177" y="1008"/>
                    </a:lnTo>
                    <a:lnTo>
                      <a:pt x="177" y="997"/>
                    </a:lnTo>
                    <a:lnTo>
                      <a:pt x="175" y="986"/>
                    </a:lnTo>
                    <a:lnTo>
                      <a:pt x="174" y="971"/>
                    </a:lnTo>
                    <a:lnTo>
                      <a:pt x="176" y="958"/>
                    </a:lnTo>
                    <a:lnTo>
                      <a:pt x="175" y="940"/>
                    </a:lnTo>
                    <a:lnTo>
                      <a:pt x="177" y="874"/>
                    </a:lnTo>
                    <a:lnTo>
                      <a:pt x="175" y="820"/>
                    </a:lnTo>
                    <a:lnTo>
                      <a:pt x="173" y="758"/>
                    </a:lnTo>
                    <a:lnTo>
                      <a:pt x="167" y="704"/>
                    </a:lnTo>
                    <a:lnTo>
                      <a:pt x="164" y="648"/>
                    </a:lnTo>
                    <a:lnTo>
                      <a:pt x="162" y="677"/>
                    </a:lnTo>
                    <a:lnTo>
                      <a:pt x="156" y="705"/>
                    </a:lnTo>
                    <a:lnTo>
                      <a:pt x="162" y="729"/>
                    </a:lnTo>
                    <a:lnTo>
                      <a:pt x="164" y="754"/>
                    </a:lnTo>
                    <a:lnTo>
                      <a:pt x="167" y="795"/>
                    </a:lnTo>
                    <a:lnTo>
                      <a:pt x="168" y="837"/>
                    </a:lnTo>
                    <a:lnTo>
                      <a:pt x="163" y="890"/>
                    </a:lnTo>
                    <a:lnTo>
                      <a:pt x="156" y="919"/>
                    </a:lnTo>
                    <a:lnTo>
                      <a:pt x="155" y="927"/>
                    </a:lnTo>
                    <a:lnTo>
                      <a:pt x="148" y="935"/>
                    </a:lnTo>
                    <a:lnTo>
                      <a:pt x="128" y="938"/>
                    </a:lnTo>
                    <a:lnTo>
                      <a:pt x="104" y="937"/>
                    </a:lnTo>
                    <a:lnTo>
                      <a:pt x="81" y="940"/>
                    </a:lnTo>
                    <a:lnTo>
                      <a:pt x="54" y="935"/>
                    </a:lnTo>
                    <a:lnTo>
                      <a:pt x="51" y="933"/>
                    </a:lnTo>
                    <a:lnTo>
                      <a:pt x="51" y="928"/>
                    </a:lnTo>
                    <a:lnTo>
                      <a:pt x="54" y="901"/>
                    </a:lnTo>
                    <a:lnTo>
                      <a:pt x="53" y="880"/>
                    </a:lnTo>
                    <a:lnTo>
                      <a:pt x="52" y="856"/>
                    </a:lnTo>
                    <a:lnTo>
                      <a:pt x="50" y="835"/>
                    </a:lnTo>
                    <a:lnTo>
                      <a:pt x="47" y="789"/>
                    </a:lnTo>
                    <a:lnTo>
                      <a:pt x="42" y="730"/>
                    </a:lnTo>
                    <a:lnTo>
                      <a:pt x="35" y="649"/>
                    </a:lnTo>
                    <a:lnTo>
                      <a:pt x="27" y="593"/>
                    </a:lnTo>
                    <a:lnTo>
                      <a:pt x="24" y="524"/>
                    </a:lnTo>
                    <a:lnTo>
                      <a:pt x="23" y="462"/>
                    </a:lnTo>
                    <a:lnTo>
                      <a:pt x="13" y="393"/>
                    </a:lnTo>
                    <a:lnTo>
                      <a:pt x="8" y="325"/>
                    </a:lnTo>
                    <a:lnTo>
                      <a:pt x="4" y="275"/>
                    </a:lnTo>
                    <a:lnTo>
                      <a:pt x="0" y="213"/>
                    </a:lnTo>
                    <a:lnTo>
                      <a:pt x="1" y="149"/>
                    </a:lnTo>
                    <a:lnTo>
                      <a:pt x="4" y="101"/>
                    </a:lnTo>
                    <a:lnTo>
                      <a:pt x="9" y="62"/>
                    </a:lnTo>
                    <a:lnTo>
                      <a:pt x="17" y="28"/>
                    </a:lnTo>
                    <a:lnTo>
                      <a:pt x="27" y="0"/>
                    </a:lnTo>
                  </a:path>
                </a:pathLst>
              </a:custGeom>
              <a:solidFill>
                <a:srgbClr val="0000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grpSp>
            <p:nvGrpSpPr>
              <p:cNvPr id="44212" name="Group 161"/>
              <p:cNvGrpSpPr>
                <a:grpSpLocks/>
              </p:cNvGrpSpPr>
              <p:nvPr/>
            </p:nvGrpSpPr>
            <p:grpSpPr bwMode="auto">
              <a:xfrm>
                <a:off x="4158" y="2447"/>
                <a:ext cx="280" cy="984"/>
                <a:chOff x="4158" y="2447"/>
                <a:chExt cx="280" cy="984"/>
              </a:xfrm>
            </p:grpSpPr>
            <p:sp>
              <p:nvSpPr>
                <p:cNvPr id="44213" name="Freeform 162"/>
                <p:cNvSpPr>
                  <a:spLocks/>
                </p:cNvSpPr>
                <p:nvPr/>
              </p:nvSpPr>
              <p:spPr bwMode="auto">
                <a:xfrm>
                  <a:off x="4185" y="2486"/>
                  <a:ext cx="144" cy="884"/>
                </a:xfrm>
                <a:custGeom>
                  <a:avLst/>
                  <a:gdLst>
                    <a:gd name="T0" fmla="*/ 85 w 144"/>
                    <a:gd name="T1" fmla="*/ 592 h 884"/>
                    <a:gd name="T2" fmla="*/ 71 w 144"/>
                    <a:gd name="T3" fmla="*/ 441 h 884"/>
                    <a:gd name="T4" fmla="*/ 77 w 144"/>
                    <a:gd name="T5" fmla="*/ 326 h 884"/>
                    <a:gd name="T6" fmla="*/ 87 w 144"/>
                    <a:gd name="T7" fmla="*/ 204 h 884"/>
                    <a:gd name="T8" fmla="*/ 123 w 144"/>
                    <a:gd name="T9" fmla="*/ 159 h 884"/>
                    <a:gd name="T10" fmla="*/ 125 w 144"/>
                    <a:gd name="T11" fmla="*/ 145 h 884"/>
                    <a:gd name="T12" fmla="*/ 93 w 144"/>
                    <a:gd name="T13" fmla="*/ 166 h 884"/>
                    <a:gd name="T14" fmla="*/ 75 w 144"/>
                    <a:gd name="T15" fmla="*/ 138 h 884"/>
                    <a:gd name="T16" fmla="*/ 75 w 144"/>
                    <a:gd name="T17" fmla="*/ 89 h 884"/>
                    <a:gd name="T18" fmla="*/ 87 w 144"/>
                    <a:gd name="T19" fmla="*/ 53 h 884"/>
                    <a:gd name="T20" fmla="*/ 93 w 144"/>
                    <a:gd name="T21" fmla="*/ 14 h 884"/>
                    <a:gd name="T22" fmla="*/ 82 w 144"/>
                    <a:gd name="T23" fmla="*/ 18 h 884"/>
                    <a:gd name="T24" fmla="*/ 62 w 144"/>
                    <a:gd name="T25" fmla="*/ 52 h 884"/>
                    <a:gd name="T26" fmla="*/ 48 w 144"/>
                    <a:gd name="T27" fmla="*/ 90 h 884"/>
                    <a:gd name="T28" fmla="*/ 42 w 144"/>
                    <a:gd name="T29" fmla="*/ 122 h 884"/>
                    <a:gd name="T30" fmla="*/ 47 w 144"/>
                    <a:gd name="T31" fmla="*/ 166 h 884"/>
                    <a:gd name="T32" fmla="*/ 56 w 144"/>
                    <a:gd name="T33" fmla="*/ 227 h 884"/>
                    <a:gd name="T34" fmla="*/ 19 w 144"/>
                    <a:gd name="T35" fmla="*/ 137 h 884"/>
                    <a:gd name="T36" fmla="*/ 1 w 144"/>
                    <a:gd name="T37" fmla="*/ 161 h 884"/>
                    <a:gd name="T38" fmla="*/ 6 w 144"/>
                    <a:gd name="T39" fmla="*/ 327 h 884"/>
                    <a:gd name="T40" fmla="*/ 18 w 144"/>
                    <a:gd name="T41" fmla="*/ 604 h 884"/>
                    <a:gd name="T42" fmla="*/ 21 w 144"/>
                    <a:gd name="T43" fmla="*/ 687 h 884"/>
                    <a:gd name="T44" fmla="*/ 17 w 144"/>
                    <a:gd name="T45" fmla="*/ 829 h 884"/>
                    <a:gd name="T46" fmla="*/ 3 w 144"/>
                    <a:gd name="T47" fmla="*/ 883 h 884"/>
                    <a:gd name="T48" fmla="*/ 28 w 144"/>
                    <a:gd name="T49" fmla="*/ 881 h 884"/>
                    <a:gd name="T50" fmla="*/ 50 w 144"/>
                    <a:gd name="T51" fmla="*/ 882 h 884"/>
                    <a:gd name="T52" fmla="*/ 70 w 144"/>
                    <a:gd name="T53" fmla="*/ 880 h 884"/>
                    <a:gd name="T54" fmla="*/ 79 w 144"/>
                    <a:gd name="T55" fmla="*/ 874 h 884"/>
                    <a:gd name="T56" fmla="*/ 80 w 144"/>
                    <a:gd name="T57" fmla="*/ 856 h 884"/>
                    <a:gd name="T58" fmla="*/ 86 w 144"/>
                    <a:gd name="T59" fmla="*/ 817 h 884"/>
                    <a:gd name="T60" fmla="*/ 89 w 144"/>
                    <a:gd name="T61" fmla="*/ 778 h 884"/>
                    <a:gd name="T62" fmla="*/ 88 w 144"/>
                    <a:gd name="T63" fmla="*/ 745 h 884"/>
                    <a:gd name="T64" fmla="*/ 86 w 144"/>
                    <a:gd name="T65" fmla="*/ 699 h 884"/>
                    <a:gd name="T66" fmla="*/ 83 w 144"/>
                    <a:gd name="T67" fmla="*/ 670 h 884"/>
                    <a:gd name="T68" fmla="*/ 77 w 144"/>
                    <a:gd name="T69" fmla="*/ 650 h 884"/>
                    <a:gd name="T70" fmla="*/ 81 w 144"/>
                    <a:gd name="T71" fmla="*/ 633 h 884"/>
                    <a:gd name="T72" fmla="*/ 83 w 144"/>
                    <a:gd name="T73" fmla="*/ 609 h 884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</a:gdLst>
                  <a:ahLst/>
                  <a:cxnLst>
                    <a:cxn ang="T74">
                      <a:pos x="T0" y="T1"/>
                    </a:cxn>
                    <a:cxn ang="T75">
                      <a:pos x="T2" y="T3"/>
                    </a:cxn>
                    <a:cxn ang="T76">
                      <a:pos x="T4" y="T5"/>
                    </a:cxn>
                    <a:cxn ang="T77">
                      <a:pos x="T6" y="T7"/>
                    </a:cxn>
                    <a:cxn ang="T78">
                      <a:pos x="T8" y="T9"/>
                    </a:cxn>
                    <a:cxn ang="T79">
                      <a:pos x="T10" y="T11"/>
                    </a:cxn>
                    <a:cxn ang="T80">
                      <a:pos x="T12" y="T13"/>
                    </a:cxn>
                    <a:cxn ang="T81">
                      <a:pos x="T14" y="T15"/>
                    </a:cxn>
                    <a:cxn ang="T82">
                      <a:pos x="T16" y="T17"/>
                    </a:cxn>
                    <a:cxn ang="T83">
                      <a:pos x="T18" y="T19"/>
                    </a:cxn>
                    <a:cxn ang="T84">
                      <a:pos x="T20" y="T21"/>
                    </a:cxn>
                    <a:cxn ang="T85">
                      <a:pos x="T22" y="T23"/>
                    </a:cxn>
                    <a:cxn ang="T86">
                      <a:pos x="T24" y="T25"/>
                    </a:cxn>
                    <a:cxn ang="T87">
                      <a:pos x="T26" y="T27"/>
                    </a:cxn>
                    <a:cxn ang="T88">
                      <a:pos x="T28" y="T29"/>
                    </a:cxn>
                    <a:cxn ang="T89">
                      <a:pos x="T30" y="T31"/>
                    </a:cxn>
                    <a:cxn ang="T90">
                      <a:pos x="T32" y="T33"/>
                    </a:cxn>
                    <a:cxn ang="T91">
                      <a:pos x="T34" y="T35"/>
                    </a:cxn>
                    <a:cxn ang="T92">
                      <a:pos x="T36" y="T37"/>
                    </a:cxn>
                    <a:cxn ang="T93">
                      <a:pos x="T38" y="T39"/>
                    </a:cxn>
                    <a:cxn ang="T94">
                      <a:pos x="T40" y="T41"/>
                    </a:cxn>
                    <a:cxn ang="T95">
                      <a:pos x="T42" y="T43"/>
                    </a:cxn>
                    <a:cxn ang="T96">
                      <a:pos x="T44" y="T45"/>
                    </a:cxn>
                    <a:cxn ang="T97">
                      <a:pos x="T46" y="T47"/>
                    </a:cxn>
                    <a:cxn ang="T98">
                      <a:pos x="T48" y="T49"/>
                    </a:cxn>
                    <a:cxn ang="T99">
                      <a:pos x="T50" y="T51"/>
                    </a:cxn>
                    <a:cxn ang="T100">
                      <a:pos x="T52" y="T53"/>
                    </a:cxn>
                    <a:cxn ang="T101">
                      <a:pos x="T54" y="T55"/>
                    </a:cxn>
                    <a:cxn ang="T102">
                      <a:pos x="T56" y="T57"/>
                    </a:cxn>
                    <a:cxn ang="T103">
                      <a:pos x="T58" y="T59"/>
                    </a:cxn>
                    <a:cxn ang="T104">
                      <a:pos x="T60" y="T61"/>
                    </a:cxn>
                    <a:cxn ang="T105">
                      <a:pos x="T62" y="T63"/>
                    </a:cxn>
                    <a:cxn ang="T106">
                      <a:pos x="T64" y="T65"/>
                    </a:cxn>
                    <a:cxn ang="T107">
                      <a:pos x="T66" y="T67"/>
                    </a:cxn>
                    <a:cxn ang="T108">
                      <a:pos x="T68" y="T69"/>
                    </a:cxn>
                    <a:cxn ang="T109">
                      <a:pos x="T70" y="T71"/>
                    </a:cxn>
                    <a:cxn ang="T110">
                      <a:pos x="T72" y="T73"/>
                    </a:cxn>
                  </a:cxnLst>
                  <a:rect l="0" t="0" r="r" b="b"/>
                  <a:pathLst>
                    <a:path w="144" h="884">
                      <a:moveTo>
                        <a:pt x="83" y="609"/>
                      </a:moveTo>
                      <a:lnTo>
                        <a:pt x="85" y="592"/>
                      </a:lnTo>
                      <a:lnTo>
                        <a:pt x="74" y="494"/>
                      </a:lnTo>
                      <a:lnTo>
                        <a:pt x="71" y="441"/>
                      </a:lnTo>
                      <a:lnTo>
                        <a:pt x="74" y="385"/>
                      </a:lnTo>
                      <a:lnTo>
                        <a:pt x="77" y="326"/>
                      </a:lnTo>
                      <a:lnTo>
                        <a:pt x="82" y="268"/>
                      </a:lnTo>
                      <a:lnTo>
                        <a:pt x="87" y="204"/>
                      </a:lnTo>
                      <a:lnTo>
                        <a:pt x="108" y="177"/>
                      </a:lnTo>
                      <a:lnTo>
                        <a:pt x="123" y="159"/>
                      </a:lnTo>
                      <a:lnTo>
                        <a:pt x="143" y="142"/>
                      </a:lnTo>
                      <a:lnTo>
                        <a:pt x="125" y="145"/>
                      </a:lnTo>
                      <a:lnTo>
                        <a:pt x="107" y="155"/>
                      </a:lnTo>
                      <a:lnTo>
                        <a:pt x="93" y="166"/>
                      </a:lnTo>
                      <a:lnTo>
                        <a:pt x="77" y="186"/>
                      </a:lnTo>
                      <a:lnTo>
                        <a:pt x="75" y="138"/>
                      </a:lnTo>
                      <a:lnTo>
                        <a:pt x="74" y="109"/>
                      </a:lnTo>
                      <a:lnTo>
                        <a:pt x="75" y="89"/>
                      </a:lnTo>
                      <a:lnTo>
                        <a:pt x="82" y="70"/>
                      </a:lnTo>
                      <a:lnTo>
                        <a:pt x="87" y="53"/>
                      </a:lnTo>
                      <a:lnTo>
                        <a:pt x="91" y="34"/>
                      </a:lnTo>
                      <a:lnTo>
                        <a:pt x="93" y="14"/>
                      </a:lnTo>
                      <a:lnTo>
                        <a:pt x="90" y="0"/>
                      </a:lnTo>
                      <a:lnTo>
                        <a:pt x="82" y="18"/>
                      </a:lnTo>
                      <a:lnTo>
                        <a:pt x="73" y="33"/>
                      </a:lnTo>
                      <a:lnTo>
                        <a:pt x="62" y="52"/>
                      </a:lnTo>
                      <a:lnTo>
                        <a:pt x="57" y="68"/>
                      </a:lnTo>
                      <a:lnTo>
                        <a:pt x="48" y="90"/>
                      </a:lnTo>
                      <a:lnTo>
                        <a:pt x="44" y="106"/>
                      </a:lnTo>
                      <a:lnTo>
                        <a:pt x="42" y="122"/>
                      </a:lnTo>
                      <a:lnTo>
                        <a:pt x="43" y="144"/>
                      </a:lnTo>
                      <a:lnTo>
                        <a:pt x="47" y="166"/>
                      </a:lnTo>
                      <a:lnTo>
                        <a:pt x="49" y="190"/>
                      </a:lnTo>
                      <a:lnTo>
                        <a:pt x="56" y="227"/>
                      </a:lnTo>
                      <a:lnTo>
                        <a:pt x="36" y="185"/>
                      </a:lnTo>
                      <a:lnTo>
                        <a:pt x="19" y="137"/>
                      </a:lnTo>
                      <a:lnTo>
                        <a:pt x="7" y="90"/>
                      </a:lnTo>
                      <a:lnTo>
                        <a:pt x="1" y="161"/>
                      </a:lnTo>
                      <a:lnTo>
                        <a:pt x="0" y="222"/>
                      </a:lnTo>
                      <a:lnTo>
                        <a:pt x="6" y="327"/>
                      </a:lnTo>
                      <a:lnTo>
                        <a:pt x="13" y="464"/>
                      </a:lnTo>
                      <a:lnTo>
                        <a:pt x="18" y="604"/>
                      </a:lnTo>
                      <a:lnTo>
                        <a:pt x="13" y="669"/>
                      </a:lnTo>
                      <a:lnTo>
                        <a:pt x="21" y="687"/>
                      </a:lnTo>
                      <a:lnTo>
                        <a:pt x="32" y="745"/>
                      </a:lnTo>
                      <a:lnTo>
                        <a:pt x="17" y="829"/>
                      </a:lnTo>
                      <a:lnTo>
                        <a:pt x="11" y="860"/>
                      </a:lnTo>
                      <a:lnTo>
                        <a:pt x="3" y="883"/>
                      </a:lnTo>
                      <a:lnTo>
                        <a:pt x="17" y="881"/>
                      </a:lnTo>
                      <a:lnTo>
                        <a:pt x="28" y="881"/>
                      </a:lnTo>
                      <a:lnTo>
                        <a:pt x="36" y="881"/>
                      </a:lnTo>
                      <a:lnTo>
                        <a:pt x="50" y="882"/>
                      </a:lnTo>
                      <a:lnTo>
                        <a:pt x="60" y="881"/>
                      </a:lnTo>
                      <a:lnTo>
                        <a:pt x="70" y="880"/>
                      </a:lnTo>
                      <a:lnTo>
                        <a:pt x="75" y="877"/>
                      </a:lnTo>
                      <a:lnTo>
                        <a:pt x="79" y="874"/>
                      </a:lnTo>
                      <a:lnTo>
                        <a:pt x="77" y="864"/>
                      </a:lnTo>
                      <a:lnTo>
                        <a:pt x="80" y="856"/>
                      </a:lnTo>
                      <a:lnTo>
                        <a:pt x="83" y="836"/>
                      </a:lnTo>
                      <a:lnTo>
                        <a:pt x="86" y="817"/>
                      </a:lnTo>
                      <a:lnTo>
                        <a:pt x="88" y="797"/>
                      </a:lnTo>
                      <a:lnTo>
                        <a:pt x="89" y="778"/>
                      </a:lnTo>
                      <a:lnTo>
                        <a:pt x="89" y="762"/>
                      </a:lnTo>
                      <a:lnTo>
                        <a:pt x="88" y="745"/>
                      </a:lnTo>
                      <a:lnTo>
                        <a:pt x="87" y="725"/>
                      </a:lnTo>
                      <a:lnTo>
                        <a:pt x="86" y="699"/>
                      </a:lnTo>
                      <a:lnTo>
                        <a:pt x="83" y="681"/>
                      </a:lnTo>
                      <a:lnTo>
                        <a:pt x="83" y="670"/>
                      </a:lnTo>
                      <a:lnTo>
                        <a:pt x="80" y="661"/>
                      </a:lnTo>
                      <a:lnTo>
                        <a:pt x="77" y="650"/>
                      </a:lnTo>
                      <a:lnTo>
                        <a:pt x="78" y="644"/>
                      </a:lnTo>
                      <a:lnTo>
                        <a:pt x="81" y="633"/>
                      </a:lnTo>
                      <a:lnTo>
                        <a:pt x="83" y="621"/>
                      </a:lnTo>
                      <a:lnTo>
                        <a:pt x="83" y="609"/>
                      </a:lnTo>
                    </a:path>
                  </a:pathLst>
                </a:custGeom>
                <a:solidFill>
                  <a:srgbClr val="00008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4214" name="Freeform 163"/>
                <p:cNvSpPr>
                  <a:spLocks/>
                </p:cNvSpPr>
                <p:nvPr/>
              </p:nvSpPr>
              <p:spPr bwMode="auto">
                <a:xfrm>
                  <a:off x="4276" y="2622"/>
                  <a:ext cx="56" cy="491"/>
                </a:xfrm>
                <a:custGeom>
                  <a:avLst/>
                  <a:gdLst>
                    <a:gd name="T0" fmla="*/ 0 w 56"/>
                    <a:gd name="T1" fmla="*/ 490 h 491"/>
                    <a:gd name="T2" fmla="*/ 3 w 56"/>
                    <a:gd name="T3" fmla="*/ 454 h 491"/>
                    <a:gd name="T4" fmla="*/ 4 w 56"/>
                    <a:gd name="T5" fmla="*/ 421 h 491"/>
                    <a:gd name="T6" fmla="*/ 2 w 56"/>
                    <a:gd name="T7" fmla="*/ 342 h 491"/>
                    <a:gd name="T8" fmla="*/ 0 w 56"/>
                    <a:gd name="T9" fmla="*/ 289 h 491"/>
                    <a:gd name="T10" fmla="*/ 8 w 56"/>
                    <a:gd name="T11" fmla="*/ 218 h 491"/>
                    <a:gd name="T12" fmla="*/ 33 w 56"/>
                    <a:gd name="T13" fmla="*/ 112 h 491"/>
                    <a:gd name="T14" fmla="*/ 55 w 56"/>
                    <a:gd name="T15" fmla="*/ 0 h 491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56" h="491">
                      <a:moveTo>
                        <a:pt x="0" y="490"/>
                      </a:moveTo>
                      <a:lnTo>
                        <a:pt x="3" y="454"/>
                      </a:lnTo>
                      <a:lnTo>
                        <a:pt x="4" y="421"/>
                      </a:lnTo>
                      <a:lnTo>
                        <a:pt x="2" y="342"/>
                      </a:lnTo>
                      <a:lnTo>
                        <a:pt x="0" y="289"/>
                      </a:lnTo>
                      <a:lnTo>
                        <a:pt x="8" y="218"/>
                      </a:lnTo>
                      <a:lnTo>
                        <a:pt x="33" y="112"/>
                      </a:lnTo>
                      <a:lnTo>
                        <a:pt x="55" y="0"/>
                      </a:lnTo>
                    </a:path>
                  </a:pathLst>
                </a:custGeom>
                <a:noFill/>
                <a:ln w="12700" cap="rnd" cmpd="sng">
                  <a:solidFill>
                    <a:srgbClr val="000080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4215" name="Freeform 164"/>
                <p:cNvSpPr>
                  <a:spLocks/>
                </p:cNvSpPr>
                <p:nvPr/>
              </p:nvSpPr>
              <p:spPr bwMode="auto">
                <a:xfrm>
                  <a:off x="4275" y="2514"/>
                  <a:ext cx="163" cy="917"/>
                </a:xfrm>
                <a:custGeom>
                  <a:avLst/>
                  <a:gdLst>
                    <a:gd name="T0" fmla="*/ 128 w 163"/>
                    <a:gd name="T1" fmla="*/ 11 h 917"/>
                    <a:gd name="T2" fmla="*/ 101 w 163"/>
                    <a:gd name="T3" fmla="*/ 42 h 917"/>
                    <a:gd name="T4" fmla="*/ 85 w 163"/>
                    <a:gd name="T5" fmla="*/ 54 h 917"/>
                    <a:gd name="T6" fmla="*/ 60 w 163"/>
                    <a:gd name="T7" fmla="*/ 61 h 917"/>
                    <a:gd name="T8" fmla="*/ 61 w 163"/>
                    <a:gd name="T9" fmla="*/ 76 h 917"/>
                    <a:gd name="T10" fmla="*/ 93 w 163"/>
                    <a:gd name="T11" fmla="*/ 95 h 917"/>
                    <a:gd name="T12" fmla="*/ 130 w 163"/>
                    <a:gd name="T13" fmla="*/ 94 h 917"/>
                    <a:gd name="T14" fmla="*/ 94 w 163"/>
                    <a:gd name="T15" fmla="*/ 115 h 917"/>
                    <a:gd name="T16" fmla="*/ 66 w 163"/>
                    <a:gd name="T17" fmla="*/ 140 h 917"/>
                    <a:gd name="T18" fmla="*/ 53 w 163"/>
                    <a:gd name="T19" fmla="*/ 158 h 917"/>
                    <a:gd name="T20" fmla="*/ 76 w 163"/>
                    <a:gd name="T21" fmla="*/ 168 h 917"/>
                    <a:gd name="T22" fmla="*/ 117 w 163"/>
                    <a:gd name="T23" fmla="*/ 163 h 917"/>
                    <a:gd name="T24" fmla="*/ 128 w 163"/>
                    <a:gd name="T25" fmla="*/ 164 h 917"/>
                    <a:gd name="T26" fmla="*/ 94 w 163"/>
                    <a:gd name="T27" fmla="*/ 191 h 917"/>
                    <a:gd name="T28" fmla="*/ 60 w 163"/>
                    <a:gd name="T29" fmla="*/ 229 h 917"/>
                    <a:gd name="T30" fmla="*/ 51 w 163"/>
                    <a:gd name="T31" fmla="*/ 255 h 917"/>
                    <a:gd name="T32" fmla="*/ 91 w 163"/>
                    <a:gd name="T33" fmla="*/ 247 h 917"/>
                    <a:gd name="T34" fmla="*/ 105 w 163"/>
                    <a:gd name="T35" fmla="*/ 250 h 917"/>
                    <a:gd name="T36" fmla="*/ 66 w 163"/>
                    <a:gd name="T37" fmla="*/ 310 h 917"/>
                    <a:gd name="T38" fmla="*/ 33 w 163"/>
                    <a:gd name="T39" fmla="*/ 360 h 917"/>
                    <a:gd name="T40" fmla="*/ 43 w 163"/>
                    <a:gd name="T41" fmla="*/ 385 h 917"/>
                    <a:gd name="T42" fmla="*/ 79 w 163"/>
                    <a:gd name="T43" fmla="*/ 377 h 917"/>
                    <a:gd name="T44" fmla="*/ 68 w 163"/>
                    <a:gd name="T45" fmla="*/ 421 h 917"/>
                    <a:gd name="T46" fmla="*/ 38 w 163"/>
                    <a:gd name="T47" fmla="*/ 502 h 917"/>
                    <a:gd name="T48" fmla="*/ 18 w 163"/>
                    <a:gd name="T49" fmla="*/ 560 h 917"/>
                    <a:gd name="T50" fmla="*/ 1 w 163"/>
                    <a:gd name="T51" fmla="*/ 633 h 917"/>
                    <a:gd name="T52" fmla="*/ 11 w 163"/>
                    <a:gd name="T53" fmla="*/ 794 h 917"/>
                    <a:gd name="T54" fmla="*/ 26 w 163"/>
                    <a:gd name="T55" fmla="*/ 855 h 917"/>
                    <a:gd name="T56" fmla="*/ 46 w 163"/>
                    <a:gd name="T57" fmla="*/ 916 h 917"/>
                    <a:gd name="T58" fmla="*/ 82 w 163"/>
                    <a:gd name="T59" fmla="*/ 909 h 917"/>
                    <a:gd name="T60" fmla="*/ 101 w 163"/>
                    <a:gd name="T61" fmla="*/ 910 h 917"/>
                    <a:gd name="T62" fmla="*/ 104 w 163"/>
                    <a:gd name="T63" fmla="*/ 871 h 917"/>
                    <a:gd name="T64" fmla="*/ 110 w 163"/>
                    <a:gd name="T65" fmla="*/ 815 h 917"/>
                    <a:gd name="T66" fmla="*/ 112 w 163"/>
                    <a:gd name="T67" fmla="*/ 631 h 917"/>
                    <a:gd name="T68" fmla="*/ 104 w 163"/>
                    <a:gd name="T69" fmla="*/ 482 h 917"/>
                    <a:gd name="T70" fmla="*/ 104 w 163"/>
                    <a:gd name="T71" fmla="*/ 405 h 917"/>
                    <a:gd name="T72" fmla="*/ 107 w 163"/>
                    <a:gd name="T73" fmla="*/ 349 h 917"/>
                    <a:gd name="T74" fmla="*/ 116 w 163"/>
                    <a:gd name="T75" fmla="*/ 320 h 917"/>
                    <a:gd name="T76" fmla="*/ 126 w 163"/>
                    <a:gd name="T77" fmla="*/ 285 h 917"/>
                    <a:gd name="T78" fmla="*/ 135 w 163"/>
                    <a:gd name="T79" fmla="*/ 244 h 917"/>
                    <a:gd name="T80" fmla="*/ 137 w 163"/>
                    <a:gd name="T81" fmla="*/ 213 h 917"/>
                    <a:gd name="T82" fmla="*/ 149 w 163"/>
                    <a:gd name="T83" fmla="*/ 166 h 917"/>
                    <a:gd name="T84" fmla="*/ 154 w 163"/>
                    <a:gd name="T85" fmla="*/ 123 h 917"/>
                    <a:gd name="T86" fmla="*/ 155 w 163"/>
                    <a:gd name="T87" fmla="*/ 87 h 917"/>
                    <a:gd name="T88" fmla="*/ 160 w 163"/>
                    <a:gd name="T89" fmla="*/ 56 h 917"/>
                    <a:gd name="T90" fmla="*/ 149 w 163"/>
                    <a:gd name="T91" fmla="*/ 66 h 917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</a:gdLst>
                  <a:ahLst/>
                  <a:cxnLst>
                    <a:cxn ang="T92">
                      <a:pos x="T0" y="T1"/>
                    </a:cxn>
                    <a:cxn ang="T93">
                      <a:pos x="T2" y="T3"/>
                    </a:cxn>
                    <a:cxn ang="T94">
                      <a:pos x="T4" y="T5"/>
                    </a:cxn>
                    <a:cxn ang="T95">
                      <a:pos x="T6" y="T7"/>
                    </a:cxn>
                    <a:cxn ang="T96">
                      <a:pos x="T8" y="T9"/>
                    </a:cxn>
                    <a:cxn ang="T97">
                      <a:pos x="T10" y="T11"/>
                    </a:cxn>
                    <a:cxn ang="T98">
                      <a:pos x="T12" y="T13"/>
                    </a:cxn>
                    <a:cxn ang="T99">
                      <a:pos x="T14" y="T15"/>
                    </a:cxn>
                    <a:cxn ang="T100">
                      <a:pos x="T16" y="T17"/>
                    </a:cxn>
                    <a:cxn ang="T101">
                      <a:pos x="T18" y="T19"/>
                    </a:cxn>
                    <a:cxn ang="T102">
                      <a:pos x="T20" y="T21"/>
                    </a:cxn>
                    <a:cxn ang="T103">
                      <a:pos x="T22" y="T23"/>
                    </a:cxn>
                    <a:cxn ang="T104">
                      <a:pos x="T24" y="T25"/>
                    </a:cxn>
                    <a:cxn ang="T105">
                      <a:pos x="T26" y="T27"/>
                    </a:cxn>
                    <a:cxn ang="T106">
                      <a:pos x="T28" y="T29"/>
                    </a:cxn>
                    <a:cxn ang="T107">
                      <a:pos x="T30" y="T31"/>
                    </a:cxn>
                    <a:cxn ang="T108">
                      <a:pos x="T32" y="T33"/>
                    </a:cxn>
                    <a:cxn ang="T109">
                      <a:pos x="T34" y="T35"/>
                    </a:cxn>
                    <a:cxn ang="T110">
                      <a:pos x="T36" y="T37"/>
                    </a:cxn>
                    <a:cxn ang="T111">
                      <a:pos x="T38" y="T39"/>
                    </a:cxn>
                    <a:cxn ang="T112">
                      <a:pos x="T40" y="T41"/>
                    </a:cxn>
                    <a:cxn ang="T113">
                      <a:pos x="T42" y="T43"/>
                    </a:cxn>
                    <a:cxn ang="T114">
                      <a:pos x="T44" y="T45"/>
                    </a:cxn>
                    <a:cxn ang="T115">
                      <a:pos x="T46" y="T47"/>
                    </a:cxn>
                    <a:cxn ang="T116">
                      <a:pos x="T48" y="T49"/>
                    </a:cxn>
                    <a:cxn ang="T117">
                      <a:pos x="T50" y="T51"/>
                    </a:cxn>
                    <a:cxn ang="T118">
                      <a:pos x="T52" y="T53"/>
                    </a:cxn>
                    <a:cxn ang="T119">
                      <a:pos x="T54" y="T55"/>
                    </a:cxn>
                    <a:cxn ang="T120">
                      <a:pos x="T56" y="T57"/>
                    </a:cxn>
                    <a:cxn ang="T121">
                      <a:pos x="T58" y="T59"/>
                    </a:cxn>
                    <a:cxn ang="T122">
                      <a:pos x="T60" y="T61"/>
                    </a:cxn>
                    <a:cxn ang="T123">
                      <a:pos x="T62" y="T63"/>
                    </a:cxn>
                    <a:cxn ang="T124">
                      <a:pos x="T64" y="T65"/>
                    </a:cxn>
                    <a:cxn ang="T125">
                      <a:pos x="T66" y="T67"/>
                    </a:cxn>
                    <a:cxn ang="T126">
                      <a:pos x="T68" y="T69"/>
                    </a:cxn>
                    <a:cxn ang="T127">
                      <a:pos x="T70" y="T71"/>
                    </a:cxn>
                    <a:cxn ang="T128">
                      <a:pos x="T72" y="T73"/>
                    </a:cxn>
                    <a:cxn ang="T129">
                      <a:pos x="T74" y="T75"/>
                    </a:cxn>
                    <a:cxn ang="T130">
                      <a:pos x="T76" y="T77"/>
                    </a:cxn>
                    <a:cxn ang="T131">
                      <a:pos x="T78" y="T79"/>
                    </a:cxn>
                    <a:cxn ang="T132">
                      <a:pos x="T80" y="T81"/>
                    </a:cxn>
                    <a:cxn ang="T133">
                      <a:pos x="T82" y="T83"/>
                    </a:cxn>
                    <a:cxn ang="T134">
                      <a:pos x="T84" y="T85"/>
                    </a:cxn>
                    <a:cxn ang="T135">
                      <a:pos x="T86" y="T87"/>
                    </a:cxn>
                    <a:cxn ang="T136">
                      <a:pos x="T88" y="T89"/>
                    </a:cxn>
                    <a:cxn ang="T137">
                      <a:pos x="T90" y="T91"/>
                    </a:cxn>
                  </a:cxnLst>
                  <a:rect l="0" t="0" r="r" b="b"/>
                  <a:pathLst>
                    <a:path w="163" h="917">
                      <a:moveTo>
                        <a:pt x="149" y="0"/>
                      </a:moveTo>
                      <a:lnTo>
                        <a:pt x="139" y="5"/>
                      </a:lnTo>
                      <a:lnTo>
                        <a:pt x="128" y="11"/>
                      </a:lnTo>
                      <a:lnTo>
                        <a:pt x="116" y="20"/>
                      </a:lnTo>
                      <a:lnTo>
                        <a:pt x="106" y="32"/>
                      </a:lnTo>
                      <a:lnTo>
                        <a:pt x="101" y="42"/>
                      </a:lnTo>
                      <a:lnTo>
                        <a:pt x="95" y="48"/>
                      </a:lnTo>
                      <a:lnTo>
                        <a:pt x="92" y="51"/>
                      </a:lnTo>
                      <a:lnTo>
                        <a:pt x="85" y="54"/>
                      </a:lnTo>
                      <a:lnTo>
                        <a:pt x="78" y="56"/>
                      </a:lnTo>
                      <a:lnTo>
                        <a:pt x="67" y="58"/>
                      </a:lnTo>
                      <a:lnTo>
                        <a:pt x="60" y="61"/>
                      </a:lnTo>
                      <a:lnTo>
                        <a:pt x="56" y="62"/>
                      </a:lnTo>
                      <a:lnTo>
                        <a:pt x="57" y="68"/>
                      </a:lnTo>
                      <a:lnTo>
                        <a:pt x="61" y="76"/>
                      </a:lnTo>
                      <a:lnTo>
                        <a:pt x="68" y="83"/>
                      </a:lnTo>
                      <a:lnTo>
                        <a:pt x="78" y="90"/>
                      </a:lnTo>
                      <a:lnTo>
                        <a:pt x="93" y="95"/>
                      </a:lnTo>
                      <a:lnTo>
                        <a:pt x="106" y="97"/>
                      </a:lnTo>
                      <a:lnTo>
                        <a:pt x="117" y="96"/>
                      </a:lnTo>
                      <a:lnTo>
                        <a:pt x="130" y="94"/>
                      </a:lnTo>
                      <a:lnTo>
                        <a:pt x="115" y="100"/>
                      </a:lnTo>
                      <a:lnTo>
                        <a:pt x="105" y="105"/>
                      </a:lnTo>
                      <a:lnTo>
                        <a:pt x="94" y="115"/>
                      </a:lnTo>
                      <a:lnTo>
                        <a:pt x="85" y="123"/>
                      </a:lnTo>
                      <a:lnTo>
                        <a:pt x="74" y="132"/>
                      </a:lnTo>
                      <a:lnTo>
                        <a:pt x="66" y="140"/>
                      </a:lnTo>
                      <a:lnTo>
                        <a:pt x="58" y="146"/>
                      </a:lnTo>
                      <a:lnTo>
                        <a:pt x="54" y="153"/>
                      </a:lnTo>
                      <a:lnTo>
                        <a:pt x="53" y="158"/>
                      </a:lnTo>
                      <a:lnTo>
                        <a:pt x="57" y="162"/>
                      </a:lnTo>
                      <a:lnTo>
                        <a:pt x="66" y="166"/>
                      </a:lnTo>
                      <a:lnTo>
                        <a:pt x="76" y="168"/>
                      </a:lnTo>
                      <a:lnTo>
                        <a:pt x="91" y="169"/>
                      </a:lnTo>
                      <a:lnTo>
                        <a:pt x="104" y="167"/>
                      </a:lnTo>
                      <a:lnTo>
                        <a:pt x="117" y="163"/>
                      </a:lnTo>
                      <a:lnTo>
                        <a:pt x="129" y="159"/>
                      </a:lnTo>
                      <a:lnTo>
                        <a:pt x="147" y="149"/>
                      </a:lnTo>
                      <a:lnTo>
                        <a:pt x="128" y="164"/>
                      </a:lnTo>
                      <a:lnTo>
                        <a:pt x="116" y="174"/>
                      </a:lnTo>
                      <a:lnTo>
                        <a:pt x="104" y="183"/>
                      </a:lnTo>
                      <a:lnTo>
                        <a:pt x="94" y="191"/>
                      </a:lnTo>
                      <a:lnTo>
                        <a:pt x="82" y="202"/>
                      </a:lnTo>
                      <a:lnTo>
                        <a:pt x="71" y="215"/>
                      </a:lnTo>
                      <a:lnTo>
                        <a:pt x="60" y="229"/>
                      </a:lnTo>
                      <a:lnTo>
                        <a:pt x="52" y="240"/>
                      </a:lnTo>
                      <a:lnTo>
                        <a:pt x="42" y="254"/>
                      </a:lnTo>
                      <a:lnTo>
                        <a:pt x="51" y="255"/>
                      </a:lnTo>
                      <a:lnTo>
                        <a:pt x="65" y="254"/>
                      </a:lnTo>
                      <a:lnTo>
                        <a:pt x="79" y="251"/>
                      </a:lnTo>
                      <a:lnTo>
                        <a:pt x="91" y="247"/>
                      </a:lnTo>
                      <a:lnTo>
                        <a:pt x="103" y="243"/>
                      </a:lnTo>
                      <a:lnTo>
                        <a:pt x="116" y="234"/>
                      </a:lnTo>
                      <a:lnTo>
                        <a:pt x="105" y="250"/>
                      </a:lnTo>
                      <a:lnTo>
                        <a:pt x="95" y="267"/>
                      </a:lnTo>
                      <a:lnTo>
                        <a:pt x="82" y="287"/>
                      </a:lnTo>
                      <a:lnTo>
                        <a:pt x="66" y="310"/>
                      </a:lnTo>
                      <a:lnTo>
                        <a:pt x="45" y="338"/>
                      </a:lnTo>
                      <a:lnTo>
                        <a:pt x="38" y="349"/>
                      </a:lnTo>
                      <a:lnTo>
                        <a:pt x="33" y="360"/>
                      </a:lnTo>
                      <a:lnTo>
                        <a:pt x="31" y="374"/>
                      </a:lnTo>
                      <a:lnTo>
                        <a:pt x="32" y="387"/>
                      </a:lnTo>
                      <a:lnTo>
                        <a:pt x="43" y="385"/>
                      </a:lnTo>
                      <a:lnTo>
                        <a:pt x="55" y="384"/>
                      </a:lnTo>
                      <a:lnTo>
                        <a:pt x="69" y="381"/>
                      </a:lnTo>
                      <a:lnTo>
                        <a:pt x="79" y="377"/>
                      </a:lnTo>
                      <a:lnTo>
                        <a:pt x="88" y="373"/>
                      </a:lnTo>
                      <a:lnTo>
                        <a:pt x="74" y="401"/>
                      </a:lnTo>
                      <a:lnTo>
                        <a:pt x="68" y="421"/>
                      </a:lnTo>
                      <a:lnTo>
                        <a:pt x="58" y="449"/>
                      </a:lnTo>
                      <a:lnTo>
                        <a:pt x="47" y="476"/>
                      </a:lnTo>
                      <a:lnTo>
                        <a:pt x="38" y="502"/>
                      </a:lnTo>
                      <a:lnTo>
                        <a:pt x="32" y="523"/>
                      </a:lnTo>
                      <a:lnTo>
                        <a:pt x="25" y="542"/>
                      </a:lnTo>
                      <a:lnTo>
                        <a:pt x="18" y="560"/>
                      </a:lnTo>
                      <a:lnTo>
                        <a:pt x="10" y="575"/>
                      </a:lnTo>
                      <a:lnTo>
                        <a:pt x="0" y="594"/>
                      </a:lnTo>
                      <a:lnTo>
                        <a:pt x="1" y="633"/>
                      </a:lnTo>
                      <a:lnTo>
                        <a:pt x="5" y="666"/>
                      </a:lnTo>
                      <a:lnTo>
                        <a:pt x="8" y="731"/>
                      </a:lnTo>
                      <a:lnTo>
                        <a:pt x="11" y="794"/>
                      </a:lnTo>
                      <a:lnTo>
                        <a:pt x="17" y="814"/>
                      </a:lnTo>
                      <a:lnTo>
                        <a:pt x="21" y="835"/>
                      </a:lnTo>
                      <a:lnTo>
                        <a:pt x="26" y="855"/>
                      </a:lnTo>
                      <a:lnTo>
                        <a:pt x="33" y="877"/>
                      </a:lnTo>
                      <a:lnTo>
                        <a:pt x="39" y="900"/>
                      </a:lnTo>
                      <a:lnTo>
                        <a:pt x="46" y="916"/>
                      </a:lnTo>
                      <a:lnTo>
                        <a:pt x="57" y="914"/>
                      </a:lnTo>
                      <a:lnTo>
                        <a:pt x="69" y="911"/>
                      </a:lnTo>
                      <a:lnTo>
                        <a:pt x="82" y="909"/>
                      </a:lnTo>
                      <a:lnTo>
                        <a:pt x="87" y="908"/>
                      </a:lnTo>
                      <a:lnTo>
                        <a:pt x="92" y="908"/>
                      </a:lnTo>
                      <a:lnTo>
                        <a:pt x="101" y="910"/>
                      </a:lnTo>
                      <a:lnTo>
                        <a:pt x="106" y="912"/>
                      </a:lnTo>
                      <a:lnTo>
                        <a:pt x="104" y="886"/>
                      </a:lnTo>
                      <a:lnTo>
                        <a:pt x="104" y="871"/>
                      </a:lnTo>
                      <a:lnTo>
                        <a:pt x="107" y="851"/>
                      </a:lnTo>
                      <a:lnTo>
                        <a:pt x="110" y="837"/>
                      </a:lnTo>
                      <a:lnTo>
                        <a:pt x="110" y="815"/>
                      </a:lnTo>
                      <a:lnTo>
                        <a:pt x="112" y="721"/>
                      </a:lnTo>
                      <a:lnTo>
                        <a:pt x="111" y="655"/>
                      </a:lnTo>
                      <a:lnTo>
                        <a:pt x="112" y="631"/>
                      </a:lnTo>
                      <a:lnTo>
                        <a:pt x="110" y="595"/>
                      </a:lnTo>
                      <a:lnTo>
                        <a:pt x="107" y="551"/>
                      </a:lnTo>
                      <a:lnTo>
                        <a:pt x="104" y="482"/>
                      </a:lnTo>
                      <a:lnTo>
                        <a:pt x="106" y="452"/>
                      </a:lnTo>
                      <a:lnTo>
                        <a:pt x="106" y="431"/>
                      </a:lnTo>
                      <a:lnTo>
                        <a:pt x="104" y="405"/>
                      </a:lnTo>
                      <a:lnTo>
                        <a:pt x="104" y="382"/>
                      </a:lnTo>
                      <a:lnTo>
                        <a:pt x="101" y="362"/>
                      </a:lnTo>
                      <a:lnTo>
                        <a:pt x="107" y="349"/>
                      </a:lnTo>
                      <a:lnTo>
                        <a:pt x="111" y="340"/>
                      </a:lnTo>
                      <a:lnTo>
                        <a:pt x="115" y="328"/>
                      </a:lnTo>
                      <a:lnTo>
                        <a:pt x="116" y="320"/>
                      </a:lnTo>
                      <a:lnTo>
                        <a:pt x="118" y="311"/>
                      </a:lnTo>
                      <a:lnTo>
                        <a:pt x="122" y="299"/>
                      </a:lnTo>
                      <a:lnTo>
                        <a:pt x="126" y="285"/>
                      </a:lnTo>
                      <a:lnTo>
                        <a:pt x="129" y="272"/>
                      </a:lnTo>
                      <a:lnTo>
                        <a:pt x="133" y="261"/>
                      </a:lnTo>
                      <a:lnTo>
                        <a:pt x="135" y="244"/>
                      </a:lnTo>
                      <a:lnTo>
                        <a:pt x="138" y="230"/>
                      </a:lnTo>
                      <a:lnTo>
                        <a:pt x="138" y="219"/>
                      </a:lnTo>
                      <a:lnTo>
                        <a:pt x="137" y="213"/>
                      </a:lnTo>
                      <a:lnTo>
                        <a:pt x="140" y="198"/>
                      </a:lnTo>
                      <a:lnTo>
                        <a:pt x="145" y="183"/>
                      </a:lnTo>
                      <a:lnTo>
                        <a:pt x="149" y="166"/>
                      </a:lnTo>
                      <a:lnTo>
                        <a:pt x="151" y="153"/>
                      </a:lnTo>
                      <a:lnTo>
                        <a:pt x="154" y="139"/>
                      </a:lnTo>
                      <a:lnTo>
                        <a:pt x="154" y="123"/>
                      </a:lnTo>
                      <a:lnTo>
                        <a:pt x="153" y="111"/>
                      </a:lnTo>
                      <a:lnTo>
                        <a:pt x="154" y="97"/>
                      </a:lnTo>
                      <a:lnTo>
                        <a:pt x="155" y="87"/>
                      </a:lnTo>
                      <a:lnTo>
                        <a:pt x="157" y="77"/>
                      </a:lnTo>
                      <a:lnTo>
                        <a:pt x="160" y="67"/>
                      </a:lnTo>
                      <a:lnTo>
                        <a:pt x="160" y="56"/>
                      </a:lnTo>
                      <a:lnTo>
                        <a:pt x="162" y="51"/>
                      </a:lnTo>
                      <a:lnTo>
                        <a:pt x="157" y="58"/>
                      </a:lnTo>
                      <a:lnTo>
                        <a:pt x="149" y="66"/>
                      </a:lnTo>
                      <a:lnTo>
                        <a:pt x="149" y="0"/>
                      </a:lnTo>
                    </a:path>
                  </a:pathLst>
                </a:custGeom>
                <a:solidFill>
                  <a:srgbClr val="00008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4216" name="Freeform 165"/>
                <p:cNvSpPr>
                  <a:spLocks/>
                </p:cNvSpPr>
                <p:nvPr/>
              </p:nvSpPr>
              <p:spPr bwMode="auto">
                <a:xfrm>
                  <a:off x="4158" y="2447"/>
                  <a:ext cx="25" cy="73"/>
                </a:xfrm>
                <a:custGeom>
                  <a:avLst/>
                  <a:gdLst>
                    <a:gd name="T0" fmla="*/ 1 w 25"/>
                    <a:gd name="T1" fmla="*/ 0 h 73"/>
                    <a:gd name="T2" fmla="*/ 9 w 25"/>
                    <a:gd name="T3" fmla="*/ 4 h 73"/>
                    <a:gd name="T4" fmla="*/ 17 w 25"/>
                    <a:gd name="T5" fmla="*/ 10 h 73"/>
                    <a:gd name="T6" fmla="*/ 24 w 25"/>
                    <a:gd name="T7" fmla="*/ 14 h 73"/>
                    <a:gd name="T8" fmla="*/ 21 w 25"/>
                    <a:gd name="T9" fmla="*/ 24 h 73"/>
                    <a:gd name="T10" fmla="*/ 15 w 25"/>
                    <a:gd name="T11" fmla="*/ 42 h 73"/>
                    <a:gd name="T12" fmla="*/ 8 w 25"/>
                    <a:gd name="T13" fmla="*/ 58 h 73"/>
                    <a:gd name="T14" fmla="*/ 0 w 25"/>
                    <a:gd name="T15" fmla="*/ 72 h 73"/>
                    <a:gd name="T16" fmla="*/ 0 w 25"/>
                    <a:gd name="T17" fmla="*/ 66 h 73"/>
                    <a:gd name="T18" fmla="*/ 1 w 25"/>
                    <a:gd name="T19" fmla="*/ 57 h 73"/>
                    <a:gd name="T20" fmla="*/ 3 w 25"/>
                    <a:gd name="T21" fmla="*/ 45 h 73"/>
                    <a:gd name="T22" fmla="*/ 2 w 25"/>
                    <a:gd name="T23" fmla="*/ 30 h 73"/>
                    <a:gd name="T24" fmla="*/ 0 w 25"/>
                    <a:gd name="T25" fmla="*/ 14 h 73"/>
                    <a:gd name="T26" fmla="*/ 1 w 25"/>
                    <a:gd name="T27" fmla="*/ 0 h 73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0" t="0" r="r" b="b"/>
                  <a:pathLst>
                    <a:path w="25" h="73">
                      <a:moveTo>
                        <a:pt x="1" y="0"/>
                      </a:moveTo>
                      <a:lnTo>
                        <a:pt x="9" y="4"/>
                      </a:lnTo>
                      <a:lnTo>
                        <a:pt x="17" y="10"/>
                      </a:lnTo>
                      <a:lnTo>
                        <a:pt x="24" y="14"/>
                      </a:lnTo>
                      <a:lnTo>
                        <a:pt x="21" y="24"/>
                      </a:lnTo>
                      <a:lnTo>
                        <a:pt x="15" y="42"/>
                      </a:lnTo>
                      <a:lnTo>
                        <a:pt x="8" y="58"/>
                      </a:lnTo>
                      <a:lnTo>
                        <a:pt x="0" y="72"/>
                      </a:lnTo>
                      <a:lnTo>
                        <a:pt x="0" y="66"/>
                      </a:lnTo>
                      <a:lnTo>
                        <a:pt x="1" y="57"/>
                      </a:lnTo>
                      <a:lnTo>
                        <a:pt x="3" y="45"/>
                      </a:lnTo>
                      <a:lnTo>
                        <a:pt x="2" y="30"/>
                      </a:lnTo>
                      <a:lnTo>
                        <a:pt x="0" y="14"/>
                      </a:lnTo>
                      <a:lnTo>
                        <a:pt x="1" y="0"/>
                      </a:lnTo>
                    </a:path>
                  </a:pathLst>
                </a:custGeom>
                <a:solidFill>
                  <a:srgbClr val="00008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4217" name="Freeform 166"/>
                <p:cNvSpPr>
                  <a:spLocks/>
                </p:cNvSpPr>
                <p:nvPr/>
              </p:nvSpPr>
              <p:spPr bwMode="auto">
                <a:xfrm>
                  <a:off x="4170" y="2469"/>
                  <a:ext cx="73" cy="115"/>
                </a:xfrm>
                <a:custGeom>
                  <a:avLst/>
                  <a:gdLst>
                    <a:gd name="T0" fmla="*/ 44 w 73"/>
                    <a:gd name="T1" fmla="*/ 0 h 115"/>
                    <a:gd name="T2" fmla="*/ 39 w 73"/>
                    <a:gd name="T3" fmla="*/ 22 h 115"/>
                    <a:gd name="T4" fmla="*/ 31 w 73"/>
                    <a:gd name="T5" fmla="*/ 42 h 115"/>
                    <a:gd name="T6" fmla="*/ 20 w 73"/>
                    <a:gd name="T7" fmla="*/ 62 h 115"/>
                    <a:gd name="T8" fmla="*/ 11 w 73"/>
                    <a:gd name="T9" fmla="*/ 77 h 115"/>
                    <a:gd name="T10" fmla="*/ 0 w 73"/>
                    <a:gd name="T11" fmla="*/ 87 h 115"/>
                    <a:gd name="T12" fmla="*/ 2 w 73"/>
                    <a:gd name="T13" fmla="*/ 89 h 115"/>
                    <a:gd name="T14" fmla="*/ 10 w 73"/>
                    <a:gd name="T15" fmla="*/ 92 h 115"/>
                    <a:gd name="T16" fmla="*/ 23 w 73"/>
                    <a:gd name="T17" fmla="*/ 90 h 115"/>
                    <a:gd name="T18" fmla="*/ 35 w 73"/>
                    <a:gd name="T19" fmla="*/ 88 h 115"/>
                    <a:gd name="T20" fmla="*/ 36 w 73"/>
                    <a:gd name="T21" fmla="*/ 100 h 115"/>
                    <a:gd name="T22" fmla="*/ 40 w 73"/>
                    <a:gd name="T23" fmla="*/ 114 h 115"/>
                    <a:gd name="T24" fmla="*/ 44 w 73"/>
                    <a:gd name="T25" fmla="*/ 86 h 115"/>
                    <a:gd name="T26" fmla="*/ 47 w 73"/>
                    <a:gd name="T27" fmla="*/ 66 h 115"/>
                    <a:gd name="T28" fmla="*/ 52 w 73"/>
                    <a:gd name="T29" fmla="*/ 47 h 115"/>
                    <a:gd name="T30" fmla="*/ 60 w 73"/>
                    <a:gd name="T31" fmla="*/ 26 h 115"/>
                    <a:gd name="T32" fmla="*/ 72 w 73"/>
                    <a:gd name="T33" fmla="*/ 8 h 115"/>
                    <a:gd name="T34" fmla="*/ 61 w 73"/>
                    <a:gd name="T35" fmla="*/ 5 h 115"/>
                    <a:gd name="T36" fmla="*/ 54 w 73"/>
                    <a:gd name="T37" fmla="*/ 3 h 115"/>
                    <a:gd name="T38" fmla="*/ 44 w 73"/>
                    <a:gd name="T39" fmla="*/ 0 h 115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</a:gdLst>
                  <a:ahLst/>
                  <a:cxnLst>
                    <a:cxn ang="T40">
                      <a:pos x="T0" y="T1"/>
                    </a:cxn>
                    <a:cxn ang="T41">
                      <a:pos x="T2" y="T3"/>
                    </a:cxn>
                    <a:cxn ang="T42">
                      <a:pos x="T4" y="T5"/>
                    </a:cxn>
                    <a:cxn ang="T43">
                      <a:pos x="T6" y="T7"/>
                    </a:cxn>
                    <a:cxn ang="T44">
                      <a:pos x="T8" y="T9"/>
                    </a:cxn>
                    <a:cxn ang="T45">
                      <a:pos x="T10" y="T11"/>
                    </a:cxn>
                    <a:cxn ang="T46">
                      <a:pos x="T12" y="T13"/>
                    </a:cxn>
                    <a:cxn ang="T47">
                      <a:pos x="T14" y="T15"/>
                    </a:cxn>
                    <a:cxn ang="T48">
                      <a:pos x="T16" y="T17"/>
                    </a:cxn>
                    <a:cxn ang="T49">
                      <a:pos x="T18" y="T19"/>
                    </a:cxn>
                    <a:cxn ang="T50">
                      <a:pos x="T20" y="T21"/>
                    </a:cxn>
                    <a:cxn ang="T51">
                      <a:pos x="T22" y="T23"/>
                    </a:cxn>
                    <a:cxn ang="T52">
                      <a:pos x="T24" y="T25"/>
                    </a:cxn>
                    <a:cxn ang="T53">
                      <a:pos x="T26" y="T27"/>
                    </a:cxn>
                    <a:cxn ang="T54">
                      <a:pos x="T28" y="T29"/>
                    </a:cxn>
                    <a:cxn ang="T55">
                      <a:pos x="T30" y="T31"/>
                    </a:cxn>
                    <a:cxn ang="T56">
                      <a:pos x="T32" y="T33"/>
                    </a:cxn>
                    <a:cxn ang="T57">
                      <a:pos x="T34" y="T35"/>
                    </a:cxn>
                    <a:cxn ang="T58">
                      <a:pos x="T36" y="T37"/>
                    </a:cxn>
                    <a:cxn ang="T59">
                      <a:pos x="T38" y="T39"/>
                    </a:cxn>
                  </a:cxnLst>
                  <a:rect l="0" t="0" r="r" b="b"/>
                  <a:pathLst>
                    <a:path w="73" h="115">
                      <a:moveTo>
                        <a:pt x="44" y="0"/>
                      </a:moveTo>
                      <a:lnTo>
                        <a:pt x="39" y="22"/>
                      </a:lnTo>
                      <a:lnTo>
                        <a:pt x="31" y="42"/>
                      </a:lnTo>
                      <a:lnTo>
                        <a:pt x="20" y="62"/>
                      </a:lnTo>
                      <a:lnTo>
                        <a:pt x="11" y="77"/>
                      </a:lnTo>
                      <a:lnTo>
                        <a:pt x="0" y="87"/>
                      </a:lnTo>
                      <a:lnTo>
                        <a:pt x="2" y="89"/>
                      </a:lnTo>
                      <a:lnTo>
                        <a:pt x="10" y="92"/>
                      </a:lnTo>
                      <a:lnTo>
                        <a:pt x="23" y="90"/>
                      </a:lnTo>
                      <a:lnTo>
                        <a:pt x="35" y="88"/>
                      </a:lnTo>
                      <a:lnTo>
                        <a:pt x="36" y="100"/>
                      </a:lnTo>
                      <a:lnTo>
                        <a:pt x="40" y="114"/>
                      </a:lnTo>
                      <a:lnTo>
                        <a:pt x="44" y="86"/>
                      </a:lnTo>
                      <a:lnTo>
                        <a:pt x="47" y="66"/>
                      </a:lnTo>
                      <a:lnTo>
                        <a:pt x="52" y="47"/>
                      </a:lnTo>
                      <a:lnTo>
                        <a:pt x="60" y="26"/>
                      </a:lnTo>
                      <a:lnTo>
                        <a:pt x="72" y="8"/>
                      </a:lnTo>
                      <a:lnTo>
                        <a:pt x="61" y="5"/>
                      </a:lnTo>
                      <a:lnTo>
                        <a:pt x="54" y="3"/>
                      </a:lnTo>
                      <a:lnTo>
                        <a:pt x="44" y="0"/>
                      </a:lnTo>
                    </a:path>
                  </a:pathLst>
                </a:custGeom>
                <a:solidFill>
                  <a:srgbClr val="00008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4218" name="Freeform 167"/>
                <p:cNvSpPr>
                  <a:spLocks/>
                </p:cNvSpPr>
                <p:nvPr/>
              </p:nvSpPr>
              <p:spPr bwMode="auto">
                <a:xfrm>
                  <a:off x="4307" y="2487"/>
                  <a:ext cx="34" cy="79"/>
                </a:xfrm>
                <a:custGeom>
                  <a:avLst/>
                  <a:gdLst>
                    <a:gd name="T0" fmla="*/ 21 w 34"/>
                    <a:gd name="T1" fmla="*/ 1 h 79"/>
                    <a:gd name="T2" fmla="*/ 14 w 34"/>
                    <a:gd name="T3" fmla="*/ 12 h 79"/>
                    <a:gd name="T4" fmla="*/ 9 w 34"/>
                    <a:gd name="T5" fmla="*/ 24 h 79"/>
                    <a:gd name="T6" fmla="*/ 4 w 34"/>
                    <a:gd name="T7" fmla="*/ 39 h 79"/>
                    <a:gd name="T8" fmla="*/ 0 w 34"/>
                    <a:gd name="T9" fmla="*/ 56 h 79"/>
                    <a:gd name="T10" fmla="*/ 0 w 34"/>
                    <a:gd name="T11" fmla="*/ 78 h 79"/>
                    <a:gd name="T12" fmla="*/ 2 w 34"/>
                    <a:gd name="T13" fmla="*/ 71 h 79"/>
                    <a:gd name="T14" fmla="*/ 6 w 34"/>
                    <a:gd name="T15" fmla="*/ 66 h 79"/>
                    <a:gd name="T16" fmla="*/ 12 w 34"/>
                    <a:gd name="T17" fmla="*/ 62 h 79"/>
                    <a:gd name="T18" fmla="*/ 14 w 34"/>
                    <a:gd name="T19" fmla="*/ 59 h 79"/>
                    <a:gd name="T20" fmla="*/ 18 w 34"/>
                    <a:gd name="T21" fmla="*/ 52 h 79"/>
                    <a:gd name="T22" fmla="*/ 22 w 34"/>
                    <a:gd name="T23" fmla="*/ 42 h 79"/>
                    <a:gd name="T24" fmla="*/ 26 w 34"/>
                    <a:gd name="T25" fmla="*/ 31 h 79"/>
                    <a:gd name="T26" fmla="*/ 31 w 34"/>
                    <a:gd name="T27" fmla="*/ 16 h 79"/>
                    <a:gd name="T28" fmla="*/ 33 w 34"/>
                    <a:gd name="T29" fmla="*/ 6 h 79"/>
                    <a:gd name="T30" fmla="*/ 33 w 34"/>
                    <a:gd name="T31" fmla="*/ 0 h 79"/>
                    <a:gd name="T32" fmla="*/ 21 w 34"/>
                    <a:gd name="T33" fmla="*/ 1 h 79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0" t="0" r="r" b="b"/>
                  <a:pathLst>
                    <a:path w="34" h="79">
                      <a:moveTo>
                        <a:pt x="21" y="1"/>
                      </a:moveTo>
                      <a:lnTo>
                        <a:pt x="14" y="12"/>
                      </a:lnTo>
                      <a:lnTo>
                        <a:pt x="9" y="24"/>
                      </a:lnTo>
                      <a:lnTo>
                        <a:pt x="4" y="39"/>
                      </a:lnTo>
                      <a:lnTo>
                        <a:pt x="0" y="56"/>
                      </a:lnTo>
                      <a:lnTo>
                        <a:pt x="0" y="78"/>
                      </a:lnTo>
                      <a:lnTo>
                        <a:pt x="2" y="71"/>
                      </a:lnTo>
                      <a:lnTo>
                        <a:pt x="6" y="66"/>
                      </a:lnTo>
                      <a:lnTo>
                        <a:pt x="12" y="62"/>
                      </a:lnTo>
                      <a:lnTo>
                        <a:pt x="14" y="59"/>
                      </a:lnTo>
                      <a:lnTo>
                        <a:pt x="18" y="52"/>
                      </a:lnTo>
                      <a:lnTo>
                        <a:pt x="22" y="42"/>
                      </a:lnTo>
                      <a:lnTo>
                        <a:pt x="26" y="31"/>
                      </a:lnTo>
                      <a:lnTo>
                        <a:pt x="31" y="16"/>
                      </a:lnTo>
                      <a:lnTo>
                        <a:pt x="33" y="6"/>
                      </a:lnTo>
                      <a:lnTo>
                        <a:pt x="33" y="0"/>
                      </a:lnTo>
                      <a:lnTo>
                        <a:pt x="21" y="1"/>
                      </a:lnTo>
                    </a:path>
                  </a:pathLst>
                </a:custGeom>
                <a:solidFill>
                  <a:srgbClr val="00008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4219" name="Freeform 168"/>
                <p:cNvSpPr>
                  <a:spLocks/>
                </p:cNvSpPr>
                <p:nvPr/>
              </p:nvSpPr>
              <p:spPr bwMode="auto">
                <a:xfrm>
                  <a:off x="4362" y="2478"/>
                  <a:ext cx="71" cy="52"/>
                </a:xfrm>
                <a:custGeom>
                  <a:avLst/>
                  <a:gdLst>
                    <a:gd name="T0" fmla="*/ 23 w 71"/>
                    <a:gd name="T1" fmla="*/ 6 h 52"/>
                    <a:gd name="T2" fmla="*/ 18 w 71"/>
                    <a:gd name="T3" fmla="*/ 10 h 52"/>
                    <a:gd name="T4" fmla="*/ 14 w 71"/>
                    <a:gd name="T5" fmla="*/ 15 h 52"/>
                    <a:gd name="T6" fmla="*/ 11 w 71"/>
                    <a:gd name="T7" fmla="*/ 20 h 52"/>
                    <a:gd name="T8" fmla="*/ 8 w 71"/>
                    <a:gd name="T9" fmla="*/ 27 h 52"/>
                    <a:gd name="T10" fmla="*/ 5 w 71"/>
                    <a:gd name="T11" fmla="*/ 33 h 52"/>
                    <a:gd name="T12" fmla="*/ 2 w 71"/>
                    <a:gd name="T13" fmla="*/ 41 h 52"/>
                    <a:gd name="T14" fmla="*/ 0 w 71"/>
                    <a:gd name="T15" fmla="*/ 51 h 52"/>
                    <a:gd name="T16" fmla="*/ 4 w 71"/>
                    <a:gd name="T17" fmla="*/ 50 h 52"/>
                    <a:gd name="T18" fmla="*/ 12 w 71"/>
                    <a:gd name="T19" fmla="*/ 48 h 52"/>
                    <a:gd name="T20" fmla="*/ 18 w 71"/>
                    <a:gd name="T21" fmla="*/ 42 h 52"/>
                    <a:gd name="T22" fmla="*/ 26 w 71"/>
                    <a:gd name="T23" fmla="*/ 37 h 52"/>
                    <a:gd name="T24" fmla="*/ 33 w 71"/>
                    <a:gd name="T25" fmla="*/ 31 h 52"/>
                    <a:gd name="T26" fmla="*/ 41 w 71"/>
                    <a:gd name="T27" fmla="*/ 26 h 52"/>
                    <a:gd name="T28" fmla="*/ 50 w 71"/>
                    <a:gd name="T29" fmla="*/ 22 h 52"/>
                    <a:gd name="T30" fmla="*/ 58 w 71"/>
                    <a:gd name="T31" fmla="*/ 18 h 52"/>
                    <a:gd name="T32" fmla="*/ 61 w 71"/>
                    <a:gd name="T33" fmla="*/ 17 h 52"/>
                    <a:gd name="T34" fmla="*/ 63 w 71"/>
                    <a:gd name="T35" fmla="*/ 11 h 52"/>
                    <a:gd name="T36" fmla="*/ 62 w 71"/>
                    <a:gd name="T37" fmla="*/ 8 h 52"/>
                    <a:gd name="T38" fmla="*/ 66 w 71"/>
                    <a:gd name="T39" fmla="*/ 5 h 52"/>
                    <a:gd name="T40" fmla="*/ 70 w 71"/>
                    <a:gd name="T41" fmla="*/ 0 h 52"/>
                    <a:gd name="T42" fmla="*/ 62 w 71"/>
                    <a:gd name="T43" fmla="*/ 1 h 52"/>
                    <a:gd name="T44" fmla="*/ 54 w 71"/>
                    <a:gd name="T45" fmla="*/ 3 h 52"/>
                    <a:gd name="T46" fmla="*/ 43 w 71"/>
                    <a:gd name="T47" fmla="*/ 4 h 52"/>
                    <a:gd name="T48" fmla="*/ 34 w 71"/>
                    <a:gd name="T49" fmla="*/ 5 h 52"/>
                    <a:gd name="T50" fmla="*/ 23 w 71"/>
                    <a:gd name="T51" fmla="*/ 6 h 52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</a:gdLst>
                  <a:ahLst/>
                  <a:cxnLst>
                    <a:cxn ang="T52">
                      <a:pos x="T0" y="T1"/>
                    </a:cxn>
                    <a:cxn ang="T53">
                      <a:pos x="T2" y="T3"/>
                    </a:cxn>
                    <a:cxn ang="T54">
                      <a:pos x="T4" y="T5"/>
                    </a:cxn>
                    <a:cxn ang="T55">
                      <a:pos x="T6" y="T7"/>
                    </a:cxn>
                    <a:cxn ang="T56">
                      <a:pos x="T8" y="T9"/>
                    </a:cxn>
                    <a:cxn ang="T57">
                      <a:pos x="T10" y="T11"/>
                    </a:cxn>
                    <a:cxn ang="T58">
                      <a:pos x="T12" y="T13"/>
                    </a:cxn>
                    <a:cxn ang="T59">
                      <a:pos x="T14" y="T15"/>
                    </a:cxn>
                    <a:cxn ang="T60">
                      <a:pos x="T16" y="T17"/>
                    </a:cxn>
                    <a:cxn ang="T61">
                      <a:pos x="T18" y="T19"/>
                    </a:cxn>
                    <a:cxn ang="T62">
                      <a:pos x="T20" y="T21"/>
                    </a:cxn>
                    <a:cxn ang="T63">
                      <a:pos x="T22" y="T23"/>
                    </a:cxn>
                    <a:cxn ang="T64">
                      <a:pos x="T24" y="T25"/>
                    </a:cxn>
                    <a:cxn ang="T65">
                      <a:pos x="T26" y="T27"/>
                    </a:cxn>
                    <a:cxn ang="T66">
                      <a:pos x="T28" y="T29"/>
                    </a:cxn>
                    <a:cxn ang="T67">
                      <a:pos x="T30" y="T31"/>
                    </a:cxn>
                    <a:cxn ang="T68">
                      <a:pos x="T32" y="T33"/>
                    </a:cxn>
                    <a:cxn ang="T69">
                      <a:pos x="T34" y="T35"/>
                    </a:cxn>
                    <a:cxn ang="T70">
                      <a:pos x="T36" y="T37"/>
                    </a:cxn>
                    <a:cxn ang="T71">
                      <a:pos x="T38" y="T39"/>
                    </a:cxn>
                    <a:cxn ang="T72">
                      <a:pos x="T40" y="T41"/>
                    </a:cxn>
                    <a:cxn ang="T73">
                      <a:pos x="T42" y="T43"/>
                    </a:cxn>
                    <a:cxn ang="T74">
                      <a:pos x="T44" y="T45"/>
                    </a:cxn>
                    <a:cxn ang="T75">
                      <a:pos x="T46" y="T47"/>
                    </a:cxn>
                    <a:cxn ang="T76">
                      <a:pos x="T48" y="T49"/>
                    </a:cxn>
                    <a:cxn ang="T77">
                      <a:pos x="T50" y="T51"/>
                    </a:cxn>
                  </a:cxnLst>
                  <a:rect l="0" t="0" r="r" b="b"/>
                  <a:pathLst>
                    <a:path w="71" h="52">
                      <a:moveTo>
                        <a:pt x="23" y="6"/>
                      </a:moveTo>
                      <a:lnTo>
                        <a:pt x="18" y="10"/>
                      </a:lnTo>
                      <a:lnTo>
                        <a:pt x="14" y="15"/>
                      </a:lnTo>
                      <a:lnTo>
                        <a:pt x="11" y="20"/>
                      </a:lnTo>
                      <a:lnTo>
                        <a:pt x="8" y="27"/>
                      </a:lnTo>
                      <a:lnTo>
                        <a:pt x="5" y="33"/>
                      </a:lnTo>
                      <a:lnTo>
                        <a:pt x="2" y="41"/>
                      </a:lnTo>
                      <a:lnTo>
                        <a:pt x="0" y="51"/>
                      </a:lnTo>
                      <a:lnTo>
                        <a:pt x="4" y="50"/>
                      </a:lnTo>
                      <a:lnTo>
                        <a:pt x="12" y="48"/>
                      </a:lnTo>
                      <a:lnTo>
                        <a:pt x="18" y="42"/>
                      </a:lnTo>
                      <a:lnTo>
                        <a:pt x="26" y="37"/>
                      </a:lnTo>
                      <a:lnTo>
                        <a:pt x="33" y="31"/>
                      </a:lnTo>
                      <a:lnTo>
                        <a:pt x="41" y="26"/>
                      </a:lnTo>
                      <a:lnTo>
                        <a:pt x="50" y="22"/>
                      </a:lnTo>
                      <a:lnTo>
                        <a:pt x="58" y="18"/>
                      </a:lnTo>
                      <a:lnTo>
                        <a:pt x="61" y="17"/>
                      </a:lnTo>
                      <a:lnTo>
                        <a:pt x="63" y="11"/>
                      </a:lnTo>
                      <a:lnTo>
                        <a:pt x="62" y="8"/>
                      </a:lnTo>
                      <a:lnTo>
                        <a:pt x="66" y="5"/>
                      </a:lnTo>
                      <a:lnTo>
                        <a:pt x="70" y="0"/>
                      </a:lnTo>
                      <a:lnTo>
                        <a:pt x="62" y="1"/>
                      </a:lnTo>
                      <a:lnTo>
                        <a:pt x="54" y="3"/>
                      </a:lnTo>
                      <a:lnTo>
                        <a:pt x="43" y="4"/>
                      </a:lnTo>
                      <a:lnTo>
                        <a:pt x="34" y="5"/>
                      </a:lnTo>
                      <a:lnTo>
                        <a:pt x="23" y="6"/>
                      </a:lnTo>
                    </a:path>
                  </a:pathLst>
                </a:custGeom>
                <a:solidFill>
                  <a:srgbClr val="00008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</p:grpSp>
        </p:grpSp>
      </p:grpSp>
      <p:grpSp>
        <p:nvGrpSpPr>
          <p:cNvPr id="44083" name="Group 169"/>
          <p:cNvGrpSpPr>
            <a:grpSpLocks/>
          </p:cNvGrpSpPr>
          <p:nvPr/>
        </p:nvGrpSpPr>
        <p:grpSpPr bwMode="auto">
          <a:xfrm>
            <a:off x="7034213" y="3505200"/>
            <a:ext cx="212725" cy="584200"/>
            <a:chOff x="4431" y="2208"/>
            <a:chExt cx="134" cy="368"/>
          </a:xfrm>
        </p:grpSpPr>
        <p:sp>
          <p:nvSpPr>
            <p:cNvPr id="44207" name="Freeform 170"/>
            <p:cNvSpPr>
              <a:spLocks/>
            </p:cNvSpPr>
            <p:nvPr/>
          </p:nvSpPr>
          <p:spPr bwMode="auto">
            <a:xfrm>
              <a:off x="4431" y="2208"/>
              <a:ext cx="134" cy="368"/>
            </a:xfrm>
            <a:custGeom>
              <a:avLst/>
              <a:gdLst>
                <a:gd name="T0" fmla="*/ 73 w 134"/>
                <a:gd name="T1" fmla="*/ 52 h 368"/>
                <a:gd name="T2" fmla="*/ 75 w 134"/>
                <a:gd name="T3" fmla="*/ 61 h 368"/>
                <a:gd name="T4" fmla="*/ 72 w 134"/>
                <a:gd name="T5" fmla="*/ 72 h 368"/>
                <a:gd name="T6" fmla="*/ 70 w 134"/>
                <a:gd name="T7" fmla="*/ 96 h 368"/>
                <a:gd name="T8" fmla="*/ 67 w 134"/>
                <a:gd name="T9" fmla="*/ 112 h 368"/>
                <a:gd name="T10" fmla="*/ 64 w 134"/>
                <a:gd name="T11" fmla="*/ 124 h 368"/>
                <a:gd name="T12" fmla="*/ 60 w 134"/>
                <a:gd name="T13" fmla="*/ 138 h 368"/>
                <a:gd name="T14" fmla="*/ 57 w 134"/>
                <a:gd name="T15" fmla="*/ 153 h 368"/>
                <a:gd name="T16" fmla="*/ 51 w 134"/>
                <a:gd name="T17" fmla="*/ 165 h 368"/>
                <a:gd name="T18" fmla="*/ 46 w 134"/>
                <a:gd name="T19" fmla="*/ 177 h 368"/>
                <a:gd name="T20" fmla="*/ 43 w 134"/>
                <a:gd name="T21" fmla="*/ 188 h 368"/>
                <a:gd name="T22" fmla="*/ 41 w 134"/>
                <a:gd name="T23" fmla="*/ 199 h 368"/>
                <a:gd name="T24" fmla="*/ 37 w 134"/>
                <a:gd name="T25" fmla="*/ 212 h 368"/>
                <a:gd name="T26" fmla="*/ 32 w 134"/>
                <a:gd name="T27" fmla="*/ 227 h 368"/>
                <a:gd name="T28" fmla="*/ 26 w 134"/>
                <a:gd name="T29" fmla="*/ 240 h 368"/>
                <a:gd name="T30" fmla="*/ 24 w 134"/>
                <a:gd name="T31" fmla="*/ 248 h 368"/>
                <a:gd name="T32" fmla="*/ 17 w 134"/>
                <a:gd name="T33" fmla="*/ 256 h 368"/>
                <a:gd name="T34" fmla="*/ 0 w 134"/>
                <a:gd name="T35" fmla="*/ 273 h 368"/>
                <a:gd name="T36" fmla="*/ 0 w 134"/>
                <a:gd name="T37" fmla="*/ 367 h 368"/>
                <a:gd name="T38" fmla="*/ 7 w 134"/>
                <a:gd name="T39" fmla="*/ 360 h 368"/>
                <a:gd name="T40" fmla="*/ 13 w 134"/>
                <a:gd name="T41" fmla="*/ 349 h 368"/>
                <a:gd name="T42" fmla="*/ 19 w 134"/>
                <a:gd name="T43" fmla="*/ 337 h 368"/>
                <a:gd name="T44" fmla="*/ 24 w 134"/>
                <a:gd name="T45" fmla="*/ 329 h 368"/>
                <a:gd name="T46" fmla="*/ 28 w 134"/>
                <a:gd name="T47" fmla="*/ 325 h 368"/>
                <a:gd name="T48" fmla="*/ 32 w 134"/>
                <a:gd name="T49" fmla="*/ 319 h 368"/>
                <a:gd name="T50" fmla="*/ 36 w 134"/>
                <a:gd name="T51" fmla="*/ 314 h 368"/>
                <a:gd name="T52" fmla="*/ 40 w 134"/>
                <a:gd name="T53" fmla="*/ 312 h 368"/>
                <a:gd name="T54" fmla="*/ 42 w 134"/>
                <a:gd name="T55" fmla="*/ 308 h 368"/>
                <a:gd name="T56" fmla="*/ 43 w 134"/>
                <a:gd name="T57" fmla="*/ 302 h 368"/>
                <a:gd name="T58" fmla="*/ 46 w 134"/>
                <a:gd name="T59" fmla="*/ 296 h 368"/>
                <a:gd name="T60" fmla="*/ 51 w 134"/>
                <a:gd name="T61" fmla="*/ 286 h 368"/>
                <a:gd name="T62" fmla="*/ 57 w 134"/>
                <a:gd name="T63" fmla="*/ 272 h 368"/>
                <a:gd name="T64" fmla="*/ 68 w 134"/>
                <a:gd name="T65" fmla="*/ 252 h 368"/>
                <a:gd name="T66" fmla="*/ 79 w 134"/>
                <a:gd name="T67" fmla="*/ 234 h 368"/>
                <a:gd name="T68" fmla="*/ 94 w 134"/>
                <a:gd name="T69" fmla="*/ 212 h 368"/>
                <a:gd name="T70" fmla="*/ 105 w 134"/>
                <a:gd name="T71" fmla="*/ 195 h 368"/>
                <a:gd name="T72" fmla="*/ 118 w 134"/>
                <a:gd name="T73" fmla="*/ 176 h 368"/>
                <a:gd name="T74" fmla="*/ 121 w 134"/>
                <a:gd name="T75" fmla="*/ 169 h 368"/>
                <a:gd name="T76" fmla="*/ 123 w 134"/>
                <a:gd name="T77" fmla="*/ 165 h 368"/>
                <a:gd name="T78" fmla="*/ 124 w 134"/>
                <a:gd name="T79" fmla="*/ 155 h 368"/>
                <a:gd name="T80" fmla="*/ 126 w 134"/>
                <a:gd name="T81" fmla="*/ 131 h 368"/>
                <a:gd name="T82" fmla="*/ 129 w 134"/>
                <a:gd name="T83" fmla="*/ 110 h 368"/>
                <a:gd name="T84" fmla="*/ 132 w 134"/>
                <a:gd name="T85" fmla="*/ 87 h 368"/>
                <a:gd name="T86" fmla="*/ 133 w 134"/>
                <a:gd name="T87" fmla="*/ 57 h 368"/>
                <a:gd name="T88" fmla="*/ 133 w 134"/>
                <a:gd name="T89" fmla="*/ 38 h 368"/>
                <a:gd name="T90" fmla="*/ 131 w 134"/>
                <a:gd name="T91" fmla="*/ 0 h 368"/>
                <a:gd name="T92" fmla="*/ 73 w 134"/>
                <a:gd name="T93" fmla="*/ 52 h 368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134" h="368">
                  <a:moveTo>
                    <a:pt x="73" y="52"/>
                  </a:moveTo>
                  <a:lnTo>
                    <a:pt x="75" y="61"/>
                  </a:lnTo>
                  <a:lnTo>
                    <a:pt x="72" y="72"/>
                  </a:lnTo>
                  <a:lnTo>
                    <a:pt x="70" y="96"/>
                  </a:lnTo>
                  <a:lnTo>
                    <a:pt x="67" y="112"/>
                  </a:lnTo>
                  <a:lnTo>
                    <a:pt x="64" y="124"/>
                  </a:lnTo>
                  <a:lnTo>
                    <a:pt x="60" y="138"/>
                  </a:lnTo>
                  <a:lnTo>
                    <a:pt x="57" y="153"/>
                  </a:lnTo>
                  <a:lnTo>
                    <a:pt x="51" y="165"/>
                  </a:lnTo>
                  <a:lnTo>
                    <a:pt x="46" y="177"/>
                  </a:lnTo>
                  <a:lnTo>
                    <a:pt x="43" y="188"/>
                  </a:lnTo>
                  <a:lnTo>
                    <a:pt x="41" y="199"/>
                  </a:lnTo>
                  <a:lnTo>
                    <a:pt x="37" y="212"/>
                  </a:lnTo>
                  <a:lnTo>
                    <a:pt x="32" y="227"/>
                  </a:lnTo>
                  <a:lnTo>
                    <a:pt x="26" y="240"/>
                  </a:lnTo>
                  <a:lnTo>
                    <a:pt x="24" y="248"/>
                  </a:lnTo>
                  <a:lnTo>
                    <a:pt x="17" y="256"/>
                  </a:lnTo>
                  <a:lnTo>
                    <a:pt x="0" y="273"/>
                  </a:lnTo>
                  <a:lnTo>
                    <a:pt x="0" y="367"/>
                  </a:lnTo>
                  <a:lnTo>
                    <a:pt x="7" y="360"/>
                  </a:lnTo>
                  <a:lnTo>
                    <a:pt x="13" y="349"/>
                  </a:lnTo>
                  <a:lnTo>
                    <a:pt x="19" y="337"/>
                  </a:lnTo>
                  <a:lnTo>
                    <a:pt x="24" y="329"/>
                  </a:lnTo>
                  <a:lnTo>
                    <a:pt x="28" y="325"/>
                  </a:lnTo>
                  <a:lnTo>
                    <a:pt x="32" y="319"/>
                  </a:lnTo>
                  <a:lnTo>
                    <a:pt x="36" y="314"/>
                  </a:lnTo>
                  <a:lnTo>
                    <a:pt x="40" y="312"/>
                  </a:lnTo>
                  <a:lnTo>
                    <a:pt x="42" y="308"/>
                  </a:lnTo>
                  <a:lnTo>
                    <a:pt x="43" y="302"/>
                  </a:lnTo>
                  <a:lnTo>
                    <a:pt x="46" y="296"/>
                  </a:lnTo>
                  <a:lnTo>
                    <a:pt x="51" y="286"/>
                  </a:lnTo>
                  <a:lnTo>
                    <a:pt x="57" y="272"/>
                  </a:lnTo>
                  <a:lnTo>
                    <a:pt x="68" y="252"/>
                  </a:lnTo>
                  <a:lnTo>
                    <a:pt x="79" y="234"/>
                  </a:lnTo>
                  <a:lnTo>
                    <a:pt x="94" y="212"/>
                  </a:lnTo>
                  <a:lnTo>
                    <a:pt x="105" y="195"/>
                  </a:lnTo>
                  <a:lnTo>
                    <a:pt x="118" y="176"/>
                  </a:lnTo>
                  <a:lnTo>
                    <a:pt x="121" y="169"/>
                  </a:lnTo>
                  <a:lnTo>
                    <a:pt x="123" y="165"/>
                  </a:lnTo>
                  <a:lnTo>
                    <a:pt x="124" y="155"/>
                  </a:lnTo>
                  <a:lnTo>
                    <a:pt x="126" y="131"/>
                  </a:lnTo>
                  <a:lnTo>
                    <a:pt x="129" y="110"/>
                  </a:lnTo>
                  <a:lnTo>
                    <a:pt x="132" y="87"/>
                  </a:lnTo>
                  <a:lnTo>
                    <a:pt x="133" y="57"/>
                  </a:lnTo>
                  <a:lnTo>
                    <a:pt x="133" y="38"/>
                  </a:lnTo>
                  <a:lnTo>
                    <a:pt x="131" y="0"/>
                  </a:lnTo>
                  <a:lnTo>
                    <a:pt x="73" y="52"/>
                  </a:lnTo>
                </a:path>
              </a:pathLst>
            </a:custGeom>
            <a:solidFill>
              <a:srgbClr val="FF9F7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4208" name="Freeform 171"/>
            <p:cNvSpPr>
              <a:spLocks/>
            </p:cNvSpPr>
            <p:nvPr/>
          </p:nvSpPr>
          <p:spPr bwMode="auto">
            <a:xfrm>
              <a:off x="4467" y="2311"/>
              <a:ext cx="57" cy="112"/>
            </a:xfrm>
            <a:custGeom>
              <a:avLst/>
              <a:gdLst>
                <a:gd name="T0" fmla="*/ 0 w 57"/>
                <a:gd name="T1" fmla="*/ 111 h 112"/>
                <a:gd name="T2" fmla="*/ 8 w 57"/>
                <a:gd name="T3" fmla="*/ 107 h 112"/>
                <a:gd name="T4" fmla="*/ 16 w 57"/>
                <a:gd name="T5" fmla="*/ 99 h 112"/>
                <a:gd name="T6" fmla="*/ 22 w 57"/>
                <a:gd name="T7" fmla="*/ 92 h 112"/>
                <a:gd name="T8" fmla="*/ 25 w 57"/>
                <a:gd name="T9" fmla="*/ 82 h 112"/>
                <a:gd name="T10" fmla="*/ 27 w 57"/>
                <a:gd name="T11" fmla="*/ 74 h 112"/>
                <a:gd name="T12" fmla="*/ 27 w 57"/>
                <a:gd name="T13" fmla="*/ 63 h 112"/>
                <a:gd name="T14" fmla="*/ 29 w 57"/>
                <a:gd name="T15" fmla="*/ 51 h 112"/>
                <a:gd name="T16" fmla="*/ 30 w 57"/>
                <a:gd name="T17" fmla="*/ 43 h 112"/>
                <a:gd name="T18" fmla="*/ 33 w 57"/>
                <a:gd name="T19" fmla="*/ 38 h 112"/>
                <a:gd name="T20" fmla="*/ 36 w 57"/>
                <a:gd name="T21" fmla="*/ 35 h 112"/>
                <a:gd name="T22" fmla="*/ 37 w 57"/>
                <a:gd name="T23" fmla="*/ 27 h 112"/>
                <a:gd name="T24" fmla="*/ 40 w 57"/>
                <a:gd name="T25" fmla="*/ 21 h 112"/>
                <a:gd name="T26" fmla="*/ 44 w 57"/>
                <a:gd name="T27" fmla="*/ 16 h 112"/>
                <a:gd name="T28" fmla="*/ 49 w 57"/>
                <a:gd name="T29" fmla="*/ 12 h 112"/>
                <a:gd name="T30" fmla="*/ 55 w 57"/>
                <a:gd name="T31" fmla="*/ 11 h 112"/>
                <a:gd name="T32" fmla="*/ 54 w 57"/>
                <a:gd name="T33" fmla="*/ 7 h 112"/>
                <a:gd name="T34" fmla="*/ 56 w 57"/>
                <a:gd name="T35" fmla="*/ 0 h 112"/>
                <a:gd name="T36" fmla="*/ 52 w 57"/>
                <a:gd name="T37" fmla="*/ 3 h 112"/>
                <a:gd name="T38" fmla="*/ 46 w 57"/>
                <a:gd name="T39" fmla="*/ 5 h 112"/>
                <a:gd name="T40" fmla="*/ 40 w 57"/>
                <a:gd name="T41" fmla="*/ 6 h 112"/>
                <a:gd name="T42" fmla="*/ 35 w 57"/>
                <a:gd name="T43" fmla="*/ 4 h 112"/>
                <a:gd name="T44" fmla="*/ 32 w 57"/>
                <a:gd name="T45" fmla="*/ 0 h 112"/>
                <a:gd name="T46" fmla="*/ 29 w 57"/>
                <a:gd name="T47" fmla="*/ 16 h 112"/>
                <a:gd name="T48" fmla="*/ 25 w 57"/>
                <a:gd name="T49" fmla="*/ 29 h 112"/>
                <a:gd name="T50" fmla="*/ 22 w 57"/>
                <a:gd name="T51" fmla="*/ 42 h 112"/>
                <a:gd name="T52" fmla="*/ 21 w 57"/>
                <a:gd name="T53" fmla="*/ 50 h 112"/>
                <a:gd name="T54" fmla="*/ 16 w 57"/>
                <a:gd name="T55" fmla="*/ 60 h 112"/>
                <a:gd name="T56" fmla="*/ 11 w 57"/>
                <a:gd name="T57" fmla="*/ 67 h 112"/>
                <a:gd name="T58" fmla="*/ 9 w 57"/>
                <a:gd name="T59" fmla="*/ 76 h 112"/>
                <a:gd name="T60" fmla="*/ 5 w 57"/>
                <a:gd name="T61" fmla="*/ 88 h 112"/>
                <a:gd name="T62" fmla="*/ 2 w 57"/>
                <a:gd name="T63" fmla="*/ 100 h 112"/>
                <a:gd name="T64" fmla="*/ 0 w 57"/>
                <a:gd name="T65" fmla="*/ 111 h 112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57" h="112">
                  <a:moveTo>
                    <a:pt x="0" y="111"/>
                  </a:moveTo>
                  <a:lnTo>
                    <a:pt x="8" y="107"/>
                  </a:lnTo>
                  <a:lnTo>
                    <a:pt x="16" y="99"/>
                  </a:lnTo>
                  <a:lnTo>
                    <a:pt x="22" y="92"/>
                  </a:lnTo>
                  <a:lnTo>
                    <a:pt x="25" y="82"/>
                  </a:lnTo>
                  <a:lnTo>
                    <a:pt x="27" y="74"/>
                  </a:lnTo>
                  <a:lnTo>
                    <a:pt x="27" y="63"/>
                  </a:lnTo>
                  <a:lnTo>
                    <a:pt x="29" y="51"/>
                  </a:lnTo>
                  <a:lnTo>
                    <a:pt x="30" y="43"/>
                  </a:lnTo>
                  <a:lnTo>
                    <a:pt x="33" y="38"/>
                  </a:lnTo>
                  <a:lnTo>
                    <a:pt x="36" y="35"/>
                  </a:lnTo>
                  <a:lnTo>
                    <a:pt x="37" y="27"/>
                  </a:lnTo>
                  <a:lnTo>
                    <a:pt x="40" y="21"/>
                  </a:lnTo>
                  <a:lnTo>
                    <a:pt x="44" y="16"/>
                  </a:lnTo>
                  <a:lnTo>
                    <a:pt x="49" y="12"/>
                  </a:lnTo>
                  <a:lnTo>
                    <a:pt x="55" y="11"/>
                  </a:lnTo>
                  <a:lnTo>
                    <a:pt x="54" y="7"/>
                  </a:lnTo>
                  <a:lnTo>
                    <a:pt x="56" y="0"/>
                  </a:lnTo>
                  <a:lnTo>
                    <a:pt x="52" y="3"/>
                  </a:lnTo>
                  <a:lnTo>
                    <a:pt x="46" y="5"/>
                  </a:lnTo>
                  <a:lnTo>
                    <a:pt x="40" y="6"/>
                  </a:lnTo>
                  <a:lnTo>
                    <a:pt x="35" y="4"/>
                  </a:lnTo>
                  <a:lnTo>
                    <a:pt x="32" y="0"/>
                  </a:lnTo>
                  <a:lnTo>
                    <a:pt x="29" y="16"/>
                  </a:lnTo>
                  <a:lnTo>
                    <a:pt x="25" y="29"/>
                  </a:lnTo>
                  <a:lnTo>
                    <a:pt x="22" y="42"/>
                  </a:lnTo>
                  <a:lnTo>
                    <a:pt x="21" y="50"/>
                  </a:lnTo>
                  <a:lnTo>
                    <a:pt x="16" y="60"/>
                  </a:lnTo>
                  <a:lnTo>
                    <a:pt x="11" y="67"/>
                  </a:lnTo>
                  <a:lnTo>
                    <a:pt x="9" y="76"/>
                  </a:lnTo>
                  <a:lnTo>
                    <a:pt x="5" y="88"/>
                  </a:lnTo>
                  <a:lnTo>
                    <a:pt x="2" y="100"/>
                  </a:lnTo>
                  <a:lnTo>
                    <a:pt x="0" y="111"/>
                  </a:lnTo>
                </a:path>
              </a:pathLst>
            </a:custGeom>
            <a:solidFill>
              <a:srgbClr val="FF8F6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44084" name="Group 172"/>
          <p:cNvGrpSpPr>
            <a:grpSpLocks/>
          </p:cNvGrpSpPr>
          <p:nvPr/>
        </p:nvGrpSpPr>
        <p:grpSpPr bwMode="auto">
          <a:xfrm>
            <a:off x="6562725" y="3098800"/>
            <a:ext cx="695325" cy="839788"/>
            <a:chOff x="4134" y="1952"/>
            <a:chExt cx="438" cy="529"/>
          </a:xfrm>
        </p:grpSpPr>
        <p:sp>
          <p:nvSpPr>
            <p:cNvPr id="44193" name="Freeform 173"/>
            <p:cNvSpPr>
              <a:spLocks/>
            </p:cNvSpPr>
            <p:nvPr/>
          </p:nvSpPr>
          <p:spPr bwMode="auto">
            <a:xfrm>
              <a:off x="4134" y="1952"/>
              <a:ext cx="438" cy="529"/>
            </a:xfrm>
            <a:custGeom>
              <a:avLst/>
              <a:gdLst>
                <a:gd name="T0" fmla="*/ 12 w 438"/>
                <a:gd name="T1" fmla="*/ 237 h 529"/>
                <a:gd name="T2" fmla="*/ 111 w 438"/>
                <a:gd name="T3" fmla="*/ 24 h 529"/>
                <a:gd name="T4" fmla="*/ 139 w 438"/>
                <a:gd name="T5" fmla="*/ 18 h 529"/>
                <a:gd name="T6" fmla="*/ 159 w 438"/>
                <a:gd name="T7" fmla="*/ 11 h 529"/>
                <a:gd name="T8" fmla="*/ 178 w 438"/>
                <a:gd name="T9" fmla="*/ 3 h 529"/>
                <a:gd name="T10" fmla="*/ 191 w 438"/>
                <a:gd name="T11" fmla="*/ 1 h 529"/>
                <a:gd name="T12" fmla="*/ 190 w 438"/>
                <a:gd name="T13" fmla="*/ 9 h 529"/>
                <a:gd name="T14" fmla="*/ 203 w 438"/>
                <a:gd name="T15" fmla="*/ 15 h 529"/>
                <a:gd name="T16" fmla="*/ 230 w 438"/>
                <a:gd name="T17" fmla="*/ 22 h 529"/>
                <a:gd name="T18" fmla="*/ 258 w 438"/>
                <a:gd name="T19" fmla="*/ 26 h 529"/>
                <a:gd name="T20" fmla="*/ 284 w 438"/>
                <a:gd name="T21" fmla="*/ 25 h 529"/>
                <a:gd name="T22" fmla="*/ 307 w 438"/>
                <a:gd name="T23" fmla="*/ 21 h 529"/>
                <a:gd name="T24" fmla="*/ 319 w 438"/>
                <a:gd name="T25" fmla="*/ 15 h 529"/>
                <a:gd name="T26" fmla="*/ 327 w 438"/>
                <a:gd name="T27" fmla="*/ 7 h 529"/>
                <a:gd name="T28" fmla="*/ 324 w 438"/>
                <a:gd name="T29" fmla="*/ 0 h 529"/>
                <a:gd name="T30" fmla="*/ 337 w 438"/>
                <a:gd name="T31" fmla="*/ 3 h 529"/>
                <a:gd name="T32" fmla="*/ 352 w 438"/>
                <a:gd name="T33" fmla="*/ 12 h 529"/>
                <a:gd name="T34" fmla="*/ 366 w 438"/>
                <a:gd name="T35" fmla="*/ 23 h 529"/>
                <a:gd name="T36" fmla="*/ 379 w 438"/>
                <a:gd name="T37" fmla="*/ 31 h 529"/>
                <a:gd name="T38" fmla="*/ 395 w 438"/>
                <a:gd name="T39" fmla="*/ 36 h 529"/>
                <a:gd name="T40" fmla="*/ 412 w 438"/>
                <a:gd name="T41" fmla="*/ 43 h 529"/>
                <a:gd name="T42" fmla="*/ 425 w 438"/>
                <a:gd name="T43" fmla="*/ 53 h 529"/>
                <a:gd name="T44" fmla="*/ 431 w 438"/>
                <a:gd name="T45" fmla="*/ 66 h 529"/>
                <a:gd name="T46" fmla="*/ 433 w 438"/>
                <a:gd name="T47" fmla="*/ 91 h 529"/>
                <a:gd name="T48" fmla="*/ 433 w 438"/>
                <a:gd name="T49" fmla="*/ 175 h 529"/>
                <a:gd name="T50" fmla="*/ 432 w 438"/>
                <a:gd name="T51" fmla="*/ 260 h 529"/>
                <a:gd name="T52" fmla="*/ 431 w 438"/>
                <a:gd name="T53" fmla="*/ 307 h 529"/>
                <a:gd name="T54" fmla="*/ 428 w 438"/>
                <a:gd name="T55" fmla="*/ 319 h 529"/>
                <a:gd name="T56" fmla="*/ 418 w 438"/>
                <a:gd name="T57" fmla="*/ 322 h 529"/>
                <a:gd name="T58" fmla="*/ 399 w 438"/>
                <a:gd name="T59" fmla="*/ 322 h 529"/>
                <a:gd name="T60" fmla="*/ 377 w 438"/>
                <a:gd name="T61" fmla="*/ 326 h 529"/>
                <a:gd name="T62" fmla="*/ 358 w 438"/>
                <a:gd name="T63" fmla="*/ 351 h 529"/>
                <a:gd name="T64" fmla="*/ 352 w 438"/>
                <a:gd name="T65" fmla="*/ 382 h 529"/>
                <a:gd name="T66" fmla="*/ 337 w 438"/>
                <a:gd name="T67" fmla="*/ 412 h 529"/>
                <a:gd name="T68" fmla="*/ 330 w 438"/>
                <a:gd name="T69" fmla="*/ 424 h 529"/>
                <a:gd name="T70" fmla="*/ 330 w 438"/>
                <a:gd name="T71" fmla="*/ 438 h 529"/>
                <a:gd name="T72" fmla="*/ 320 w 438"/>
                <a:gd name="T73" fmla="*/ 448 h 529"/>
                <a:gd name="T74" fmla="*/ 310 w 438"/>
                <a:gd name="T75" fmla="*/ 468 h 529"/>
                <a:gd name="T76" fmla="*/ 284 w 438"/>
                <a:gd name="T77" fmla="*/ 523 h 529"/>
                <a:gd name="T78" fmla="*/ 223 w 438"/>
                <a:gd name="T79" fmla="*/ 527 h 529"/>
                <a:gd name="T80" fmla="*/ 148 w 438"/>
                <a:gd name="T81" fmla="*/ 526 h 529"/>
                <a:gd name="T82" fmla="*/ 84 w 438"/>
                <a:gd name="T83" fmla="*/ 513 h 529"/>
                <a:gd name="T84" fmla="*/ 24 w 438"/>
                <a:gd name="T85" fmla="*/ 488 h 529"/>
                <a:gd name="T86" fmla="*/ 1 w 438"/>
                <a:gd name="T87" fmla="*/ 463 h 529"/>
                <a:gd name="T88" fmla="*/ 8 w 438"/>
                <a:gd name="T89" fmla="*/ 441 h 529"/>
                <a:gd name="T90" fmla="*/ 24 w 438"/>
                <a:gd name="T91" fmla="*/ 417 h 529"/>
                <a:gd name="T92" fmla="*/ 37 w 438"/>
                <a:gd name="T93" fmla="*/ 402 h 529"/>
                <a:gd name="T94" fmla="*/ 27 w 438"/>
                <a:gd name="T95" fmla="*/ 397 h 529"/>
                <a:gd name="T96" fmla="*/ 29 w 438"/>
                <a:gd name="T97" fmla="*/ 379 h 529"/>
                <a:gd name="T98" fmla="*/ 56 w 438"/>
                <a:gd name="T99" fmla="*/ 342 h 529"/>
                <a:gd name="T100" fmla="*/ 63 w 438"/>
                <a:gd name="T101" fmla="*/ 319 h 529"/>
                <a:gd name="T102" fmla="*/ 60 w 438"/>
                <a:gd name="T103" fmla="*/ 301 h 529"/>
                <a:gd name="T104" fmla="*/ 47 w 438"/>
                <a:gd name="T105" fmla="*/ 289 h 529"/>
                <a:gd name="T106" fmla="*/ 15 w 438"/>
                <a:gd name="T107" fmla="*/ 274 h 529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438" h="529">
                  <a:moveTo>
                    <a:pt x="2" y="264"/>
                  </a:moveTo>
                  <a:lnTo>
                    <a:pt x="12" y="237"/>
                  </a:lnTo>
                  <a:lnTo>
                    <a:pt x="64" y="60"/>
                  </a:lnTo>
                  <a:lnTo>
                    <a:pt x="111" y="24"/>
                  </a:lnTo>
                  <a:lnTo>
                    <a:pt x="126" y="20"/>
                  </a:lnTo>
                  <a:lnTo>
                    <a:pt x="139" y="18"/>
                  </a:lnTo>
                  <a:lnTo>
                    <a:pt x="149" y="15"/>
                  </a:lnTo>
                  <a:lnTo>
                    <a:pt x="159" y="11"/>
                  </a:lnTo>
                  <a:lnTo>
                    <a:pt x="169" y="6"/>
                  </a:lnTo>
                  <a:lnTo>
                    <a:pt x="178" y="3"/>
                  </a:lnTo>
                  <a:lnTo>
                    <a:pt x="186" y="1"/>
                  </a:lnTo>
                  <a:lnTo>
                    <a:pt x="191" y="1"/>
                  </a:lnTo>
                  <a:lnTo>
                    <a:pt x="188" y="5"/>
                  </a:lnTo>
                  <a:lnTo>
                    <a:pt x="190" y="9"/>
                  </a:lnTo>
                  <a:lnTo>
                    <a:pt x="194" y="11"/>
                  </a:lnTo>
                  <a:lnTo>
                    <a:pt x="203" y="15"/>
                  </a:lnTo>
                  <a:lnTo>
                    <a:pt x="218" y="20"/>
                  </a:lnTo>
                  <a:lnTo>
                    <a:pt x="230" y="22"/>
                  </a:lnTo>
                  <a:lnTo>
                    <a:pt x="242" y="25"/>
                  </a:lnTo>
                  <a:lnTo>
                    <a:pt x="258" y="26"/>
                  </a:lnTo>
                  <a:lnTo>
                    <a:pt x="273" y="26"/>
                  </a:lnTo>
                  <a:lnTo>
                    <a:pt x="284" y="25"/>
                  </a:lnTo>
                  <a:lnTo>
                    <a:pt x="297" y="23"/>
                  </a:lnTo>
                  <a:lnTo>
                    <a:pt x="307" y="21"/>
                  </a:lnTo>
                  <a:lnTo>
                    <a:pt x="314" y="18"/>
                  </a:lnTo>
                  <a:lnTo>
                    <a:pt x="319" y="15"/>
                  </a:lnTo>
                  <a:lnTo>
                    <a:pt x="324" y="11"/>
                  </a:lnTo>
                  <a:lnTo>
                    <a:pt x="327" y="7"/>
                  </a:lnTo>
                  <a:lnTo>
                    <a:pt x="327" y="4"/>
                  </a:lnTo>
                  <a:lnTo>
                    <a:pt x="324" y="0"/>
                  </a:lnTo>
                  <a:lnTo>
                    <a:pt x="329" y="1"/>
                  </a:lnTo>
                  <a:lnTo>
                    <a:pt x="337" y="3"/>
                  </a:lnTo>
                  <a:lnTo>
                    <a:pt x="346" y="7"/>
                  </a:lnTo>
                  <a:lnTo>
                    <a:pt x="352" y="12"/>
                  </a:lnTo>
                  <a:lnTo>
                    <a:pt x="360" y="18"/>
                  </a:lnTo>
                  <a:lnTo>
                    <a:pt x="366" y="23"/>
                  </a:lnTo>
                  <a:lnTo>
                    <a:pt x="373" y="28"/>
                  </a:lnTo>
                  <a:lnTo>
                    <a:pt x="379" y="31"/>
                  </a:lnTo>
                  <a:lnTo>
                    <a:pt x="388" y="34"/>
                  </a:lnTo>
                  <a:lnTo>
                    <a:pt x="395" y="36"/>
                  </a:lnTo>
                  <a:lnTo>
                    <a:pt x="402" y="39"/>
                  </a:lnTo>
                  <a:lnTo>
                    <a:pt x="412" y="43"/>
                  </a:lnTo>
                  <a:lnTo>
                    <a:pt x="419" y="46"/>
                  </a:lnTo>
                  <a:lnTo>
                    <a:pt x="425" y="53"/>
                  </a:lnTo>
                  <a:lnTo>
                    <a:pt x="428" y="58"/>
                  </a:lnTo>
                  <a:lnTo>
                    <a:pt x="431" y="66"/>
                  </a:lnTo>
                  <a:lnTo>
                    <a:pt x="432" y="77"/>
                  </a:lnTo>
                  <a:lnTo>
                    <a:pt x="433" y="91"/>
                  </a:lnTo>
                  <a:lnTo>
                    <a:pt x="433" y="119"/>
                  </a:lnTo>
                  <a:lnTo>
                    <a:pt x="433" y="175"/>
                  </a:lnTo>
                  <a:lnTo>
                    <a:pt x="437" y="237"/>
                  </a:lnTo>
                  <a:lnTo>
                    <a:pt x="432" y="260"/>
                  </a:lnTo>
                  <a:lnTo>
                    <a:pt x="430" y="288"/>
                  </a:lnTo>
                  <a:lnTo>
                    <a:pt x="431" y="307"/>
                  </a:lnTo>
                  <a:lnTo>
                    <a:pt x="433" y="318"/>
                  </a:lnTo>
                  <a:lnTo>
                    <a:pt x="428" y="319"/>
                  </a:lnTo>
                  <a:lnTo>
                    <a:pt x="423" y="320"/>
                  </a:lnTo>
                  <a:lnTo>
                    <a:pt x="418" y="322"/>
                  </a:lnTo>
                  <a:lnTo>
                    <a:pt x="409" y="321"/>
                  </a:lnTo>
                  <a:lnTo>
                    <a:pt x="399" y="322"/>
                  </a:lnTo>
                  <a:lnTo>
                    <a:pt x="389" y="323"/>
                  </a:lnTo>
                  <a:lnTo>
                    <a:pt x="377" y="326"/>
                  </a:lnTo>
                  <a:lnTo>
                    <a:pt x="361" y="331"/>
                  </a:lnTo>
                  <a:lnTo>
                    <a:pt x="358" y="351"/>
                  </a:lnTo>
                  <a:lnTo>
                    <a:pt x="354" y="370"/>
                  </a:lnTo>
                  <a:lnTo>
                    <a:pt x="352" y="382"/>
                  </a:lnTo>
                  <a:lnTo>
                    <a:pt x="346" y="399"/>
                  </a:lnTo>
                  <a:lnTo>
                    <a:pt x="337" y="412"/>
                  </a:lnTo>
                  <a:lnTo>
                    <a:pt x="333" y="417"/>
                  </a:lnTo>
                  <a:lnTo>
                    <a:pt x="330" y="424"/>
                  </a:lnTo>
                  <a:lnTo>
                    <a:pt x="329" y="432"/>
                  </a:lnTo>
                  <a:lnTo>
                    <a:pt x="330" y="438"/>
                  </a:lnTo>
                  <a:lnTo>
                    <a:pt x="326" y="441"/>
                  </a:lnTo>
                  <a:lnTo>
                    <a:pt x="320" y="448"/>
                  </a:lnTo>
                  <a:lnTo>
                    <a:pt x="314" y="457"/>
                  </a:lnTo>
                  <a:lnTo>
                    <a:pt x="310" y="468"/>
                  </a:lnTo>
                  <a:lnTo>
                    <a:pt x="307" y="518"/>
                  </a:lnTo>
                  <a:lnTo>
                    <a:pt x="284" y="523"/>
                  </a:lnTo>
                  <a:lnTo>
                    <a:pt x="254" y="526"/>
                  </a:lnTo>
                  <a:lnTo>
                    <a:pt x="223" y="527"/>
                  </a:lnTo>
                  <a:lnTo>
                    <a:pt x="185" y="528"/>
                  </a:lnTo>
                  <a:lnTo>
                    <a:pt x="148" y="526"/>
                  </a:lnTo>
                  <a:lnTo>
                    <a:pt x="113" y="519"/>
                  </a:lnTo>
                  <a:lnTo>
                    <a:pt x="84" y="513"/>
                  </a:lnTo>
                  <a:lnTo>
                    <a:pt x="50" y="502"/>
                  </a:lnTo>
                  <a:lnTo>
                    <a:pt x="24" y="488"/>
                  </a:lnTo>
                  <a:lnTo>
                    <a:pt x="0" y="473"/>
                  </a:lnTo>
                  <a:lnTo>
                    <a:pt x="1" y="463"/>
                  </a:lnTo>
                  <a:lnTo>
                    <a:pt x="3" y="453"/>
                  </a:lnTo>
                  <a:lnTo>
                    <a:pt x="8" y="441"/>
                  </a:lnTo>
                  <a:lnTo>
                    <a:pt x="16" y="430"/>
                  </a:lnTo>
                  <a:lnTo>
                    <a:pt x="24" y="417"/>
                  </a:lnTo>
                  <a:lnTo>
                    <a:pt x="34" y="405"/>
                  </a:lnTo>
                  <a:lnTo>
                    <a:pt x="37" y="402"/>
                  </a:lnTo>
                  <a:lnTo>
                    <a:pt x="32" y="400"/>
                  </a:lnTo>
                  <a:lnTo>
                    <a:pt x="27" y="397"/>
                  </a:lnTo>
                  <a:lnTo>
                    <a:pt x="26" y="390"/>
                  </a:lnTo>
                  <a:lnTo>
                    <a:pt x="29" y="379"/>
                  </a:lnTo>
                  <a:lnTo>
                    <a:pt x="37" y="366"/>
                  </a:lnTo>
                  <a:lnTo>
                    <a:pt x="56" y="342"/>
                  </a:lnTo>
                  <a:lnTo>
                    <a:pt x="60" y="329"/>
                  </a:lnTo>
                  <a:lnTo>
                    <a:pt x="63" y="319"/>
                  </a:lnTo>
                  <a:lnTo>
                    <a:pt x="63" y="311"/>
                  </a:lnTo>
                  <a:lnTo>
                    <a:pt x="60" y="301"/>
                  </a:lnTo>
                  <a:lnTo>
                    <a:pt x="57" y="294"/>
                  </a:lnTo>
                  <a:lnTo>
                    <a:pt x="47" y="289"/>
                  </a:lnTo>
                  <a:lnTo>
                    <a:pt x="31" y="281"/>
                  </a:lnTo>
                  <a:lnTo>
                    <a:pt x="15" y="274"/>
                  </a:lnTo>
                  <a:lnTo>
                    <a:pt x="2" y="264"/>
                  </a:lnTo>
                </a:path>
              </a:pathLst>
            </a:custGeom>
            <a:solidFill>
              <a:srgbClr val="FF7F9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grpSp>
          <p:nvGrpSpPr>
            <p:cNvPr id="44194" name="Group 174"/>
            <p:cNvGrpSpPr>
              <a:grpSpLocks/>
            </p:cNvGrpSpPr>
            <p:nvPr/>
          </p:nvGrpSpPr>
          <p:grpSpPr bwMode="auto">
            <a:xfrm>
              <a:off x="4161" y="1962"/>
              <a:ext cx="411" cy="511"/>
              <a:chOff x="4161" y="1962"/>
              <a:chExt cx="411" cy="511"/>
            </a:xfrm>
          </p:grpSpPr>
          <p:sp>
            <p:nvSpPr>
              <p:cNvPr id="44195" name="Freeform 175"/>
              <p:cNvSpPr>
                <a:spLocks/>
              </p:cNvSpPr>
              <p:nvPr/>
            </p:nvSpPr>
            <p:spPr bwMode="auto">
              <a:xfrm>
                <a:off x="4429" y="2025"/>
                <a:ext cx="143" cy="346"/>
              </a:xfrm>
              <a:custGeom>
                <a:avLst/>
                <a:gdLst>
                  <a:gd name="T0" fmla="*/ 137 w 143"/>
                  <a:gd name="T1" fmla="*/ 4 h 346"/>
                  <a:gd name="T2" fmla="*/ 129 w 143"/>
                  <a:gd name="T3" fmla="*/ 2 h 346"/>
                  <a:gd name="T4" fmla="*/ 120 w 143"/>
                  <a:gd name="T5" fmla="*/ 0 h 346"/>
                  <a:gd name="T6" fmla="*/ 111 w 143"/>
                  <a:gd name="T7" fmla="*/ 0 h 346"/>
                  <a:gd name="T8" fmla="*/ 103 w 143"/>
                  <a:gd name="T9" fmla="*/ 3 h 346"/>
                  <a:gd name="T10" fmla="*/ 94 w 143"/>
                  <a:gd name="T11" fmla="*/ 11 h 346"/>
                  <a:gd name="T12" fmla="*/ 86 w 143"/>
                  <a:gd name="T13" fmla="*/ 21 h 346"/>
                  <a:gd name="T14" fmla="*/ 79 w 143"/>
                  <a:gd name="T15" fmla="*/ 32 h 346"/>
                  <a:gd name="T16" fmla="*/ 71 w 143"/>
                  <a:gd name="T17" fmla="*/ 47 h 346"/>
                  <a:gd name="T18" fmla="*/ 65 w 143"/>
                  <a:gd name="T19" fmla="*/ 60 h 346"/>
                  <a:gd name="T20" fmla="*/ 58 w 143"/>
                  <a:gd name="T21" fmla="*/ 76 h 346"/>
                  <a:gd name="T22" fmla="*/ 49 w 143"/>
                  <a:gd name="T23" fmla="*/ 91 h 346"/>
                  <a:gd name="T24" fmla="*/ 37 w 143"/>
                  <a:gd name="T25" fmla="*/ 108 h 346"/>
                  <a:gd name="T26" fmla="*/ 24 w 143"/>
                  <a:gd name="T27" fmla="*/ 122 h 346"/>
                  <a:gd name="T28" fmla="*/ 14 w 143"/>
                  <a:gd name="T29" fmla="*/ 133 h 346"/>
                  <a:gd name="T30" fmla="*/ 7 w 143"/>
                  <a:gd name="T31" fmla="*/ 141 h 346"/>
                  <a:gd name="T32" fmla="*/ 1 w 143"/>
                  <a:gd name="T33" fmla="*/ 151 h 346"/>
                  <a:gd name="T34" fmla="*/ 0 w 143"/>
                  <a:gd name="T35" fmla="*/ 158 h 346"/>
                  <a:gd name="T36" fmla="*/ 1 w 143"/>
                  <a:gd name="T37" fmla="*/ 168 h 346"/>
                  <a:gd name="T38" fmla="*/ 5 w 143"/>
                  <a:gd name="T39" fmla="*/ 176 h 346"/>
                  <a:gd name="T40" fmla="*/ 10 w 143"/>
                  <a:gd name="T41" fmla="*/ 185 h 346"/>
                  <a:gd name="T42" fmla="*/ 11 w 143"/>
                  <a:gd name="T43" fmla="*/ 206 h 346"/>
                  <a:gd name="T44" fmla="*/ 12 w 143"/>
                  <a:gd name="T45" fmla="*/ 215 h 346"/>
                  <a:gd name="T46" fmla="*/ 13 w 143"/>
                  <a:gd name="T47" fmla="*/ 229 h 346"/>
                  <a:gd name="T48" fmla="*/ 17 w 143"/>
                  <a:gd name="T49" fmla="*/ 243 h 346"/>
                  <a:gd name="T50" fmla="*/ 22 w 143"/>
                  <a:gd name="T51" fmla="*/ 257 h 346"/>
                  <a:gd name="T52" fmla="*/ 28 w 143"/>
                  <a:gd name="T53" fmla="*/ 268 h 346"/>
                  <a:gd name="T54" fmla="*/ 34 w 143"/>
                  <a:gd name="T55" fmla="*/ 281 h 346"/>
                  <a:gd name="T56" fmla="*/ 38 w 143"/>
                  <a:gd name="T57" fmla="*/ 295 h 346"/>
                  <a:gd name="T58" fmla="*/ 41 w 143"/>
                  <a:gd name="T59" fmla="*/ 308 h 346"/>
                  <a:gd name="T60" fmla="*/ 42 w 143"/>
                  <a:gd name="T61" fmla="*/ 318 h 346"/>
                  <a:gd name="T62" fmla="*/ 43 w 143"/>
                  <a:gd name="T63" fmla="*/ 330 h 346"/>
                  <a:gd name="T64" fmla="*/ 42 w 143"/>
                  <a:gd name="T65" fmla="*/ 338 h 346"/>
                  <a:gd name="T66" fmla="*/ 39 w 143"/>
                  <a:gd name="T67" fmla="*/ 345 h 346"/>
                  <a:gd name="T68" fmla="*/ 44 w 143"/>
                  <a:gd name="T69" fmla="*/ 340 h 346"/>
                  <a:gd name="T70" fmla="*/ 49 w 143"/>
                  <a:gd name="T71" fmla="*/ 332 h 346"/>
                  <a:gd name="T72" fmla="*/ 54 w 143"/>
                  <a:gd name="T73" fmla="*/ 324 h 346"/>
                  <a:gd name="T74" fmla="*/ 58 w 143"/>
                  <a:gd name="T75" fmla="*/ 315 h 346"/>
                  <a:gd name="T76" fmla="*/ 61 w 143"/>
                  <a:gd name="T77" fmla="*/ 300 h 346"/>
                  <a:gd name="T78" fmla="*/ 64 w 143"/>
                  <a:gd name="T79" fmla="*/ 290 h 346"/>
                  <a:gd name="T80" fmla="*/ 66 w 143"/>
                  <a:gd name="T81" fmla="*/ 279 h 346"/>
                  <a:gd name="T82" fmla="*/ 68 w 143"/>
                  <a:gd name="T83" fmla="*/ 267 h 346"/>
                  <a:gd name="T84" fmla="*/ 68 w 143"/>
                  <a:gd name="T85" fmla="*/ 257 h 346"/>
                  <a:gd name="T86" fmla="*/ 74 w 143"/>
                  <a:gd name="T87" fmla="*/ 255 h 346"/>
                  <a:gd name="T88" fmla="*/ 82 w 143"/>
                  <a:gd name="T89" fmla="*/ 254 h 346"/>
                  <a:gd name="T90" fmla="*/ 94 w 143"/>
                  <a:gd name="T91" fmla="*/ 251 h 346"/>
                  <a:gd name="T92" fmla="*/ 102 w 143"/>
                  <a:gd name="T93" fmla="*/ 249 h 346"/>
                  <a:gd name="T94" fmla="*/ 110 w 143"/>
                  <a:gd name="T95" fmla="*/ 247 h 346"/>
                  <a:gd name="T96" fmla="*/ 117 w 143"/>
                  <a:gd name="T97" fmla="*/ 247 h 346"/>
                  <a:gd name="T98" fmla="*/ 119 w 143"/>
                  <a:gd name="T99" fmla="*/ 241 h 346"/>
                  <a:gd name="T100" fmla="*/ 123 w 143"/>
                  <a:gd name="T101" fmla="*/ 231 h 346"/>
                  <a:gd name="T102" fmla="*/ 126 w 143"/>
                  <a:gd name="T103" fmla="*/ 217 h 346"/>
                  <a:gd name="T104" fmla="*/ 126 w 143"/>
                  <a:gd name="T105" fmla="*/ 201 h 346"/>
                  <a:gd name="T106" fmla="*/ 128 w 143"/>
                  <a:gd name="T107" fmla="*/ 187 h 346"/>
                  <a:gd name="T108" fmla="*/ 131 w 143"/>
                  <a:gd name="T109" fmla="*/ 174 h 346"/>
                  <a:gd name="T110" fmla="*/ 134 w 143"/>
                  <a:gd name="T111" fmla="*/ 164 h 346"/>
                  <a:gd name="T112" fmla="*/ 142 w 143"/>
                  <a:gd name="T113" fmla="*/ 154 h 346"/>
                  <a:gd name="T114" fmla="*/ 138 w 143"/>
                  <a:gd name="T115" fmla="*/ 130 h 346"/>
                  <a:gd name="T116" fmla="*/ 138 w 143"/>
                  <a:gd name="T117" fmla="*/ 102 h 346"/>
                  <a:gd name="T118" fmla="*/ 138 w 143"/>
                  <a:gd name="T119" fmla="*/ 74 h 346"/>
                  <a:gd name="T120" fmla="*/ 138 w 143"/>
                  <a:gd name="T121" fmla="*/ 48 h 346"/>
                  <a:gd name="T122" fmla="*/ 138 w 143"/>
                  <a:gd name="T123" fmla="*/ 24 h 346"/>
                  <a:gd name="T124" fmla="*/ 137 w 143"/>
                  <a:gd name="T125" fmla="*/ 4 h 34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0" t="0" r="r" b="b"/>
                <a:pathLst>
                  <a:path w="143" h="346">
                    <a:moveTo>
                      <a:pt x="137" y="4"/>
                    </a:moveTo>
                    <a:lnTo>
                      <a:pt x="129" y="2"/>
                    </a:lnTo>
                    <a:lnTo>
                      <a:pt x="120" y="0"/>
                    </a:lnTo>
                    <a:lnTo>
                      <a:pt x="111" y="0"/>
                    </a:lnTo>
                    <a:lnTo>
                      <a:pt x="103" y="3"/>
                    </a:lnTo>
                    <a:lnTo>
                      <a:pt x="94" y="11"/>
                    </a:lnTo>
                    <a:lnTo>
                      <a:pt x="86" y="21"/>
                    </a:lnTo>
                    <a:lnTo>
                      <a:pt x="79" y="32"/>
                    </a:lnTo>
                    <a:lnTo>
                      <a:pt x="71" y="47"/>
                    </a:lnTo>
                    <a:lnTo>
                      <a:pt x="65" y="60"/>
                    </a:lnTo>
                    <a:lnTo>
                      <a:pt x="58" y="76"/>
                    </a:lnTo>
                    <a:lnTo>
                      <a:pt x="49" y="91"/>
                    </a:lnTo>
                    <a:lnTo>
                      <a:pt x="37" y="108"/>
                    </a:lnTo>
                    <a:lnTo>
                      <a:pt x="24" y="122"/>
                    </a:lnTo>
                    <a:lnTo>
                      <a:pt x="14" y="133"/>
                    </a:lnTo>
                    <a:lnTo>
                      <a:pt x="7" y="141"/>
                    </a:lnTo>
                    <a:lnTo>
                      <a:pt x="1" y="151"/>
                    </a:lnTo>
                    <a:lnTo>
                      <a:pt x="0" y="158"/>
                    </a:lnTo>
                    <a:lnTo>
                      <a:pt x="1" y="168"/>
                    </a:lnTo>
                    <a:lnTo>
                      <a:pt x="5" y="176"/>
                    </a:lnTo>
                    <a:lnTo>
                      <a:pt x="10" y="185"/>
                    </a:lnTo>
                    <a:lnTo>
                      <a:pt x="11" y="206"/>
                    </a:lnTo>
                    <a:lnTo>
                      <a:pt x="12" y="215"/>
                    </a:lnTo>
                    <a:lnTo>
                      <a:pt x="13" y="229"/>
                    </a:lnTo>
                    <a:lnTo>
                      <a:pt x="17" y="243"/>
                    </a:lnTo>
                    <a:lnTo>
                      <a:pt x="22" y="257"/>
                    </a:lnTo>
                    <a:lnTo>
                      <a:pt x="28" y="268"/>
                    </a:lnTo>
                    <a:lnTo>
                      <a:pt x="34" y="281"/>
                    </a:lnTo>
                    <a:lnTo>
                      <a:pt x="38" y="295"/>
                    </a:lnTo>
                    <a:lnTo>
                      <a:pt x="41" y="308"/>
                    </a:lnTo>
                    <a:lnTo>
                      <a:pt x="42" y="318"/>
                    </a:lnTo>
                    <a:lnTo>
                      <a:pt x="43" y="330"/>
                    </a:lnTo>
                    <a:lnTo>
                      <a:pt x="42" y="338"/>
                    </a:lnTo>
                    <a:lnTo>
                      <a:pt x="39" y="345"/>
                    </a:lnTo>
                    <a:lnTo>
                      <a:pt x="44" y="340"/>
                    </a:lnTo>
                    <a:lnTo>
                      <a:pt x="49" y="332"/>
                    </a:lnTo>
                    <a:lnTo>
                      <a:pt x="54" y="324"/>
                    </a:lnTo>
                    <a:lnTo>
                      <a:pt x="58" y="315"/>
                    </a:lnTo>
                    <a:lnTo>
                      <a:pt x="61" y="300"/>
                    </a:lnTo>
                    <a:lnTo>
                      <a:pt x="64" y="290"/>
                    </a:lnTo>
                    <a:lnTo>
                      <a:pt x="66" y="279"/>
                    </a:lnTo>
                    <a:lnTo>
                      <a:pt x="68" y="267"/>
                    </a:lnTo>
                    <a:lnTo>
                      <a:pt x="68" y="257"/>
                    </a:lnTo>
                    <a:lnTo>
                      <a:pt x="74" y="255"/>
                    </a:lnTo>
                    <a:lnTo>
                      <a:pt x="82" y="254"/>
                    </a:lnTo>
                    <a:lnTo>
                      <a:pt x="94" y="251"/>
                    </a:lnTo>
                    <a:lnTo>
                      <a:pt x="102" y="249"/>
                    </a:lnTo>
                    <a:lnTo>
                      <a:pt x="110" y="247"/>
                    </a:lnTo>
                    <a:lnTo>
                      <a:pt x="117" y="247"/>
                    </a:lnTo>
                    <a:lnTo>
                      <a:pt x="119" y="241"/>
                    </a:lnTo>
                    <a:lnTo>
                      <a:pt x="123" y="231"/>
                    </a:lnTo>
                    <a:lnTo>
                      <a:pt x="126" y="217"/>
                    </a:lnTo>
                    <a:lnTo>
                      <a:pt x="126" y="201"/>
                    </a:lnTo>
                    <a:lnTo>
                      <a:pt x="128" y="187"/>
                    </a:lnTo>
                    <a:lnTo>
                      <a:pt x="131" y="174"/>
                    </a:lnTo>
                    <a:lnTo>
                      <a:pt x="134" y="164"/>
                    </a:lnTo>
                    <a:lnTo>
                      <a:pt x="142" y="154"/>
                    </a:lnTo>
                    <a:lnTo>
                      <a:pt x="138" y="130"/>
                    </a:lnTo>
                    <a:lnTo>
                      <a:pt x="138" y="102"/>
                    </a:lnTo>
                    <a:lnTo>
                      <a:pt x="138" y="74"/>
                    </a:lnTo>
                    <a:lnTo>
                      <a:pt x="138" y="48"/>
                    </a:lnTo>
                    <a:lnTo>
                      <a:pt x="138" y="24"/>
                    </a:lnTo>
                    <a:lnTo>
                      <a:pt x="137" y="4"/>
                    </a:lnTo>
                  </a:path>
                </a:pathLst>
              </a:custGeom>
              <a:solidFill>
                <a:srgbClr val="FF5F7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4196" name="Freeform 176"/>
              <p:cNvSpPr>
                <a:spLocks/>
              </p:cNvSpPr>
              <p:nvPr/>
            </p:nvSpPr>
            <p:spPr bwMode="auto">
              <a:xfrm>
                <a:off x="4197" y="1978"/>
                <a:ext cx="96" cy="134"/>
              </a:xfrm>
              <a:custGeom>
                <a:avLst/>
                <a:gdLst>
                  <a:gd name="T0" fmla="*/ 25 w 96"/>
                  <a:gd name="T1" fmla="*/ 32 h 134"/>
                  <a:gd name="T2" fmla="*/ 44 w 96"/>
                  <a:gd name="T3" fmla="*/ 18 h 134"/>
                  <a:gd name="T4" fmla="*/ 54 w 96"/>
                  <a:gd name="T5" fmla="*/ 13 h 134"/>
                  <a:gd name="T6" fmla="*/ 63 w 96"/>
                  <a:gd name="T7" fmla="*/ 10 h 134"/>
                  <a:gd name="T8" fmla="*/ 71 w 96"/>
                  <a:gd name="T9" fmla="*/ 6 h 134"/>
                  <a:gd name="T10" fmla="*/ 80 w 96"/>
                  <a:gd name="T11" fmla="*/ 3 h 134"/>
                  <a:gd name="T12" fmla="*/ 95 w 96"/>
                  <a:gd name="T13" fmla="*/ 0 h 134"/>
                  <a:gd name="T14" fmla="*/ 90 w 96"/>
                  <a:gd name="T15" fmla="*/ 7 h 134"/>
                  <a:gd name="T16" fmla="*/ 83 w 96"/>
                  <a:gd name="T17" fmla="*/ 16 h 134"/>
                  <a:gd name="T18" fmla="*/ 81 w 96"/>
                  <a:gd name="T19" fmla="*/ 26 h 134"/>
                  <a:gd name="T20" fmla="*/ 79 w 96"/>
                  <a:gd name="T21" fmla="*/ 37 h 134"/>
                  <a:gd name="T22" fmla="*/ 80 w 96"/>
                  <a:gd name="T23" fmla="*/ 52 h 134"/>
                  <a:gd name="T24" fmla="*/ 77 w 96"/>
                  <a:gd name="T25" fmla="*/ 63 h 134"/>
                  <a:gd name="T26" fmla="*/ 72 w 96"/>
                  <a:gd name="T27" fmla="*/ 72 h 134"/>
                  <a:gd name="T28" fmla="*/ 68 w 96"/>
                  <a:gd name="T29" fmla="*/ 80 h 134"/>
                  <a:gd name="T30" fmla="*/ 63 w 96"/>
                  <a:gd name="T31" fmla="*/ 86 h 134"/>
                  <a:gd name="T32" fmla="*/ 58 w 96"/>
                  <a:gd name="T33" fmla="*/ 90 h 134"/>
                  <a:gd name="T34" fmla="*/ 50 w 96"/>
                  <a:gd name="T35" fmla="*/ 96 h 134"/>
                  <a:gd name="T36" fmla="*/ 0 w 96"/>
                  <a:gd name="T37" fmla="*/ 133 h 134"/>
                  <a:gd name="T38" fmla="*/ 25 w 96"/>
                  <a:gd name="T39" fmla="*/ 32 h 134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96" h="134">
                    <a:moveTo>
                      <a:pt x="25" y="32"/>
                    </a:moveTo>
                    <a:lnTo>
                      <a:pt x="44" y="18"/>
                    </a:lnTo>
                    <a:lnTo>
                      <a:pt x="54" y="13"/>
                    </a:lnTo>
                    <a:lnTo>
                      <a:pt x="63" y="10"/>
                    </a:lnTo>
                    <a:lnTo>
                      <a:pt x="71" y="6"/>
                    </a:lnTo>
                    <a:lnTo>
                      <a:pt x="80" y="3"/>
                    </a:lnTo>
                    <a:lnTo>
                      <a:pt x="95" y="0"/>
                    </a:lnTo>
                    <a:lnTo>
                      <a:pt x="90" y="7"/>
                    </a:lnTo>
                    <a:lnTo>
                      <a:pt x="83" y="16"/>
                    </a:lnTo>
                    <a:lnTo>
                      <a:pt x="81" y="26"/>
                    </a:lnTo>
                    <a:lnTo>
                      <a:pt x="79" y="37"/>
                    </a:lnTo>
                    <a:lnTo>
                      <a:pt x="80" y="52"/>
                    </a:lnTo>
                    <a:lnTo>
                      <a:pt x="77" y="63"/>
                    </a:lnTo>
                    <a:lnTo>
                      <a:pt x="72" y="72"/>
                    </a:lnTo>
                    <a:lnTo>
                      <a:pt x="68" y="80"/>
                    </a:lnTo>
                    <a:lnTo>
                      <a:pt x="63" y="86"/>
                    </a:lnTo>
                    <a:lnTo>
                      <a:pt x="58" y="90"/>
                    </a:lnTo>
                    <a:lnTo>
                      <a:pt x="50" y="96"/>
                    </a:lnTo>
                    <a:lnTo>
                      <a:pt x="0" y="133"/>
                    </a:lnTo>
                    <a:lnTo>
                      <a:pt x="25" y="32"/>
                    </a:lnTo>
                  </a:path>
                </a:pathLst>
              </a:custGeom>
              <a:solidFill>
                <a:srgbClr val="FF5F7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4197" name="Freeform 177"/>
              <p:cNvSpPr>
                <a:spLocks/>
              </p:cNvSpPr>
              <p:nvPr/>
            </p:nvSpPr>
            <p:spPr bwMode="auto">
              <a:xfrm>
                <a:off x="4252" y="2348"/>
                <a:ext cx="128" cy="38"/>
              </a:xfrm>
              <a:custGeom>
                <a:avLst/>
                <a:gdLst>
                  <a:gd name="T0" fmla="*/ 0 w 128"/>
                  <a:gd name="T1" fmla="*/ 27 h 38"/>
                  <a:gd name="T2" fmla="*/ 3 w 128"/>
                  <a:gd name="T3" fmla="*/ 31 h 38"/>
                  <a:gd name="T4" fmla="*/ 9 w 128"/>
                  <a:gd name="T5" fmla="*/ 34 h 38"/>
                  <a:gd name="T6" fmla="*/ 16 w 128"/>
                  <a:gd name="T7" fmla="*/ 36 h 38"/>
                  <a:gd name="T8" fmla="*/ 23 w 128"/>
                  <a:gd name="T9" fmla="*/ 37 h 38"/>
                  <a:gd name="T10" fmla="*/ 29 w 128"/>
                  <a:gd name="T11" fmla="*/ 36 h 38"/>
                  <a:gd name="T12" fmla="*/ 34 w 128"/>
                  <a:gd name="T13" fmla="*/ 33 h 38"/>
                  <a:gd name="T14" fmla="*/ 43 w 128"/>
                  <a:gd name="T15" fmla="*/ 31 h 38"/>
                  <a:gd name="T16" fmla="*/ 56 w 128"/>
                  <a:gd name="T17" fmla="*/ 29 h 38"/>
                  <a:gd name="T18" fmla="*/ 76 w 128"/>
                  <a:gd name="T19" fmla="*/ 27 h 38"/>
                  <a:gd name="T20" fmla="*/ 90 w 128"/>
                  <a:gd name="T21" fmla="*/ 23 h 38"/>
                  <a:gd name="T22" fmla="*/ 101 w 128"/>
                  <a:gd name="T23" fmla="*/ 21 h 38"/>
                  <a:gd name="T24" fmla="*/ 109 w 128"/>
                  <a:gd name="T25" fmla="*/ 19 h 38"/>
                  <a:gd name="T26" fmla="*/ 116 w 128"/>
                  <a:gd name="T27" fmla="*/ 15 h 38"/>
                  <a:gd name="T28" fmla="*/ 122 w 128"/>
                  <a:gd name="T29" fmla="*/ 11 h 38"/>
                  <a:gd name="T30" fmla="*/ 126 w 128"/>
                  <a:gd name="T31" fmla="*/ 5 h 38"/>
                  <a:gd name="T32" fmla="*/ 127 w 128"/>
                  <a:gd name="T33" fmla="*/ 1 h 38"/>
                  <a:gd name="T34" fmla="*/ 122 w 128"/>
                  <a:gd name="T35" fmla="*/ 0 h 38"/>
                  <a:gd name="T36" fmla="*/ 119 w 128"/>
                  <a:gd name="T37" fmla="*/ 1 h 38"/>
                  <a:gd name="T38" fmla="*/ 114 w 128"/>
                  <a:gd name="T39" fmla="*/ 5 h 38"/>
                  <a:gd name="T40" fmla="*/ 107 w 128"/>
                  <a:gd name="T41" fmla="*/ 8 h 38"/>
                  <a:gd name="T42" fmla="*/ 102 w 128"/>
                  <a:gd name="T43" fmla="*/ 10 h 38"/>
                  <a:gd name="T44" fmla="*/ 94 w 128"/>
                  <a:gd name="T45" fmla="*/ 9 h 38"/>
                  <a:gd name="T46" fmla="*/ 86 w 128"/>
                  <a:gd name="T47" fmla="*/ 8 h 38"/>
                  <a:gd name="T48" fmla="*/ 80 w 128"/>
                  <a:gd name="T49" fmla="*/ 8 h 38"/>
                  <a:gd name="T50" fmla="*/ 70 w 128"/>
                  <a:gd name="T51" fmla="*/ 9 h 38"/>
                  <a:gd name="T52" fmla="*/ 66 w 128"/>
                  <a:gd name="T53" fmla="*/ 12 h 38"/>
                  <a:gd name="T54" fmla="*/ 58 w 128"/>
                  <a:gd name="T55" fmla="*/ 16 h 38"/>
                  <a:gd name="T56" fmla="*/ 50 w 128"/>
                  <a:gd name="T57" fmla="*/ 19 h 38"/>
                  <a:gd name="T58" fmla="*/ 40 w 128"/>
                  <a:gd name="T59" fmla="*/ 21 h 38"/>
                  <a:gd name="T60" fmla="*/ 27 w 128"/>
                  <a:gd name="T61" fmla="*/ 22 h 38"/>
                  <a:gd name="T62" fmla="*/ 17 w 128"/>
                  <a:gd name="T63" fmla="*/ 21 h 38"/>
                  <a:gd name="T64" fmla="*/ 11 w 128"/>
                  <a:gd name="T65" fmla="*/ 25 h 38"/>
                  <a:gd name="T66" fmla="*/ 5 w 128"/>
                  <a:gd name="T67" fmla="*/ 27 h 38"/>
                  <a:gd name="T68" fmla="*/ 0 w 128"/>
                  <a:gd name="T69" fmla="*/ 27 h 38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0" t="0" r="r" b="b"/>
                <a:pathLst>
                  <a:path w="128" h="38">
                    <a:moveTo>
                      <a:pt x="0" y="27"/>
                    </a:moveTo>
                    <a:lnTo>
                      <a:pt x="3" y="31"/>
                    </a:lnTo>
                    <a:lnTo>
                      <a:pt x="9" y="34"/>
                    </a:lnTo>
                    <a:lnTo>
                      <a:pt x="16" y="36"/>
                    </a:lnTo>
                    <a:lnTo>
                      <a:pt x="23" y="37"/>
                    </a:lnTo>
                    <a:lnTo>
                      <a:pt x="29" y="36"/>
                    </a:lnTo>
                    <a:lnTo>
                      <a:pt x="34" y="33"/>
                    </a:lnTo>
                    <a:lnTo>
                      <a:pt x="43" y="31"/>
                    </a:lnTo>
                    <a:lnTo>
                      <a:pt x="56" y="29"/>
                    </a:lnTo>
                    <a:lnTo>
                      <a:pt x="76" y="27"/>
                    </a:lnTo>
                    <a:lnTo>
                      <a:pt x="90" y="23"/>
                    </a:lnTo>
                    <a:lnTo>
                      <a:pt x="101" y="21"/>
                    </a:lnTo>
                    <a:lnTo>
                      <a:pt x="109" y="19"/>
                    </a:lnTo>
                    <a:lnTo>
                      <a:pt x="116" y="15"/>
                    </a:lnTo>
                    <a:lnTo>
                      <a:pt x="122" y="11"/>
                    </a:lnTo>
                    <a:lnTo>
                      <a:pt x="126" y="5"/>
                    </a:lnTo>
                    <a:lnTo>
                      <a:pt x="127" y="1"/>
                    </a:lnTo>
                    <a:lnTo>
                      <a:pt x="122" y="0"/>
                    </a:lnTo>
                    <a:lnTo>
                      <a:pt x="119" y="1"/>
                    </a:lnTo>
                    <a:lnTo>
                      <a:pt x="114" y="5"/>
                    </a:lnTo>
                    <a:lnTo>
                      <a:pt x="107" y="8"/>
                    </a:lnTo>
                    <a:lnTo>
                      <a:pt x="102" y="10"/>
                    </a:lnTo>
                    <a:lnTo>
                      <a:pt x="94" y="9"/>
                    </a:lnTo>
                    <a:lnTo>
                      <a:pt x="86" y="8"/>
                    </a:lnTo>
                    <a:lnTo>
                      <a:pt x="80" y="8"/>
                    </a:lnTo>
                    <a:lnTo>
                      <a:pt x="70" y="9"/>
                    </a:lnTo>
                    <a:lnTo>
                      <a:pt x="66" y="12"/>
                    </a:lnTo>
                    <a:lnTo>
                      <a:pt x="58" y="16"/>
                    </a:lnTo>
                    <a:lnTo>
                      <a:pt x="50" y="19"/>
                    </a:lnTo>
                    <a:lnTo>
                      <a:pt x="40" y="21"/>
                    </a:lnTo>
                    <a:lnTo>
                      <a:pt x="27" y="22"/>
                    </a:lnTo>
                    <a:lnTo>
                      <a:pt x="17" y="21"/>
                    </a:lnTo>
                    <a:lnTo>
                      <a:pt x="11" y="25"/>
                    </a:lnTo>
                    <a:lnTo>
                      <a:pt x="5" y="27"/>
                    </a:lnTo>
                    <a:lnTo>
                      <a:pt x="0" y="27"/>
                    </a:lnTo>
                  </a:path>
                </a:pathLst>
              </a:custGeom>
              <a:solidFill>
                <a:srgbClr val="FF9FB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4198" name="Freeform 178"/>
              <p:cNvSpPr>
                <a:spLocks/>
              </p:cNvSpPr>
              <p:nvPr/>
            </p:nvSpPr>
            <p:spPr bwMode="auto">
              <a:xfrm>
                <a:off x="4161" y="2162"/>
                <a:ext cx="233" cy="197"/>
              </a:xfrm>
              <a:custGeom>
                <a:avLst/>
                <a:gdLst>
                  <a:gd name="T0" fmla="*/ 76 w 233"/>
                  <a:gd name="T1" fmla="*/ 8 h 197"/>
                  <a:gd name="T2" fmla="*/ 79 w 233"/>
                  <a:gd name="T3" fmla="*/ 31 h 197"/>
                  <a:gd name="T4" fmla="*/ 74 w 233"/>
                  <a:gd name="T5" fmla="*/ 57 h 197"/>
                  <a:gd name="T6" fmla="*/ 62 w 233"/>
                  <a:gd name="T7" fmla="*/ 90 h 197"/>
                  <a:gd name="T8" fmla="*/ 55 w 233"/>
                  <a:gd name="T9" fmla="*/ 114 h 197"/>
                  <a:gd name="T10" fmla="*/ 53 w 233"/>
                  <a:gd name="T11" fmla="*/ 132 h 197"/>
                  <a:gd name="T12" fmla="*/ 58 w 233"/>
                  <a:gd name="T13" fmla="*/ 145 h 197"/>
                  <a:gd name="T14" fmla="*/ 65 w 233"/>
                  <a:gd name="T15" fmla="*/ 141 h 197"/>
                  <a:gd name="T16" fmla="*/ 71 w 233"/>
                  <a:gd name="T17" fmla="*/ 127 h 197"/>
                  <a:gd name="T18" fmla="*/ 81 w 233"/>
                  <a:gd name="T19" fmla="*/ 114 h 197"/>
                  <a:gd name="T20" fmla="*/ 87 w 233"/>
                  <a:gd name="T21" fmla="*/ 101 h 197"/>
                  <a:gd name="T22" fmla="*/ 87 w 233"/>
                  <a:gd name="T23" fmla="*/ 84 h 197"/>
                  <a:gd name="T24" fmla="*/ 93 w 233"/>
                  <a:gd name="T25" fmla="*/ 84 h 197"/>
                  <a:gd name="T26" fmla="*/ 99 w 233"/>
                  <a:gd name="T27" fmla="*/ 99 h 197"/>
                  <a:gd name="T28" fmla="*/ 99 w 233"/>
                  <a:gd name="T29" fmla="*/ 119 h 197"/>
                  <a:gd name="T30" fmla="*/ 95 w 233"/>
                  <a:gd name="T31" fmla="*/ 139 h 197"/>
                  <a:gd name="T32" fmla="*/ 97 w 233"/>
                  <a:gd name="T33" fmla="*/ 151 h 197"/>
                  <a:gd name="T34" fmla="*/ 109 w 233"/>
                  <a:gd name="T35" fmla="*/ 154 h 197"/>
                  <a:gd name="T36" fmla="*/ 119 w 233"/>
                  <a:gd name="T37" fmla="*/ 148 h 197"/>
                  <a:gd name="T38" fmla="*/ 135 w 233"/>
                  <a:gd name="T39" fmla="*/ 128 h 197"/>
                  <a:gd name="T40" fmla="*/ 148 w 233"/>
                  <a:gd name="T41" fmla="*/ 110 h 197"/>
                  <a:gd name="T42" fmla="*/ 169 w 233"/>
                  <a:gd name="T43" fmla="*/ 83 h 197"/>
                  <a:gd name="T44" fmla="*/ 189 w 233"/>
                  <a:gd name="T45" fmla="*/ 61 h 197"/>
                  <a:gd name="T46" fmla="*/ 201 w 233"/>
                  <a:gd name="T47" fmla="*/ 56 h 197"/>
                  <a:gd name="T48" fmla="*/ 219 w 233"/>
                  <a:gd name="T49" fmla="*/ 55 h 197"/>
                  <a:gd name="T50" fmla="*/ 232 w 233"/>
                  <a:gd name="T51" fmla="*/ 58 h 197"/>
                  <a:gd name="T52" fmla="*/ 104 w 233"/>
                  <a:gd name="T53" fmla="*/ 196 h 197"/>
                  <a:gd name="T54" fmla="*/ 74 w 233"/>
                  <a:gd name="T55" fmla="*/ 187 h 197"/>
                  <a:gd name="T56" fmla="*/ 50 w 233"/>
                  <a:gd name="T57" fmla="*/ 179 h 197"/>
                  <a:gd name="T58" fmla="*/ 26 w 233"/>
                  <a:gd name="T59" fmla="*/ 175 h 197"/>
                  <a:gd name="T60" fmla="*/ 10 w 233"/>
                  <a:gd name="T61" fmla="*/ 179 h 197"/>
                  <a:gd name="T62" fmla="*/ 1 w 233"/>
                  <a:gd name="T63" fmla="*/ 187 h 197"/>
                  <a:gd name="T64" fmla="*/ 0 w 233"/>
                  <a:gd name="T65" fmla="*/ 179 h 197"/>
                  <a:gd name="T66" fmla="*/ 2 w 233"/>
                  <a:gd name="T67" fmla="*/ 167 h 197"/>
                  <a:gd name="T68" fmla="*/ 12 w 233"/>
                  <a:gd name="T69" fmla="*/ 152 h 197"/>
                  <a:gd name="T70" fmla="*/ 23 w 233"/>
                  <a:gd name="T71" fmla="*/ 138 h 197"/>
                  <a:gd name="T72" fmla="*/ 33 w 233"/>
                  <a:gd name="T73" fmla="*/ 124 h 197"/>
                  <a:gd name="T74" fmla="*/ 42 w 233"/>
                  <a:gd name="T75" fmla="*/ 108 h 197"/>
                  <a:gd name="T76" fmla="*/ 54 w 233"/>
                  <a:gd name="T77" fmla="*/ 92 h 197"/>
                  <a:gd name="T78" fmla="*/ 62 w 233"/>
                  <a:gd name="T79" fmla="*/ 72 h 197"/>
                  <a:gd name="T80" fmla="*/ 70 w 233"/>
                  <a:gd name="T81" fmla="*/ 51 h 197"/>
                  <a:gd name="T82" fmla="*/ 72 w 233"/>
                  <a:gd name="T83" fmla="*/ 30 h 197"/>
                  <a:gd name="T84" fmla="*/ 74 w 233"/>
                  <a:gd name="T85" fmla="*/ 0 h 197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0" t="0" r="r" b="b"/>
                <a:pathLst>
                  <a:path w="233" h="197">
                    <a:moveTo>
                      <a:pt x="74" y="0"/>
                    </a:moveTo>
                    <a:lnTo>
                      <a:pt x="76" y="8"/>
                    </a:lnTo>
                    <a:lnTo>
                      <a:pt x="78" y="19"/>
                    </a:lnTo>
                    <a:lnTo>
                      <a:pt x="79" y="31"/>
                    </a:lnTo>
                    <a:lnTo>
                      <a:pt x="77" y="44"/>
                    </a:lnTo>
                    <a:lnTo>
                      <a:pt x="74" y="57"/>
                    </a:lnTo>
                    <a:lnTo>
                      <a:pt x="68" y="75"/>
                    </a:lnTo>
                    <a:lnTo>
                      <a:pt x="62" y="90"/>
                    </a:lnTo>
                    <a:lnTo>
                      <a:pt x="58" y="102"/>
                    </a:lnTo>
                    <a:lnTo>
                      <a:pt x="55" y="114"/>
                    </a:lnTo>
                    <a:lnTo>
                      <a:pt x="53" y="124"/>
                    </a:lnTo>
                    <a:lnTo>
                      <a:pt x="53" y="132"/>
                    </a:lnTo>
                    <a:lnTo>
                      <a:pt x="54" y="139"/>
                    </a:lnTo>
                    <a:lnTo>
                      <a:pt x="58" y="145"/>
                    </a:lnTo>
                    <a:lnTo>
                      <a:pt x="61" y="142"/>
                    </a:lnTo>
                    <a:lnTo>
                      <a:pt x="65" y="141"/>
                    </a:lnTo>
                    <a:lnTo>
                      <a:pt x="67" y="134"/>
                    </a:lnTo>
                    <a:lnTo>
                      <a:pt x="71" y="127"/>
                    </a:lnTo>
                    <a:lnTo>
                      <a:pt x="74" y="121"/>
                    </a:lnTo>
                    <a:lnTo>
                      <a:pt x="81" y="114"/>
                    </a:lnTo>
                    <a:lnTo>
                      <a:pt x="85" y="108"/>
                    </a:lnTo>
                    <a:lnTo>
                      <a:pt x="87" y="101"/>
                    </a:lnTo>
                    <a:lnTo>
                      <a:pt x="88" y="93"/>
                    </a:lnTo>
                    <a:lnTo>
                      <a:pt x="87" y="84"/>
                    </a:lnTo>
                    <a:lnTo>
                      <a:pt x="89" y="80"/>
                    </a:lnTo>
                    <a:lnTo>
                      <a:pt x="93" y="84"/>
                    </a:lnTo>
                    <a:lnTo>
                      <a:pt x="97" y="91"/>
                    </a:lnTo>
                    <a:lnTo>
                      <a:pt x="99" y="99"/>
                    </a:lnTo>
                    <a:lnTo>
                      <a:pt x="100" y="108"/>
                    </a:lnTo>
                    <a:lnTo>
                      <a:pt x="99" y="119"/>
                    </a:lnTo>
                    <a:lnTo>
                      <a:pt x="97" y="132"/>
                    </a:lnTo>
                    <a:lnTo>
                      <a:pt x="95" y="139"/>
                    </a:lnTo>
                    <a:lnTo>
                      <a:pt x="95" y="145"/>
                    </a:lnTo>
                    <a:lnTo>
                      <a:pt x="97" y="151"/>
                    </a:lnTo>
                    <a:lnTo>
                      <a:pt x="101" y="153"/>
                    </a:lnTo>
                    <a:lnTo>
                      <a:pt x="109" y="154"/>
                    </a:lnTo>
                    <a:lnTo>
                      <a:pt x="115" y="152"/>
                    </a:lnTo>
                    <a:lnTo>
                      <a:pt x="119" y="148"/>
                    </a:lnTo>
                    <a:lnTo>
                      <a:pt x="129" y="137"/>
                    </a:lnTo>
                    <a:lnTo>
                      <a:pt x="135" y="128"/>
                    </a:lnTo>
                    <a:lnTo>
                      <a:pt x="141" y="120"/>
                    </a:lnTo>
                    <a:lnTo>
                      <a:pt x="148" y="110"/>
                    </a:lnTo>
                    <a:lnTo>
                      <a:pt x="158" y="97"/>
                    </a:lnTo>
                    <a:lnTo>
                      <a:pt x="169" y="83"/>
                    </a:lnTo>
                    <a:lnTo>
                      <a:pt x="178" y="71"/>
                    </a:lnTo>
                    <a:lnTo>
                      <a:pt x="189" y="61"/>
                    </a:lnTo>
                    <a:lnTo>
                      <a:pt x="195" y="58"/>
                    </a:lnTo>
                    <a:lnTo>
                      <a:pt x="201" y="56"/>
                    </a:lnTo>
                    <a:lnTo>
                      <a:pt x="208" y="54"/>
                    </a:lnTo>
                    <a:lnTo>
                      <a:pt x="219" y="55"/>
                    </a:lnTo>
                    <a:lnTo>
                      <a:pt x="226" y="57"/>
                    </a:lnTo>
                    <a:lnTo>
                      <a:pt x="232" y="58"/>
                    </a:lnTo>
                    <a:lnTo>
                      <a:pt x="177" y="155"/>
                    </a:lnTo>
                    <a:lnTo>
                      <a:pt x="104" y="196"/>
                    </a:lnTo>
                    <a:lnTo>
                      <a:pt x="88" y="191"/>
                    </a:lnTo>
                    <a:lnTo>
                      <a:pt x="74" y="187"/>
                    </a:lnTo>
                    <a:lnTo>
                      <a:pt x="62" y="182"/>
                    </a:lnTo>
                    <a:lnTo>
                      <a:pt x="50" y="179"/>
                    </a:lnTo>
                    <a:lnTo>
                      <a:pt x="36" y="176"/>
                    </a:lnTo>
                    <a:lnTo>
                      <a:pt x="26" y="175"/>
                    </a:lnTo>
                    <a:lnTo>
                      <a:pt x="16" y="177"/>
                    </a:lnTo>
                    <a:lnTo>
                      <a:pt x="10" y="179"/>
                    </a:lnTo>
                    <a:lnTo>
                      <a:pt x="4" y="185"/>
                    </a:lnTo>
                    <a:lnTo>
                      <a:pt x="1" y="187"/>
                    </a:lnTo>
                    <a:lnTo>
                      <a:pt x="0" y="183"/>
                    </a:lnTo>
                    <a:lnTo>
                      <a:pt x="0" y="179"/>
                    </a:lnTo>
                    <a:lnTo>
                      <a:pt x="0" y="173"/>
                    </a:lnTo>
                    <a:lnTo>
                      <a:pt x="2" y="167"/>
                    </a:lnTo>
                    <a:lnTo>
                      <a:pt x="7" y="160"/>
                    </a:lnTo>
                    <a:lnTo>
                      <a:pt x="12" y="152"/>
                    </a:lnTo>
                    <a:lnTo>
                      <a:pt x="17" y="145"/>
                    </a:lnTo>
                    <a:lnTo>
                      <a:pt x="23" y="138"/>
                    </a:lnTo>
                    <a:lnTo>
                      <a:pt x="29" y="132"/>
                    </a:lnTo>
                    <a:lnTo>
                      <a:pt x="33" y="124"/>
                    </a:lnTo>
                    <a:lnTo>
                      <a:pt x="37" y="117"/>
                    </a:lnTo>
                    <a:lnTo>
                      <a:pt x="42" y="108"/>
                    </a:lnTo>
                    <a:lnTo>
                      <a:pt x="48" y="101"/>
                    </a:lnTo>
                    <a:lnTo>
                      <a:pt x="54" y="92"/>
                    </a:lnTo>
                    <a:lnTo>
                      <a:pt x="59" y="82"/>
                    </a:lnTo>
                    <a:lnTo>
                      <a:pt x="62" y="72"/>
                    </a:lnTo>
                    <a:lnTo>
                      <a:pt x="66" y="62"/>
                    </a:lnTo>
                    <a:lnTo>
                      <a:pt x="70" y="51"/>
                    </a:lnTo>
                    <a:lnTo>
                      <a:pt x="71" y="41"/>
                    </a:lnTo>
                    <a:lnTo>
                      <a:pt x="72" y="30"/>
                    </a:lnTo>
                    <a:lnTo>
                      <a:pt x="72" y="20"/>
                    </a:lnTo>
                    <a:lnTo>
                      <a:pt x="74" y="0"/>
                    </a:lnTo>
                  </a:path>
                </a:pathLst>
              </a:custGeom>
              <a:solidFill>
                <a:srgbClr val="FF9FB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4199" name="Freeform 179"/>
              <p:cNvSpPr>
                <a:spLocks/>
              </p:cNvSpPr>
              <p:nvPr/>
            </p:nvSpPr>
            <p:spPr bwMode="auto">
              <a:xfrm>
                <a:off x="4235" y="2218"/>
                <a:ext cx="173" cy="156"/>
              </a:xfrm>
              <a:custGeom>
                <a:avLst/>
                <a:gdLst>
                  <a:gd name="T0" fmla="*/ 18 w 173"/>
                  <a:gd name="T1" fmla="*/ 155 h 156"/>
                  <a:gd name="T2" fmla="*/ 5 w 173"/>
                  <a:gd name="T3" fmla="*/ 153 h 156"/>
                  <a:gd name="T4" fmla="*/ 0 w 173"/>
                  <a:gd name="T5" fmla="*/ 144 h 156"/>
                  <a:gd name="T6" fmla="*/ 3 w 173"/>
                  <a:gd name="T7" fmla="*/ 131 h 156"/>
                  <a:gd name="T8" fmla="*/ 15 w 173"/>
                  <a:gd name="T9" fmla="*/ 125 h 156"/>
                  <a:gd name="T10" fmla="*/ 33 w 173"/>
                  <a:gd name="T11" fmla="*/ 124 h 156"/>
                  <a:gd name="T12" fmla="*/ 46 w 173"/>
                  <a:gd name="T13" fmla="*/ 113 h 156"/>
                  <a:gd name="T14" fmla="*/ 62 w 173"/>
                  <a:gd name="T15" fmla="*/ 101 h 156"/>
                  <a:gd name="T16" fmla="*/ 80 w 173"/>
                  <a:gd name="T17" fmla="*/ 94 h 156"/>
                  <a:gd name="T18" fmla="*/ 98 w 173"/>
                  <a:gd name="T19" fmla="*/ 83 h 156"/>
                  <a:gd name="T20" fmla="*/ 110 w 173"/>
                  <a:gd name="T21" fmla="*/ 64 h 156"/>
                  <a:gd name="T22" fmla="*/ 126 w 173"/>
                  <a:gd name="T23" fmla="*/ 37 h 156"/>
                  <a:gd name="T24" fmla="*/ 143 w 173"/>
                  <a:gd name="T25" fmla="*/ 17 h 156"/>
                  <a:gd name="T26" fmla="*/ 158 w 173"/>
                  <a:gd name="T27" fmla="*/ 4 h 156"/>
                  <a:gd name="T28" fmla="*/ 172 w 173"/>
                  <a:gd name="T29" fmla="*/ 0 h 156"/>
                  <a:gd name="T30" fmla="*/ 164 w 173"/>
                  <a:gd name="T31" fmla="*/ 11 h 156"/>
                  <a:gd name="T32" fmla="*/ 159 w 173"/>
                  <a:gd name="T33" fmla="*/ 32 h 156"/>
                  <a:gd name="T34" fmla="*/ 161 w 173"/>
                  <a:gd name="T35" fmla="*/ 51 h 156"/>
                  <a:gd name="T36" fmla="*/ 167 w 173"/>
                  <a:gd name="T37" fmla="*/ 72 h 156"/>
                  <a:gd name="T38" fmla="*/ 161 w 173"/>
                  <a:gd name="T39" fmla="*/ 81 h 156"/>
                  <a:gd name="T40" fmla="*/ 147 w 173"/>
                  <a:gd name="T41" fmla="*/ 90 h 156"/>
                  <a:gd name="T42" fmla="*/ 131 w 173"/>
                  <a:gd name="T43" fmla="*/ 92 h 156"/>
                  <a:gd name="T44" fmla="*/ 122 w 173"/>
                  <a:gd name="T45" fmla="*/ 95 h 156"/>
                  <a:gd name="T46" fmla="*/ 123 w 173"/>
                  <a:gd name="T47" fmla="*/ 105 h 156"/>
                  <a:gd name="T48" fmla="*/ 126 w 173"/>
                  <a:gd name="T49" fmla="*/ 118 h 156"/>
                  <a:gd name="T50" fmla="*/ 118 w 173"/>
                  <a:gd name="T51" fmla="*/ 127 h 156"/>
                  <a:gd name="T52" fmla="*/ 107 w 173"/>
                  <a:gd name="T53" fmla="*/ 127 h 156"/>
                  <a:gd name="T54" fmla="*/ 94 w 173"/>
                  <a:gd name="T55" fmla="*/ 134 h 156"/>
                  <a:gd name="T56" fmla="*/ 73 w 173"/>
                  <a:gd name="T57" fmla="*/ 139 h 156"/>
                  <a:gd name="T58" fmla="*/ 56 w 173"/>
                  <a:gd name="T59" fmla="*/ 139 h 156"/>
                  <a:gd name="T60" fmla="*/ 42 w 173"/>
                  <a:gd name="T61" fmla="*/ 144 h 156"/>
                  <a:gd name="T62" fmla="*/ 24 w 173"/>
                  <a:gd name="T63" fmla="*/ 154 h 15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0" t="0" r="r" b="b"/>
                <a:pathLst>
                  <a:path w="173" h="156">
                    <a:moveTo>
                      <a:pt x="24" y="154"/>
                    </a:moveTo>
                    <a:lnTo>
                      <a:pt x="18" y="155"/>
                    </a:lnTo>
                    <a:lnTo>
                      <a:pt x="11" y="154"/>
                    </a:lnTo>
                    <a:lnTo>
                      <a:pt x="5" y="153"/>
                    </a:lnTo>
                    <a:lnTo>
                      <a:pt x="1" y="149"/>
                    </a:lnTo>
                    <a:lnTo>
                      <a:pt x="0" y="144"/>
                    </a:lnTo>
                    <a:lnTo>
                      <a:pt x="0" y="138"/>
                    </a:lnTo>
                    <a:lnTo>
                      <a:pt x="3" y="131"/>
                    </a:lnTo>
                    <a:lnTo>
                      <a:pt x="8" y="127"/>
                    </a:lnTo>
                    <a:lnTo>
                      <a:pt x="15" y="125"/>
                    </a:lnTo>
                    <a:lnTo>
                      <a:pt x="24" y="126"/>
                    </a:lnTo>
                    <a:lnTo>
                      <a:pt x="33" y="124"/>
                    </a:lnTo>
                    <a:lnTo>
                      <a:pt x="40" y="119"/>
                    </a:lnTo>
                    <a:lnTo>
                      <a:pt x="46" y="113"/>
                    </a:lnTo>
                    <a:lnTo>
                      <a:pt x="55" y="107"/>
                    </a:lnTo>
                    <a:lnTo>
                      <a:pt x="62" y="101"/>
                    </a:lnTo>
                    <a:lnTo>
                      <a:pt x="72" y="97"/>
                    </a:lnTo>
                    <a:lnTo>
                      <a:pt x="80" y="94"/>
                    </a:lnTo>
                    <a:lnTo>
                      <a:pt x="90" y="89"/>
                    </a:lnTo>
                    <a:lnTo>
                      <a:pt x="98" y="83"/>
                    </a:lnTo>
                    <a:lnTo>
                      <a:pt x="103" y="74"/>
                    </a:lnTo>
                    <a:lnTo>
                      <a:pt x="110" y="64"/>
                    </a:lnTo>
                    <a:lnTo>
                      <a:pt x="118" y="50"/>
                    </a:lnTo>
                    <a:lnTo>
                      <a:pt x="126" y="37"/>
                    </a:lnTo>
                    <a:lnTo>
                      <a:pt x="135" y="25"/>
                    </a:lnTo>
                    <a:lnTo>
                      <a:pt x="143" y="17"/>
                    </a:lnTo>
                    <a:lnTo>
                      <a:pt x="149" y="10"/>
                    </a:lnTo>
                    <a:lnTo>
                      <a:pt x="158" y="4"/>
                    </a:lnTo>
                    <a:lnTo>
                      <a:pt x="164" y="1"/>
                    </a:lnTo>
                    <a:lnTo>
                      <a:pt x="172" y="0"/>
                    </a:lnTo>
                    <a:lnTo>
                      <a:pt x="167" y="5"/>
                    </a:lnTo>
                    <a:lnTo>
                      <a:pt x="164" y="11"/>
                    </a:lnTo>
                    <a:lnTo>
                      <a:pt x="161" y="22"/>
                    </a:lnTo>
                    <a:lnTo>
                      <a:pt x="159" y="32"/>
                    </a:lnTo>
                    <a:lnTo>
                      <a:pt x="159" y="42"/>
                    </a:lnTo>
                    <a:lnTo>
                      <a:pt x="161" y="51"/>
                    </a:lnTo>
                    <a:lnTo>
                      <a:pt x="164" y="61"/>
                    </a:lnTo>
                    <a:lnTo>
                      <a:pt x="167" y="72"/>
                    </a:lnTo>
                    <a:lnTo>
                      <a:pt x="164" y="77"/>
                    </a:lnTo>
                    <a:lnTo>
                      <a:pt x="161" y="81"/>
                    </a:lnTo>
                    <a:lnTo>
                      <a:pt x="156" y="86"/>
                    </a:lnTo>
                    <a:lnTo>
                      <a:pt x="147" y="90"/>
                    </a:lnTo>
                    <a:lnTo>
                      <a:pt x="139" y="92"/>
                    </a:lnTo>
                    <a:lnTo>
                      <a:pt x="131" y="92"/>
                    </a:lnTo>
                    <a:lnTo>
                      <a:pt x="123" y="92"/>
                    </a:lnTo>
                    <a:lnTo>
                      <a:pt x="122" y="95"/>
                    </a:lnTo>
                    <a:lnTo>
                      <a:pt x="121" y="100"/>
                    </a:lnTo>
                    <a:lnTo>
                      <a:pt x="123" y="105"/>
                    </a:lnTo>
                    <a:lnTo>
                      <a:pt x="126" y="112"/>
                    </a:lnTo>
                    <a:lnTo>
                      <a:pt x="126" y="118"/>
                    </a:lnTo>
                    <a:lnTo>
                      <a:pt x="122" y="124"/>
                    </a:lnTo>
                    <a:lnTo>
                      <a:pt x="118" y="127"/>
                    </a:lnTo>
                    <a:lnTo>
                      <a:pt x="112" y="125"/>
                    </a:lnTo>
                    <a:lnTo>
                      <a:pt x="107" y="127"/>
                    </a:lnTo>
                    <a:lnTo>
                      <a:pt x="101" y="130"/>
                    </a:lnTo>
                    <a:lnTo>
                      <a:pt x="94" y="134"/>
                    </a:lnTo>
                    <a:lnTo>
                      <a:pt x="85" y="136"/>
                    </a:lnTo>
                    <a:lnTo>
                      <a:pt x="73" y="139"/>
                    </a:lnTo>
                    <a:lnTo>
                      <a:pt x="65" y="139"/>
                    </a:lnTo>
                    <a:lnTo>
                      <a:pt x="56" y="139"/>
                    </a:lnTo>
                    <a:lnTo>
                      <a:pt x="47" y="140"/>
                    </a:lnTo>
                    <a:lnTo>
                      <a:pt x="42" y="144"/>
                    </a:lnTo>
                    <a:lnTo>
                      <a:pt x="33" y="150"/>
                    </a:lnTo>
                    <a:lnTo>
                      <a:pt x="24" y="154"/>
                    </a:lnTo>
                  </a:path>
                </a:pathLst>
              </a:custGeom>
              <a:solidFill>
                <a:srgbClr val="DF3F5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4200" name="Freeform 180"/>
              <p:cNvSpPr>
                <a:spLocks/>
              </p:cNvSpPr>
              <p:nvPr/>
            </p:nvSpPr>
            <p:spPr bwMode="auto">
              <a:xfrm>
                <a:off x="4165" y="2338"/>
                <a:ext cx="51" cy="17"/>
              </a:xfrm>
              <a:custGeom>
                <a:avLst/>
                <a:gdLst>
                  <a:gd name="T0" fmla="*/ 0 w 51"/>
                  <a:gd name="T1" fmla="*/ 9 h 17"/>
                  <a:gd name="T2" fmla="*/ 0 w 51"/>
                  <a:gd name="T3" fmla="*/ 5 h 17"/>
                  <a:gd name="T4" fmla="*/ 4 w 51"/>
                  <a:gd name="T5" fmla="*/ 2 h 17"/>
                  <a:gd name="T6" fmla="*/ 10 w 51"/>
                  <a:gd name="T7" fmla="*/ 1 h 17"/>
                  <a:gd name="T8" fmla="*/ 15 w 51"/>
                  <a:gd name="T9" fmla="*/ 0 h 17"/>
                  <a:gd name="T10" fmla="*/ 22 w 51"/>
                  <a:gd name="T11" fmla="*/ 1 h 17"/>
                  <a:gd name="T12" fmla="*/ 31 w 51"/>
                  <a:gd name="T13" fmla="*/ 3 h 17"/>
                  <a:gd name="T14" fmla="*/ 38 w 51"/>
                  <a:gd name="T15" fmla="*/ 5 h 17"/>
                  <a:gd name="T16" fmla="*/ 50 w 51"/>
                  <a:gd name="T17" fmla="*/ 7 h 17"/>
                  <a:gd name="T18" fmla="*/ 37 w 51"/>
                  <a:gd name="T19" fmla="*/ 9 h 17"/>
                  <a:gd name="T20" fmla="*/ 29 w 51"/>
                  <a:gd name="T21" fmla="*/ 11 h 17"/>
                  <a:gd name="T22" fmla="*/ 22 w 51"/>
                  <a:gd name="T23" fmla="*/ 13 h 17"/>
                  <a:gd name="T24" fmla="*/ 16 w 51"/>
                  <a:gd name="T25" fmla="*/ 14 h 17"/>
                  <a:gd name="T26" fmla="*/ 10 w 51"/>
                  <a:gd name="T27" fmla="*/ 16 h 17"/>
                  <a:gd name="T28" fmla="*/ 5 w 51"/>
                  <a:gd name="T29" fmla="*/ 14 h 17"/>
                  <a:gd name="T30" fmla="*/ 0 w 51"/>
                  <a:gd name="T31" fmla="*/ 12 h 17"/>
                  <a:gd name="T32" fmla="*/ 0 w 51"/>
                  <a:gd name="T33" fmla="*/ 9 h 17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51" h="17">
                    <a:moveTo>
                      <a:pt x="0" y="9"/>
                    </a:moveTo>
                    <a:lnTo>
                      <a:pt x="0" y="5"/>
                    </a:lnTo>
                    <a:lnTo>
                      <a:pt x="4" y="2"/>
                    </a:lnTo>
                    <a:lnTo>
                      <a:pt x="10" y="1"/>
                    </a:lnTo>
                    <a:lnTo>
                      <a:pt x="15" y="0"/>
                    </a:lnTo>
                    <a:lnTo>
                      <a:pt x="22" y="1"/>
                    </a:lnTo>
                    <a:lnTo>
                      <a:pt x="31" y="3"/>
                    </a:lnTo>
                    <a:lnTo>
                      <a:pt x="38" y="5"/>
                    </a:lnTo>
                    <a:lnTo>
                      <a:pt x="50" y="7"/>
                    </a:lnTo>
                    <a:lnTo>
                      <a:pt x="37" y="9"/>
                    </a:lnTo>
                    <a:lnTo>
                      <a:pt x="29" y="11"/>
                    </a:lnTo>
                    <a:lnTo>
                      <a:pt x="22" y="13"/>
                    </a:lnTo>
                    <a:lnTo>
                      <a:pt x="16" y="14"/>
                    </a:lnTo>
                    <a:lnTo>
                      <a:pt x="10" y="16"/>
                    </a:lnTo>
                    <a:lnTo>
                      <a:pt x="5" y="14"/>
                    </a:lnTo>
                    <a:lnTo>
                      <a:pt x="0" y="12"/>
                    </a:lnTo>
                    <a:lnTo>
                      <a:pt x="0" y="9"/>
                    </a:lnTo>
                  </a:path>
                </a:pathLst>
              </a:custGeom>
              <a:solidFill>
                <a:srgbClr val="DF3F5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4201" name="Freeform 181"/>
              <p:cNvSpPr>
                <a:spLocks/>
              </p:cNvSpPr>
              <p:nvPr/>
            </p:nvSpPr>
            <p:spPr bwMode="auto">
              <a:xfrm>
                <a:off x="4218" y="2163"/>
                <a:ext cx="64" cy="144"/>
              </a:xfrm>
              <a:custGeom>
                <a:avLst/>
                <a:gdLst>
                  <a:gd name="T0" fmla="*/ 26 w 64"/>
                  <a:gd name="T1" fmla="*/ 0 h 144"/>
                  <a:gd name="T2" fmla="*/ 25 w 64"/>
                  <a:gd name="T3" fmla="*/ 20 h 144"/>
                  <a:gd name="T4" fmla="*/ 24 w 64"/>
                  <a:gd name="T5" fmla="*/ 41 h 144"/>
                  <a:gd name="T6" fmla="*/ 19 w 64"/>
                  <a:gd name="T7" fmla="*/ 59 h 144"/>
                  <a:gd name="T8" fmla="*/ 15 w 64"/>
                  <a:gd name="T9" fmla="*/ 70 h 144"/>
                  <a:gd name="T10" fmla="*/ 12 w 64"/>
                  <a:gd name="T11" fmla="*/ 81 h 144"/>
                  <a:gd name="T12" fmla="*/ 8 w 64"/>
                  <a:gd name="T13" fmla="*/ 90 h 144"/>
                  <a:gd name="T14" fmla="*/ 5 w 64"/>
                  <a:gd name="T15" fmla="*/ 98 h 144"/>
                  <a:gd name="T16" fmla="*/ 0 w 64"/>
                  <a:gd name="T17" fmla="*/ 111 h 144"/>
                  <a:gd name="T18" fmla="*/ 0 w 64"/>
                  <a:gd name="T19" fmla="*/ 120 h 144"/>
                  <a:gd name="T20" fmla="*/ 0 w 64"/>
                  <a:gd name="T21" fmla="*/ 132 h 144"/>
                  <a:gd name="T22" fmla="*/ 0 w 64"/>
                  <a:gd name="T23" fmla="*/ 138 h 144"/>
                  <a:gd name="T24" fmla="*/ 1 w 64"/>
                  <a:gd name="T25" fmla="*/ 143 h 144"/>
                  <a:gd name="T26" fmla="*/ 5 w 64"/>
                  <a:gd name="T27" fmla="*/ 141 h 144"/>
                  <a:gd name="T28" fmla="*/ 8 w 64"/>
                  <a:gd name="T29" fmla="*/ 138 h 144"/>
                  <a:gd name="T30" fmla="*/ 12 w 64"/>
                  <a:gd name="T31" fmla="*/ 143 h 144"/>
                  <a:gd name="T32" fmla="*/ 10 w 64"/>
                  <a:gd name="T33" fmla="*/ 138 h 144"/>
                  <a:gd name="T34" fmla="*/ 11 w 64"/>
                  <a:gd name="T35" fmla="*/ 132 h 144"/>
                  <a:gd name="T36" fmla="*/ 13 w 64"/>
                  <a:gd name="T37" fmla="*/ 126 h 144"/>
                  <a:gd name="T38" fmla="*/ 16 w 64"/>
                  <a:gd name="T39" fmla="*/ 120 h 144"/>
                  <a:gd name="T40" fmla="*/ 21 w 64"/>
                  <a:gd name="T41" fmla="*/ 114 h 144"/>
                  <a:gd name="T42" fmla="*/ 25 w 64"/>
                  <a:gd name="T43" fmla="*/ 111 h 144"/>
                  <a:gd name="T44" fmla="*/ 28 w 64"/>
                  <a:gd name="T45" fmla="*/ 106 h 144"/>
                  <a:gd name="T46" fmla="*/ 30 w 64"/>
                  <a:gd name="T47" fmla="*/ 99 h 144"/>
                  <a:gd name="T48" fmla="*/ 31 w 64"/>
                  <a:gd name="T49" fmla="*/ 89 h 144"/>
                  <a:gd name="T50" fmla="*/ 31 w 64"/>
                  <a:gd name="T51" fmla="*/ 82 h 144"/>
                  <a:gd name="T52" fmla="*/ 34 w 64"/>
                  <a:gd name="T53" fmla="*/ 76 h 144"/>
                  <a:gd name="T54" fmla="*/ 38 w 64"/>
                  <a:gd name="T55" fmla="*/ 72 h 144"/>
                  <a:gd name="T56" fmla="*/ 45 w 64"/>
                  <a:gd name="T57" fmla="*/ 69 h 144"/>
                  <a:gd name="T58" fmla="*/ 50 w 64"/>
                  <a:gd name="T59" fmla="*/ 68 h 144"/>
                  <a:gd name="T60" fmla="*/ 55 w 64"/>
                  <a:gd name="T61" fmla="*/ 66 h 144"/>
                  <a:gd name="T62" fmla="*/ 60 w 64"/>
                  <a:gd name="T63" fmla="*/ 63 h 144"/>
                  <a:gd name="T64" fmla="*/ 63 w 64"/>
                  <a:gd name="T65" fmla="*/ 61 h 144"/>
                  <a:gd name="T66" fmla="*/ 58 w 64"/>
                  <a:gd name="T67" fmla="*/ 60 h 144"/>
                  <a:gd name="T68" fmla="*/ 53 w 64"/>
                  <a:gd name="T69" fmla="*/ 59 h 144"/>
                  <a:gd name="T70" fmla="*/ 49 w 64"/>
                  <a:gd name="T71" fmla="*/ 58 h 144"/>
                  <a:gd name="T72" fmla="*/ 44 w 64"/>
                  <a:gd name="T73" fmla="*/ 55 h 144"/>
                  <a:gd name="T74" fmla="*/ 39 w 64"/>
                  <a:gd name="T75" fmla="*/ 52 h 144"/>
                  <a:gd name="T76" fmla="*/ 37 w 64"/>
                  <a:gd name="T77" fmla="*/ 44 h 144"/>
                  <a:gd name="T78" fmla="*/ 36 w 64"/>
                  <a:gd name="T79" fmla="*/ 31 h 144"/>
                  <a:gd name="T80" fmla="*/ 34 w 64"/>
                  <a:gd name="T81" fmla="*/ 17 h 144"/>
                  <a:gd name="T82" fmla="*/ 26 w 64"/>
                  <a:gd name="T83" fmla="*/ 0 h 144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64" h="144">
                    <a:moveTo>
                      <a:pt x="26" y="0"/>
                    </a:moveTo>
                    <a:lnTo>
                      <a:pt x="25" y="20"/>
                    </a:lnTo>
                    <a:lnTo>
                      <a:pt x="24" y="41"/>
                    </a:lnTo>
                    <a:lnTo>
                      <a:pt x="19" y="59"/>
                    </a:lnTo>
                    <a:lnTo>
                      <a:pt x="15" y="70"/>
                    </a:lnTo>
                    <a:lnTo>
                      <a:pt x="12" y="81"/>
                    </a:lnTo>
                    <a:lnTo>
                      <a:pt x="8" y="90"/>
                    </a:lnTo>
                    <a:lnTo>
                      <a:pt x="5" y="98"/>
                    </a:lnTo>
                    <a:lnTo>
                      <a:pt x="0" y="111"/>
                    </a:lnTo>
                    <a:lnTo>
                      <a:pt x="0" y="120"/>
                    </a:lnTo>
                    <a:lnTo>
                      <a:pt x="0" y="132"/>
                    </a:lnTo>
                    <a:lnTo>
                      <a:pt x="0" y="138"/>
                    </a:lnTo>
                    <a:lnTo>
                      <a:pt x="1" y="143"/>
                    </a:lnTo>
                    <a:lnTo>
                      <a:pt x="5" y="141"/>
                    </a:lnTo>
                    <a:lnTo>
                      <a:pt x="8" y="138"/>
                    </a:lnTo>
                    <a:lnTo>
                      <a:pt x="12" y="143"/>
                    </a:lnTo>
                    <a:lnTo>
                      <a:pt x="10" y="138"/>
                    </a:lnTo>
                    <a:lnTo>
                      <a:pt x="11" y="132"/>
                    </a:lnTo>
                    <a:lnTo>
                      <a:pt x="13" y="126"/>
                    </a:lnTo>
                    <a:lnTo>
                      <a:pt x="16" y="120"/>
                    </a:lnTo>
                    <a:lnTo>
                      <a:pt x="21" y="114"/>
                    </a:lnTo>
                    <a:lnTo>
                      <a:pt x="25" y="111"/>
                    </a:lnTo>
                    <a:lnTo>
                      <a:pt x="28" y="106"/>
                    </a:lnTo>
                    <a:lnTo>
                      <a:pt x="30" y="99"/>
                    </a:lnTo>
                    <a:lnTo>
                      <a:pt x="31" y="89"/>
                    </a:lnTo>
                    <a:lnTo>
                      <a:pt x="31" y="82"/>
                    </a:lnTo>
                    <a:lnTo>
                      <a:pt x="34" y="76"/>
                    </a:lnTo>
                    <a:lnTo>
                      <a:pt x="38" y="72"/>
                    </a:lnTo>
                    <a:lnTo>
                      <a:pt x="45" y="69"/>
                    </a:lnTo>
                    <a:lnTo>
                      <a:pt x="50" y="68"/>
                    </a:lnTo>
                    <a:lnTo>
                      <a:pt x="55" y="66"/>
                    </a:lnTo>
                    <a:lnTo>
                      <a:pt x="60" y="63"/>
                    </a:lnTo>
                    <a:lnTo>
                      <a:pt x="63" y="61"/>
                    </a:lnTo>
                    <a:lnTo>
                      <a:pt x="58" y="60"/>
                    </a:lnTo>
                    <a:lnTo>
                      <a:pt x="53" y="59"/>
                    </a:lnTo>
                    <a:lnTo>
                      <a:pt x="49" y="58"/>
                    </a:lnTo>
                    <a:lnTo>
                      <a:pt x="44" y="55"/>
                    </a:lnTo>
                    <a:lnTo>
                      <a:pt x="39" y="52"/>
                    </a:lnTo>
                    <a:lnTo>
                      <a:pt x="37" y="44"/>
                    </a:lnTo>
                    <a:lnTo>
                      <a:pt x="36" y="31"/>
                    </a:lnTo>
                    <a:lnTo>
                      <a:pt x="34" y="17"/>
                    </a:lnTo>
                    <a:lnTo>
                      <a:pt x="26" y="0"/>
                    </a:lnTo>
                  </a:path>
                </a:pathLst>
              </a:custGeom>
              <a:solidFill>
                <a:srgbClr val="DF3F5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4202" name="Freeform 182"/>
              <p:cNvSpPr>
                <a:spLocks/>
              </p:cNvSpPr>
              <p:nvPr/>
            </p:nvSpPr>
            <p:spPr bwMode="auto">
              <a:xfrm>
                <a:off x="4187" y="2215"/>
                <a:ext cx="17" cy="78"/>
              </a:xfrm>
              <a:custGeom>
                <a:avLst/>
                <a:gdLst>
                  <a:gd name="T0" fmla="*/ 10 w 17"/>
                  <a:gd name="T1" fmla="*/ 49 h 78"/>
                  <a:gd name="T2" fmla="*/ 11 w 17"/>
                  <a:gd name="T3" fmla="*/ 57 h 78"/>
                  <a:gd name="T4" fmla="*/ 8 w 17"/>
                  <a:gd name="T5" fmla="*/ 63 h 78"/>
                  <a:gd name="T6" fmla="*/ 5 w 17"/>
                  <a:gd name="T7" fmla="*/ 69 h 78"/>
                  <a:gd name="T8" fmla="*/ 4 w 17"/>
                  <a:gd name="T9" fmla="*/ 77 h 78"/>
                  <a:gd name="T10" fmla="*/ 8 w 17"/>
                  <a:gd name="T11" fmla="*/ 72 h 78"/>
                  <a:gd name="T12" fmla="*/ 11 w 17"/>
                  <a:gd name="T13" fmla="*/ 65 h 78"/>
                  <a:gd name="T14" fmla="*/ 16 w 17"/>
                  <a:gd name="T15" fmla="*/ 58 h 78"/>
                  <a:gd name="T16" fmla="*/ 16 w 17"/>
                  <a:gd name="T17" fmla="*/ 50 h 78"/>
                  <a:gd name="T18" fmla="*/ 10 w 17"/>
                  <a:gd name="T19" fmla="*/ 41 h 78"/>
                  <a:gd name="T20" fmla="*/ 4 w 17"/>
                  <a:gd name="T21" fmla="*/ 31 h 78"/>
                  <a:gd name="T22" fmla="*/ 4 w 17"/>
                  <a:gd name="T23" fmla="*/ 23 h 78"/>
                  <a:gd name="T24" fmla="*/ 5 w 17"/>
                  <a:gd name="T25" fmla="*/ 13 h 78"/>
                  <a:gd name="T26" fmla="*/ 11 w 17"/>
                  <a:gd name="T27" fmla="*/ 0 h 78"/>
                  <a:gd name="T28" fmla="*/ 4 w 17"/>
                  <a:gd name="T29" fmla="*/ 8 h 78"/>
                  <a:gd name="T30" fmla="*/ 1 w 17"/>
                  <a:gd name="T31" fmla="*/ 16 h 78"/>
                  <a:gd name="T32" fmla="*/ 0 w 17"/>
                  <a:gd name="T33" fmla="*/ 28 h 78"/>
                  <a:gd name="T34" fmla="*/ 2 w 17"/>
                  <a:gd name="T35" fmla="*/ 38 h 78"/>
                  <a:gd name="T36" fmla="*/ 10 w 17"/>
                  <a:gd name="T37" fmla="*/ 49 h 78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17" h="78">
                    <a:moveTo>
                      <a:pt x="10" y="49"/>
                    </a:moveTo>
                    <a:lnTo>
                      <a:pt x="11" y="57"/>
                    </a:lnTo>
                    <a:lnTo>
                      <a:pt x="8" y="63"/>
                    </a:lnTo>
                    <a:lnTo>
                      <a:pt x="5" y="69"/>
                    </a:lnTo>
                    <a:lnTo>
                      <a:pt x="4" y="77"/>
                    </a:lnTo>
                    <a:lnTo>
                      <a:pt x="8" y="72"/>
                    </a:lnTo>
                    <a:lnTo>
                      <a:pt x="11" y="65"/>
                    </a:lnTo>
                    <a:lnTo>
                      <a:pt x="16" y="58"/>
                    </a:lnTo>
                    <a:lnTo>
                      <a:pt x="16" y="50"/>
                    </a:lnTo>
                    <a:lnTo>
                      <a:pt x="10" y="41"/>
                    </a:lnTo>
                    <a:lnTo>
                      <a:pt x="4" y="31"/>
                    </a:lnTo>
                    <a:lnTo>
                      <a:pt x="4" y="23"/>
                    </a:lnTo>
                    <a:lnTo>
                      <a:pt x="5" y="13"/>
                    </a:lnTo>
                    <a:lnTo>
                      <a:pt x="11" y="0"/>
                    </a:lnTo>
                    <a:lnTo>
                      <a:pt x="4" y="8"/>
                    </a:lnTo>
                    <a:lnTo>
                      <a:pt x="1" y="16"/>
                    </a:lnTo>
                    <a:lnTo>
                      <a:pt x="0" y="28"/>
                    </a:lnTo>
                    <a:lnTo>
                      <a:pt x="2" y="38"/>
                    </a:lnTo>
                    <a:lnTo>
                      <a:pt x="10" y="49"/>
                    </a:lnTo>
                  </a:path>
                </a:pathLst>
              </a:custGeom>
              <a:solidFill>
                <a:srgbClr val="DF3F5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4203" name="Freeform 183"/>
              <p:cNvSpPr>
                <a:spLocks/>
              </p:cNvSpPr>
              <p:nvPr/>
            </p:nvSpPr>
            <p:spPr bwMode="auto">
              <a:xfrm>
                <a:off x="4197" y="2071"/>
                <a:ext cx="58" cy="211"/>
              </a:xfrm>
              <a:custGeom>
                <a:avLst/>
                <a:gdLst>
                  <a:gd name="T0" fmla="*/ 0 w 58"/>
                  <a:gd name="T1" fmla="*/ 210 h 211"/>
                  <a:gd name="T2" fmla="*/ 3 w 58"/>
                  <a:gd name="T3" fmla="*/ 206 h 211"/>
                  <a:gd name="T4" fmla="*/ 12 w 58"/>
                  <a:gd name="T5" fmla="*/ 191 h 211"/>
                  <a:gd name="T6" fmla="*/ 20 w 58"/>
                  <a:gd name="T7" fmla="*/ 177 h 211"/>
                  <a:gd name="T8" fmla="*/ 27 w 58"/>
                  <a:gd name="T9" fmla="*/ 158 h 211"/>
                  <a:gd name="T10" fmla="*/ 33 w 58"/>
                  <a:gd name="T11" fmla="*/ 140 h 211"/>
                  <a:gd name="T12" fmla="*/ 34 w 58"/>
                  <a:gd name="T13" fmla="*/ 126 h 211"/>
                  <a:gd name="T14" fmla="*/ 35 w 58"/>
                  <a:gd name="T15" fmla="*/ 105 h 211"/>
                  <a:gd name="T16" fmla="*/ 37 w 58"/>
                  <a:gd name="T17" fmla="*/ 88 h 211"/>
                  <a:gd name="T18" fmla="*/ 30 w 58"/>
                  <a:gd name="T19" fmla="*/ 91 h 211"/>
                  <a:gd name="T20" fmla="*/ 22 w 58"/>
                  <a:gd name="T21" fmla="*/ 97 h 211"/>
                  <a:gd name="T22" fmla="*/ 16 w 58"/>
                  <a:gd name="T23" fmla="*/ 105 h 211"/>
                  <a:gd name="T24" fmla="*/ 15 w 58"/>
                  <a:gd name="T25" fmla="*/ 97 h 211"/>
                  <a:gd name="T26" fmla="*/ 17 w 58"/>
                  <a:gd name="T27" fmla="*/ 87 h 211"/>
                  <a:gd name="T28" fmla="*/ 19 w 58"/>
                  <a:gd name="T29" fmla="*/ 78 h 211"/>
                  <a:gd name="T30" fmla="*/ 23 w 58"/>
                  <a:gd name="T31" fmla="*/ 68 h 211"/>
                  <a:gd name="T32" fmla="*/ 29 w 58"/>
                  <a:gd name="T33" fmla="*/ 59 h 211"/>
                  <a:gd name="T34" fmla="*/ 34 w 58"/>
                  <a:gd name="T35" fmla="*/ 49 h 211"/>
                  <a:gd name="T36" fmla="*/ 39 w 58"/>
                  <a:gd name="T37" fmla="*/ 40 h 211"/>
                  <a:gd name="T38" fmla="*/ 44 w 58"/>
                  <a:gd name="T39" fmla="*/ 30 h 211"/>
                  <a:gd name="T40" fmla="*/ 46 w 58"/>
                  <a:gd name="T41" fmla="*/ 21 h 211"/>
                  <a:gd name="T42" fmla="*/ 50 w 58"/>
                  <a:gd name="T43" fmla="*/ 11 h 211"/>
                  <a:gd name="T44" fmla="*/ 53 w 58"/>
                  <a:gd name="T45" fmla="*/ 6 h 211"/>
                  <a:gd name="T46" fmla="*/ 57 w 58"/>
                  <a:gd name="T47" fmla="*/ 0 h 211"/>
                  <a:gd name="T48" fmla="*/ 50 w 58"/>
                  <a:gd name="T49" fmla="*/ 4 h 211"/>
                  <a:gd name="T50" fmla="*/ 44 w 58"/>
                  <a:gd name="T51" fmla="*/ 8 h 211"/>
                  <a:gd name="T52" fmla="*/ 35 w 58"/>
                  <a:gd name="T53" fmla="*/ 14 h 211"/>
                  <a:gd name="T54" fmla="*/ 30 w 58"/>
                  <a:gd name="T55" fmla="*/ 21 h 211"/>
                  <a:gd name="T56" fmla="*/ 26 w 58"/>
                  <a:gd name="T57" fmla="*/ 26 h 211"/>
                  <a:gd name="T58" fmla="*/ 20 w 58"/>
                  <a:gd name="T59" fmla="*/ 46 h 211"/>
                  <a:gd name="T60" fmla="*/ 3 w 58"/>
                  <a:gd name="T61" fmla="*/ 78 h 211"/>
                  <a:gd name="T62" fmla="*/ 6 w 58"/>
                  <a:gd name="T63" fmla="*/ 119 h 211"/>
                  <a:gd name="T64" fmla="*/ 0 w 58"/>
                  <a:gd name="T65" fmla="*/ 142 h 211"/>
                  <a:gd name="T66" fmla="*/ 5 w 58"/>
                  <a:gd name="T67" fmla="*/ 161 h 211"/>
                  <a:gd name="T68" fmla="*/ 7 w 58"/>
                  <a:gd name="T69" fmla="*/ 178 h 211"/>
                  <a:gd name="T70" fmla="*/ 5 w 58"/>
                  <a:gd name="T71" fmla="*/ 193 h 211"/>
                  <a:gd name="T72" fmla="*/ 0 w 58"/>
                  <a:gd name="T73" fmla="*/ 210 h 211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0" t="0" r="r" b="b"/>
                <a:pathLst>
                  <a:path w="58" h="211">
                    <a:moveTo>
                      <a:pt x="0" y="210"/>
                    </a:moveTo>
                    <a:lnTo>
                      <a:pt x="3" y="206"/>
                    </a:lnTo>
                    <a:lnTo>
                      <a:pt x="12" y="191"/>
                    </a:lnTo>
                    <a:lnTo>
                      <a:pt x="20" y="177"/>
                    </a:lnTo>
                    <a:lnTo>
                      <a:pt x="27" y="158"/>
                    </a:lnTo>
                    <a:lnTo>
                      <a:pt x="33" y="140"/>
                    </a:lnTo>
                    <a:lnTo>
                      <a:pt x="34" y="126"/>
                    </a:lnTo>
                    <a:lnTo>
                      <a:pt x="35" y="105"/>
                    </a:lnTo>
                    <a:lnTo>
                      <a:pt x="37" y="88"/>
                    </a:lnTo>
                    <a:lnTo>
                      <a:pt x="30" y="91"/>
                    </a:lnTo>
                    <a:lnTo>
                      <a:pt x="22" y="97"/>
                    </a:lnTo>
                    <a:lnTo>
                      <a:pt x="16" y="105"/>
                    </a:lnTo>
                    <a:lnTo>
                      <a:pt x="15" y="97"/>
                    </a:lnTo>
                    <a:lnTo>
                      <a:pt x="17" y="87"/>
                    </a:lnTo>
                    <a:lnTo>
                      <a:pt x="19" y="78"/>
                    </a:lnTo>
                    <a:lnTo>
                      <a:pt x="23" y="68"/>
                    </a:lnTo>
                    <a:lnTo>
                      <a:pt x="29" y="59"/>
                    </a:lnTo>
                    <a:lnTo>
                      <a:pt x="34" y="49"/>
                    </a:lnTo>
                    <a:lnTo>
                      <a:pt x="39" y="40"/>
                    </a:lnTo>
                    <a:lnTo>
                      <a:pt x="44" y="30"/>
                    </a:lnTo>
                    <a:lnTo>
                      <a:pt x="46" y="21"/>
                    </a:lnTo>
                    <a:lnTo>
                      <a:pt x="50" y="11"/>
                    </a:lnTo>
                    <a:lnTo>
                      <a:pt x="53" y="6"/>
                    </a:lnTo>
                    <a:lnTo>
                      <a:pt x="57" y="0"/>
                    </a:lnTo>
                    <a:lnTo>
                      <a:pt x="50" y="4"/>
                    </a:lnTo>
                    <a:lnTo>
                      <a:pt x="44" y="8"/>
                    </a:lnTo>
                    <a:lnTo>
                      <a:pt x="35" y="14"/>
                    </a:lnTo>
                    <a:lnTo>
                      <a:pt x="30" y="21"/>
                    </a:lnTo>
                    <a:lnTo>
                      <a:pt x="26" y="26"/>
                    </a:lnTo>
                    <a:lnTo>
                      <a:pt x="20" y="46"/>
                    </a:lnTo>
                    <a:lnTo>
                      <a:pt x="3" y="78"/>
                    </a:lnTo>
                    <a:lnTo>
                      <a:pt x="6" y="119"/>
                    </a:lnTo>
                    <a:lnTo>
                      <a:pt x="0" y="142"/>
                    </a:lnTo>
                    <a:lnTo>
                      <a:pt x="5" y="161"/>
                    </a:lnTo>
                    <a:lnTo>
                      <a:pt x="7" y="178"/>
                    </a:lnTo>
                    <a:lnTo>
                      <a:pt x="5" y="193"/>
                    </a:lnTo>
                    <a:lnTo>
                      <a:pt x="0" y="210"/>
                    </a:lnTo>
                  </a:path>
                </a:pathLst>
              </a:custGeom>
              <a:solidFill>
                <a:srgbClr val="DF3F5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4204" name="Freeform 184"/>
              <p:cNvSpPr>
                <a:spLocks/>
              </p:cNvSpPr>
              <p:nvPr/>
            </p:nvSpPr>
            <p:spPr bwMode="auto">
              <a:xfrm>
                <a:off x="4497" y="2051"/>
                <a:ext cx="67" cy="242"/>
              </a:xfrm>
              <a:custGeom>
                <a:avLst/>
                <a:gdLst>
                  <a:gd name="T0" fmla="*/ 3 w 67"/>
                  <a:gd name="T1" fmla="*/ 230 h 242"/>
                  <a:gd name="T2" fmla="*/ 1 w 67"/>
                  <a:gd name="T3" fmla="*/ 241 h 242"/>
                  <a:gd name="T4" fmla="*/ 0 w 67"/>
                  <a:gd name="T5" fmla="*/ 230 h 242"/>
                  <a:gd name="T6" fmla="*/ 0 w 67"/>
                  <a:gd name="T7" fmla="*/ 219 h 242"/>
                  <a:gd name="T8" fmla="*/ 0 w 67"/>
                  <a:gd name="T9" fmla="*/ 207 h 242"/>
                  <a:gd name="T10" fmla="*/ 1 w 67"/>
                  <a:gd name="T11" fmla="*/ 193 h 242"/>
                  <a:gd name="T12" fmla="*/ 3 w 67"/>
                  <a:gd name="T13" fmla="*/ 185 h 242"/>
                  <a:gd name="T14" fmla="*/ 8 w 67"/>
                  <a:gd name="T15" fmla="*/ 164 h 242"/>
                  <a:gd name="T16" fmla="*/ 10 w 67"/>
                  <a:gd name="T17" fmla="*/ 151 h 242"/>
                  <a:gd name="T18" fmla="*/ 8 w 67"/>
                  <a:gd name="T19" fmla="*/ 136 h 242"/>
                  <a:gd name="T20" fmla="*/ 10 w 67"/>
                  <a:gd name="T21" fmla="*/ 122 h 242"/>
                  <a:gd name="T22" fmla="*/ 13 w 67"/>
                  <a:gd name="T23" fmla="*/ 110 h 242"/>
                  <a:gd name="T24" fmla="*/ 15 w 67"/>
                  <a:gd name="T25" fmla="*/ 99 h 242"/>
                  <a:gd name="T26" fmla="*/ 18 w 67"/>
                  <a:gd name="T27" fmla="*/ 88 h 242"/>
                  <a:gd name="T28" fmla="*/ 20 w 67"/>
                  <a:gd name="T29" fmla="*/ 74 h 242"/>
                  <a:gd name="T30" fmla="*/ 22 w 67"/>
                  <a:gd name="T31" fmla="*/ 59 h 242"/>
                  <a:gd name="T32" fmla="*/ 25 w 67"/>
                  <a:gd name="T33" fmla="*/ 47 h 242"/>
                  <a:gd name="T34" fmla="*/ 28 w 67"/>
                  <a:gd name="T35" fmla="*/ 30 h 242"/>
                  <a:gd name="T36" fmla="*/ 31 w 67"/>
                  <a:gd name="T37" fmla="*/ 15 h 242"/>
                  <a:gd name="T38" fmla="*/ 39 w 67"/>
                  <a:gd name="T39" fmla="*/ 0 h 242"/>
                  <a:gd name="T40" fmla="*/ 38 w 67"/>
                  <a:gd name="T41" fmla="*/ 7 h 242"/>
                  <a:gd name="T42" fmla="*/ 39 w 67"/>
                  <a:gd name="T43" fmla="*/ 18 h 242"/>
                  <a:gd name="T44" fmla="*/ 39 w 67"/>
                  <a:gd name="T45" fmla="*/ 29 h 242"/>
                  <a:gd name="T46" fmla="*/ 38 w 67"/>
                  <a:gd name="T47" fmla="*/ 45 h 242"/>
                  <a:gd name="T48" fmla="*/ 34 w 67"/>
                  <a:gd name="T49" fmla="*/ 63 h 242"/>
                  <a:gd name="T50" fmla="*/ 40 w 67"/>
                  <a:gd name="T51" fmla="*/ 51 h 242"/>
                  <a:gd name="T52" fmla="*/ 46 w 67"/>
                  <a:gd name="T53" fmla="*/ 43 h 242"/>
                  <a:gd name="T54" fmla="*/ 52 w 67"/>
                  <a:gd name="T55" fmla="*/ 33 h 242"/>
                  <a:gd name="T56" fmla="*/ 59 w 67"/>
                  <a:gd name="T57" fmla="*/ 24 h 242"/>
                  <a:gd name="T58" fmla="*/ 66 w 67"/>
                  <a:gd name="T59" fmla="*/ 18 h 242"/>
                  <a:gd name="T60" fmla="*/ 56 w 67"/>
                  <a:gd name="T61" fmla="*/ 34 h 242"/>
                  <a:gd name="T62" fmla="*/ 51 w 67"/>
                  <a:gd name="T63" fmla="*/ 44 h 242"/>
                  <a:gd name="T64" fmla="*/ 41 w 67"/>
                  <a:gd name="T65" fmla="*/ 59 h 242"/>
                  <a:gd name="T66" fmla="*/ 36 w 67"/>
                  <a:gd name="T67" fmla="*/ 73 h 242"/>
                  <a:gd name="T68" fmla="*/ 36 w 67"/>
                  <a:gd name="T69" fmla="*/ 81 h 242"/>
                  <a:gd name="T70" fmla="*/ 36 w 67"/>
                  <a:gd name="T71" fmla="*/ 94 h 242"/>
                  <a:gd name="T72" fmla="*/ 31 w 67"/>
                  <a:gd name="T73" fmla="*/ 108 h 242"/>
                  <a:gd name="T74" fmla="*/ 28 w 67"/>
                  <a:gd name="T75" fmla="*/ 117 h 242"/>
                  <a:gd name="T76" fmla="*/ 24 w 67"/>
                  <a:gd name="T77" fmla="*/ 127 h 242"/>
                  <a:gd name="T78" fmla="*/ 26 w 67"/>
                  <a:gd name="T79" fmla="*/ 142 h 242"/>
                  <a:gd name="T80" fmla="*/ 25 w 67"/>
                  <a:gd name="T81" fmla="*/ 156 h 242"/>
                  <a:gd name="T82" fmla="*/ 20 w 67"/>
                  <a:gd name="T83" fmla="*/ 173 h 242"/>
                  <a:gd name="T84" fmla="*/ 14 w 67"/>
                  <a:gd name="T85" fmla="*/ 191 h 242"/>
                  <a:gd name="T86" fmla="*/ 10 w 67"/>
                  <a:gd name="T87" fmla="*/ 206 h 242"/>
                  <a:gd name="T88" fmla="*/ 15 w 67"/>
                  <a:gd name="T89" fmla="*/ 201 h 242"/>
                  <a:gd name="T90" fmla="*/ 20 w 67"/>
                  <a:gd name="T91" fmla="*/ 193 h 242"/>
                  <a:gd name="T92" fmla="*/ 20 w 67"/>
                  <a:gd name="T93" fmla="*/ 201 h 242"/>
                  <a:gd name="T94" fmla="*/ 15 w 67"/>
                  <a:gd name="T95" fmla="*/ 211 h 242"/>
                  <a:gd name="T96" fmla="*/ 12 w 67"/>
                  <a:gd name="T97" fmla="*/ 217 h 242"/>
                  <a:gd name="T98" fmla="*/ 9 w 67"/>
                  <a:gd name="T99" fmla="*/ 223 h 242"/>
                  <a:gd name="T100" fmla="*/ 14 w 67"/>
                  <a:gd name="T101" fmla="*/ 224 h 242"/>
                  <a:gd name="T102" fmla="*/ 23 w 67"/>
                  <a:gd name="T103" fmla="*/ 224 h 242"/>
                  <a:gd name="T104" fmla="*/ 14 w 67"/>
                  <a:gd name="T105" fmla="*/ 227 h 242"/>
                  <a:gd name="T106" fmla="*/ 7 w 67"/>
                  <a:gd name="T107" fmla="*/ 229 h 242"/>
                  <a:gd name="T108" fmla="*/ 3 w 67"/>
                  <a:gd name="T109" fmla="*/ 230 h 242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0" t="0" r="r" b="b"/>
                <a:pathLst>
                  <a:path w="67" h="242">
                    <a:moveTo>
                      <a:pt x="3" y="230"/>
                    </a:moveTo>
                    <a:lnTo>
                      <a:pt x="1" y="241"/>
                    </a:lnTo>
                    <a:lnTo>
                      <a:pt x="0" y="230"/>
                    </a:lnTo>
                    <a:lnTo>
                      <a:pt x="0" y="219"/>
                    </a:lnTo>
                    <a:lnTo>
                      <a:pt x="0" y="207"/>
                    </a:lnTo>
                    <a:lnTo>
                      <a:pt x="1" y="193"/>
                    </a:lnTo>
                    <a:lnTo>
                      <a:pt x="3" y="185"/>
                    </a:lnTo>
                    <a:lnTo>
                      <a:pt x="8" y="164"/>
                    </a:lnTo>
                    <a:lnTo>
                      <a:pt x="10" y="151"/>
                    </a:lnTo>
                    <a:lnTo>
                      <a:pt x="8" y="136"/>
                    </a:lnTo>
                    <a:lnTo>
                      <a:pt x="10" y="122"/>
                    </a:lnTo>
                    <a:lnTo>
                      <a:pt x="13" y="110"/>
                    </a:lnTo>
                    <a:lnTo>
                      <a:pt x="15" y="99"/>
                    </a:lnTo>
                    <a:lnTo>
                      <a:pt x="18" y="88"/>
                    </a:lnTo>
                    <a:lnTo>
                      <a:pt x="20" y="74"/>
                    </a:lnTo>
                    <a:lnTo>
                      <a:pt x="22" y="59"/>
                    </a:lnTo>
                    <a:lnTo>
                      <a:pt x="25" y="47"/>
                    </a:lnTo>
                    <a:lnTo>
                      <a:pt x="28" y="30"/>
                    </a:lnTo>
                    <a:lnTo>
                      <a:pt x="31" y="15"/>
                    </a:lnTo>
                    <a:lnTo>
                      <a:pt x="39" y="0"/>
                    </a:lnTo>
                    <a:lnTo>
                      <a:pt x="38" y="7"/>
                    </a:lnTo>
                    <a:lnTo>
                      <a:pt x="39" y="18"/>
                    </a:lnTo>
                    <a:lnTo>
                      <a:pt x="39" y="29"/>
                    </a:lnTo>
                    <a:lnTo>
                      <a:pt x="38" y="45"/>
                    </a:lnTo>
                    <a:lnTo>
                      <a:pt x="34" y="63"/>
                    </a:lnTo>
                    <a:lnTo>
                      <a:pt x="40" y="51"/>
                    </a:lnTo>
                    <a:lnTo>
                      <a:pt x="46" y="43"/>
                    </a:lnTo>
                    <a:lnTo>
                      <a:pt x="52" y="33"/>
                    </a:lnTo>
                    <a:lnTo>
                      <a:pt x="59" y="24"/>
                    </a:lnTo>
                    <a:lnTo>
                      <a:pt x="66" y="18"/>
                    </a:lnTo>
                    <a:lnTo>
                      <a:pt x="56" y="34"/>
                    </a:lnTo>
                    <a:lnTo>
                      <a:pt x="51" y="44"/>
                    </a:lnTo>
                    <a:lnTo>
                      <a:pt x="41" y="59"/>
                    </a:lnTo>
                    <a:lnTo>
                      <a:pt x="36" y="73"/>
                    </a:lnTo>
                    <a:lnTo>
                      <a:pt x="36" y="81"/>
                    </a:lnTo>
                    <a:lnTo>
                      <a:pt x="36" y="94"/>
                    </a:lnTo>
                    <a:lnTo>
                      <a:pt x="31" y="108"/>
                    </a:lnTo>
                    <a:lnTo>
                      <a:pt x="28" y="117"/>
                    </a:lnTo>
                    <a:lnTo>
                      <a:pt x="24" y="127"/>
                    </a:lnTo>
                    <a:lnTo>
                      <a:pt x="26" y="142"/>
                    </a:lnTo>
                    <a:lnTo>
                      <a:pt x="25" y="156"/>
                    </a:lnTo>
                    <a:lnTo>
                      <a:pt x="20" y="173"/>
                    </a:lnTo>
                    <a:lnTo>
                      <a:pt x="14" y="191"/>
                    </a:lnTo>
                    <a:lnTo>
                      <a:pt x="10" y="206"/>
                    </a:lnTo>
                    <a:lnTo>
                      <a:pt x="15" y="201"/>
                    </a:lnTo>
                    <a:lnTo>
                      <a:pt x="20" y="193"/>
                    </a:lnTo>
                    <a:lnTo>
                      <a:pt x="20" y="201"/>
                    </a:lnTo>
                    <a:lnTo>
                      <a:pt x="15" y="211"/>
                    </a:lnTo>
                    <a:lnTo>
                      <a:pt x="12" y="217"/>
                    </a:lnTo>
                    <a:lnTo>
                      <a:pt x="9" y="223"/>
                    </a:lnTo>
                    <a:lnTo>
                      <a:pt x="14" y="224"/>
                    </a:lnTo>
                    <a:lnTo>
                      <a:pt x="23" y="224"/>
                    </a:lnTo>
                    <a:lnTo>
                      <a:pt x="14" y="227"/>
                    </a:lnTo>
                    <a:lnTo>
                      <a:pt x="7" y="229"/>
                    </a:lnTo>
                    <a:lnTo>
                      <a:pt x="3" y="230"/>
                    </a:lnTo>
                  </a:path>
                </a:pathLst>
              </a:custGeom>
              <a:solidFill>
                <a:srgbClr val="DF3F5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4205" name="Freeform 185"/>
              <p:cNvSpPr>
                <a:spLocks/>
              </p:cNvSpPr>
              <p:nvPr/>
            </p:nvSpPr>
            <p:spPr bwMode="auto">
              <a:xfrm>
                <a:off x="4302" y="1962"/>
                <a:ext cx="190" cy="37"/>
              </a:xfrm>
              <a:custGeom>
                <a:avLst/>
                <a:gdLst>
                  <a:gd name="T0" fmla="*/ 0 w 190"/>
                  <a:gd name="T1" fmla="*/ 0 h 37"/>
                  <a:gd name="T2" fmla="*/ 5 w 190"/>
                  <a:gd name="T3" fmla="*/ 6 h 37"/>
                  <a:gd name="T4" fmla="*/ 11 w 190"/>
                  <a:gd name="T5" fmla="*/ 13 h 37"/>
                  <a:gd name="T6" fmla="*/ 23 w 190"/>
                  <a:gd name="T7" fmla="*/ 18 h 37"/>
                  <a:gd name="T8" fmla="*/ 32 w 190"/>
                  <a:gd name="T9" fmla="*/ 24 h 37"/>
                  <a:gd name="T10" fmla="*/ 43 w 190"/>
                  <a:gd name="T11" fmla="*/ 28 h 37"/>
                  <a:gd name="T12" fmla="*/ 54 w 190"/>
                  <a:gd name="T13" fmla="*/ 32 h 37"/>
                  <a:gd name="T14" fmla="*/ 70 w 190"/>
                  <a:gd name="T15" fmla="*/ 34 h 37"/>
                  <a:gd name="T16" fmla="*/ 82 w 190"/>
                  <a:gd name="T17" fmla="*/ 36 h 37"/>
                  <a:gd name="T18" fmla="*/ 103 w 190"/>
                  <a:gd name="T19" fmla="*/ 36 h 37"/>
                  <a:gd name="T20" fmla="*/ 117 w 190"/>
                  <a:gd name="T21" fmla="*/ 35 h 37"/>
                  <a:gd name="T22" fmla="*/ 130 w 190"/>
                  <a:gd name="T23" fmla="*/ 33 h 37"/>
                  <a:gd name="T24" fmla="*/ 145 w 190"/>
                  <a:gd name="T25" fmla="*/ 29 h 37"/>
                  <a:gd name="T26" fmla="*/ 157 w 190"/>
                  <a:gd name="T27" fmla="*/ 24 h 37"/>
                  <a:gd name="T28" fmla="*/ 169 w 190"/>
                  <a:gd name="T29" fmla="*/ 17 h 37"/>
                  <a:gd name="T30" fmla="*/ 180 w 190"/>
                  <a:gd name="T31" fmla="*/ 9 h 37"/>
                  <a:gd name="T32" fmla="*/ 189 w 190"/>
                  <a:gd name="T33" fmla="*/ 2 h 37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190" h="37">
                    <a:moveTo>
                      <a:pt x="0" y="0"/>
                    </a:moveTo>
                    <a:lnTo>
                      <a:pt x="5" y="6"/>
                    </a:lnTo>
                    <a:lnTo>
                      <a:pt x="11" y="13"/>
                    </a:lnTo>
                    <a:lnTo>
                      <a:pt x="23" y="18"/>
                    </a:lnTo>
                    <a:lnTo>
                      <a:pt x="32" y="24"/>
                    </a:lnTo>
                    <a:lnTo>
                      <a:pt x="43" y="28"/>
                    </a:lnTo>
                    <a:lnTo>
                      <a:pt x="54" y="32"/>
                    </a:lnTo>
                    <a:lnTo>
                      <a:pt x="70" y="34"/>
                    </a:lnTo>
                    <a:lnTo>
                      <a:pt x="82" y="36"/>
                    </a:lnTo>
                    <a:lnTo>
                      <a:pt x="103" y="36"/>
                    </a:lnTo>
                    <a:lnTo>
                      <a:pt x="117" y="35"/>
                    </a:lnTo>
                    <a:lnTo>
                      <a:pt x="130" y="33"/>
                    </a:lnTo>
                    <a:lnTo>
                      <a:pt x="145" y="29"/>
                    </a:lnTo>
                    <a:lnTo>
                      <a:pt x="157" y="24"/>
                    </a:lnTo>
                    <a:lnTo>
                      <a:pt x="169" y="17"/>
                    </a:lnTo>
                    <a:lnTo>
                      <a:pt x="180" y="9"/>
                    </a:lnTo>
                    <a:lnTo>
                      <a:pt x="189" y="2"/>
                    </a:lnTo>
                  </a:path>
                </a:pathLst>
              </a:custGeom>
              <a:noFill/>
              <a:ln w="12700" cap="rnd" cmpd="sng">
                <a:solidFill>
                  <a:srgbClr val="DF3F5F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4206" name="Freeform 186"/>
              <p:cNvSpPr>
                <a:spLocks/>
              </p:cNvSpPr>
              <p:nvPr/>
            </p:nvSpPr>
            <p:spPr bwMode="auto">
              <a:xfrm>
                <a:off x="4278" y="2373"/>
                <a:ext cx="187" cy="100"/>
              </a:xfrm>
              <a:custGeom>
                <a:avLst/>
                <a:gdLst>
                  <a:gd name="T0" fmla="*/ 0 w 187"/>
                  <a:gd name="T1" fmla="*/ 25 h 100"/>
                  <a:gd name="T2" fmla="*/ 1 w 187"/>
                  <a:gd name="T3" fmla="*/ 20 h 100"/>
                  <a:gd name="T4" fmla="*/ 4 w 187"/>
                  <a:gd name="T5" fmla="*/ 16 h 100"/>
                  <a:gd name="T6" fmla="*/ 9 w 187"/>
                  <a:gd name="T7" fmla="*/ 13 h 100"/>
                  <a:gd name="T8" fmla="*/ 17 w 187"/>
                  <a:gd name="T9" fmla="*/ 11 h 100"/>
                  <a:gd name="T10" fmla="*/ 24 w 187"/>
                  <a:gd name="T11" fmla="*/ 9 h 100"/>
                  <a:gd name="T12" fmla="*/ 43 w 187"/>
                  <a:gd name="T13" fmla="*/ 6 h 100"/>
                  <a:gd name="T14" fmla="*/ 61 w 187"/>
                  <a:gd name="T15" fmla="*/ 2 h 100"/>
                  <a:gd name="T16" fmla="*/ 76 w 187"/>
                  <a:gd name="T17" fmla="*/ 1 h 100"/>
                  <a:gd name="T18" fmla="*/ 89 w 187"/>
                  <a:gd name="T19" fmla="*/ 0 h 100"/>
                  <a:gd name="T20" fmla="*/ 103 w 187"/>
                  <a:gd name="T21" fmla="*/ 0 h 100"/>
                  <a:gd name="T22" fmla="*/ 113 w 187"/>
                  <a:gd name="T23" fmla="*/ 2 h 100"/>
                  <a:gd name="T24" fmla="*/ 126 w 187"/>
                  <a:gd name="T25" fmla="*/ 5 h 100"/>
                  <a:gd name="T26" fmla="*/ 136 w 187"/>
                  <a:gd name="T27" fmla="*/ 8 h 100"/>
                  <a:gd name="T28" fmla="*/ 145 w 187"/>
                  <a:gd name="T29" fmla="*/ 13 h 100"/>
                  <a:gd name="T30" fmla="*/ 154 w 187"/>
                  <a:gd name="T31" fmla="*/ 17 h 100"/>
                  <a:gd name="T32" fmla="*/ 163 w 187"/>
                  <a:gd name="T33" fmla="*/ 22 h 100"/>
                  <a:gd name="T34" fmla="*/ 172 w 187"/>
                  <a:gd name="T35" fmla="*/ 23 h 100"/>
                  <a:gd name="T36" fmla="*/ 178 w 187"/>
                  <a:gd name="T37" fmla="*/ 22 h 100"/>
                  <a:gd name="T38" fmla="*/ 186 w 187"/>
                  <a:gd name="T39" fmla="*/ 20 h 100"/>
                  <a:gd name="T40" fmla="*/ 180 w 187"/>
                  <a:gd name="T41" fmla="*/ 25 h 100"/>
                  <a:gd name="T42" fmla="*/ 174 w 187"/>
                  <a:gd name="T43" fmla="*/ 31 h 100"/>
                  <a:gd name="T44" fmla="*/ 169 w 187"/>
                  <a:gd name="T45" fmla="*/ 39 h 100"/>
                  <a:gd name="T46" fmla="*/ 166 w 187"/>
                  <a:gd name="T47" fmla="*/ 46 h 100"/>
                  <a:gd name="T48" fmla="*/ 164 w 187"/>
                  <a:gd name="T49" fmla="*/ 53 h 100"/>
                  <a:gd name="T50" fmla="*/ 163 w 187"/>
                  <a:gd name="T51" fmla="*/ 62 h 100"/>
                  <a:gd name="T52" fmla="*/ 163 w 187"/>
                  <a:gd name="T53" fmla="*/ 74 h 100"/>
                  <a:gd name="T54" fmla="*/ 162 w 187"/>
                  <a:gd name="T55" fmla="*/ 99 h 100"/>
                  <a:gd name="T56" fmla="*/ 161 w 187"/>
                  <a:gd name="T57" fmla="*/ 89 h 100"/>
                  <a:gd name="T58" fmla="*/ 160 w 187"/>
                  <a:gd name="T59" fmla="*/ 77 h 100"/>
                  <a:gd name="T60" fmla="*/ 159 w 187"/>
                  <a:gd name="T61" fmla="*/ 64 h 100"/>
                  <a:gd name="T62" fmla="*/ 157 w 187"/>
                  <a:gd name="T63" fmla="*/ 54 h 100"/>
                  <a:gd name="T64" fmla="*/ 153 w 187"/>
                  <a:gd name="T65" fmla="*/ 45 h 100"/>
                  <a:gd name="T66" fmla="*/ 146 w 187"/>
                  <a:gd name="T67" fmla="*/ 36 h 100"/>
                  <a:gd name="T68" fmla="*/ 136 w 187"/>
                  <a:gd name="T69" fmla="*/ 28 h 100"/>
                  <a:gd name="T70" fmla="*/ 123 w 187"/>
                  <a:gd name="T71" fmla="*/ 24 h 100"/>
                  <a:gd name="T72" fmla="*/ 108 w 187"/>
                  <a:gd name="T73" fmla="*/ 21 h 100"/>
                  <a:gd name="T74" fmla="*/ 95 w 187"/>
                  <a:gd name="T75" fmla="*/ 22 h 100"/>
                  <a:gd name="T76" fmla="*/ 85 w 187"/>
                  <a:gd name="T77" fmla="*/ 25 h 100"/>
                  <a:gd name="T78" fmla="*/ 76 w 187"/>
                  <a:gd name="T79" fmla="*/ 27 h 100"/>
                  <a:gd name="T80" fmla="*/ 68 w 187"/>
                  <a:gd name="T81" fmla="*/ 28 h 100"/>
                  <a:gd name="T82" fmla="*/ 58 w 187"/>
                  <a:gd name="T83" fmla="*/ 28 h 100"/>
                  <a:gd name="T84" fmla="*/ 45 w 187"/>
                  <a:gd name="T85" fmla="*/ 27 h 100"/>
                  <a:gd name="T86" fmla="*/ 36 w 187"/>
                  <a:gd name="T87" fmla="*/ 28 h 100"/>
                  <a:gd name="T88" fmla="*/ 25 w 187"/>
                  <a:gd name="T89" fmla="*/ 29 h 100"/>
                  <a:gd name="T90" fmla="*/ 16 w 187"/>
                  <a:gd name="T91" fmla="*/ 31 h 100"/>
                  <a:gd name="T92" fmla="*/ 7 w 187"/>
                  <a:gd name="T93" fmla="*/ 32 h 100"/>
                  <a:gd name="T94" fmla="*/ 1 w 187"/>
                  <a:gd name="T95" fmla="*/ 29 h 100"/>
                  <a:gd name="T96" fmla="*/ 0 w 187"/>
                  <a:gd name="T97" fmla="*/ 25 h 100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0" t="0" r="r" b="b"/>
                <a:pathLst>
                  <a:path w="187" h="100">
                    <a:moveTo>
                      <a:pt x="0" y="25"/>
                    </a:moveTo>
                    <a:lnTo>
                      <a:pt x="1" y="20"/>
                    </a:lnTo>
                    <a:lnTo>
                      <a:pt x="4" y="16"/>
                    </a:lnTo>
                    <a:lnTo>
                      <a:pt x="9" y="13"/>
                    </a:lnTo>
                    <a:lnTo>
                      <a:pt x="17" y="11"/>
                    </a:lnTo>
                    <a:lnTo>
                      <a:pt x="24" y="9"/>
                    </a:lnTo>
                    <a:lnTo>
                      <a:pt x="43" y="6"/>
                    </a:lnTo>
                    <a:lnTo>
                      <a:pt x="61" y="2"/>
                    </a:lnTo>
                    <a:lnTo>
                      <a:pt x="76" y="1"/>
                    </a:lnTo>
                    <a:lnTo>
                      <a:pt x="89" y="0"/>
                    </a:lnTo>
                    <a:lnTo>
                      <a:pt x="103" y="0"/>
                    </a:lnTo>
                    <a:lnTo>
                      <a:pt x="113" y="2"/>
                    </a:lnTo>
                    <a:lnTo>
                      <a:pt x="126" y="5"/>
                    </a:lnTo>
                    <a:lnTo>
                      <a:pt x="136" y="8"/>
                    </a:lnTo>
                    <a:lnTo>
                      <a:pt x="145" y="13"/>
                    </a:lnTo>
                    <a:lnTo>
                      <a:pt x="154" y="17"/>
                    </a:lnTo>
                    <a:lnTo>
                      <a:pt x="163" y="22"/>
                    </a:lnTo>
                    <a:lnTo>
                      <a:pt x="172" y="23"/>
                    </a:lnTo>
                    <a:lnTo>
                      <a:pt x="178" y="22"/>
                    </a:lnTo>
                    <a:lnTo>
                      <a:pt x="186" y="20"/>
                    </a:lnTo>
                    <a:lnTo>
                      <a:pt x="180" y="25"/>
                    </a:lnTo>
                    <a:lnTo>
                      <a:pt x="174" y="31"/>
                    </a:lnTo>
                    <a:lnTo>
                      <a:pt x="169" y="39"/>
                    </a:lnTo>
                    <a:lnTo>
                      <a:pt x="166" y="46"/>
                    </a:lnTo>
                    <a:lnTo>
                      <a:pt x="164" y="53"/>
                    </a:lnTo>
                    <a:lnTo>
                      <a:pt x="163" y="62"/>
                    </a:lnTo>
                    <a:lnTo>
                      <a:pt x="163" y="74"/>
                    </a:lnTo>
                    <a:lnTo>
                      <a:pt x="162" y="99"/>
                    </a:lnTo>
                    <a:lnTo>
                      <a:pt x="161" y="89"/>
                    </a:lnTo>
                    <a:lnTo>
                      <a:pt x="160" y="77"/>
                    </a:lnTo>
                    <a:lnTo>
                      <a:pt x="159" y="64"/>
                    </a:lnTo>
                    <a:lnTo>
                      <a:pt x="157" y="54"/>
                    </a:lnTo>
                    <a:lnTo>
                      <a:pt x="153" y="45"/>
                    </a:lnTo>
                    <a:lnTo>
                      <a:pt x="146" y="36"/>
                    </a:lnTo>
                    <a:lnTo>
                      <a:pt x="136" y="28"/>
                    </a:lnTo>
                    <a:lnTo>
                      <a:pt x="123" y="24"/>
                    </a:lnTo>
                    <a:lnTo>
                      <a:pt x="108" y="21"/>
                    </a:lnTo>
                    <a:lnTo>
                      <a:pt x="95" y="22"/>
                    </a:lnTo>
                    <a:lnTo>
                      <a:pt x="85" y="25"/>
                    </a:lnTo>
                    <a:lnTo>
                      <a:pt x="76" y="27"/>
                    </a:lnTo>
                    <a:lnTo>
                      <a:pt x="68" y="28"/>
                    </a:lnTo>
                    <a:lnTo>
                      <a:pt x="58" y="28"/>
                    </a:lnTo>
                    <a:lnTo>
                      <a:pt x="45" y="27"/>
                    </a:lnTo>
                    <a:lnTo>
                      <a:pt x="36" y="28"/>
                    </a:lnTo>
                    <a:lnTo>
                      <a:pt x="25" y="29"/>
                    </a:lnTo>
                    <a:lnTo>
                      <a:pt x="16" y="31"/>
                    </a:lnTo>
                    <a:lnTo>
                      <a:pt x="7" y="32"/>
                    </a:lnTo>
                    <a:lnTo>
                      <a:pt x="1" y="29"/>
                    </a:lnTo>
                    <a:lnTo>
                      <a:pt x="0" y="25"/>
                    </a:lnTo>
                  </a:path>
                </a:pathLst>
              </a:custGeom>
              <a:solidFill>
                <a:srgbClr val="DF3F5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</p:grpSp>
      </p:grpSp>
      <p:sp>
        <p:nvSpPr>
          <p:cNvPr id="44085" name="Freeform 187"/>
          <p:cNvSpPr>
            <a:spLocks/>
          </p:cNvSpPr>
          <p:nvPr/>
        </p:nvSpPr>
        <p:spPr bwMode="auto">
          <a:xfrm>
            <a:off x="5705475" y="5056188"/>
            <a:ext cx="142875" cy="442912"/>
          </a:xfrm>
          <a:custGeom>
            <a:avLst/>
            <a:gdLst>
              <a:gd name="T0" fmla="*/ 0 w 90"/>
              <a:gd name="T1" fmla="*/ 0 h 279"/>
              <a:gd name="T2" fmla="*/ 2147483647 w 90"/>
              <a:gd name="T3" fmla="*/ 2147483647 h 279"/>
              <a:gd name="T4" fmla="*/ 2147483647 w 90"/>
              <a:gd name="T5" fmla="*/ 2147483647 h 279"/>
              <a:gd name="T6" fmla="*/ 2147483647 w 90"/>
              <a:gd name="T7" fmla="*/ 2147483647 h 279"/>
              <a:gd name="T8" fmla="*/ 2147483647 w 90"/>
              <a:gd name="T9" fmla="*/ 2147483647 h 279"/>
              <a:gd name="T10" fmla="*/ 2147483647 w 90"/>
              <a:gd name="T11" fmla="*/ 2147483647 h 279"/>
              <a:gd name="T12" fmla="*/ 2147483647 w 90"/>
              <a:gd name="T13" fmla="*/ 2147483647 h 279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90" h="279">
                <a:moveTo>
                  <a:pt x="0" y="0"/>
                </a:moveTo>
                <a:lnTo>
                  <a:pt x="78" y="77"/>
                </a:lnTo>
                <a:lnTo>
                  <a:pt x="4" y="182"/>
                </a:lnTo>
                <a:lnTo>
                  <a:pt x="89" y="259"/>
                </a:lnTo>
                <a:lnTo>
                  <a:pt x="78" y="182"/>
                </a:lnTo>
                <a:lnTo>
                  <a:pt x="54" y="278"/>
                </a:lnTo>
                <a:lnTo>
                  <a:pt x="89" y="249"/>
                </a:lnTo>
              </a:path>
            </a:pathLst>
          </a:custGeom>
          <a:noFill/>
          <a:ln w="50800" cap="rnd" cmpd="sng">
            <a:solidFill>
              <a:srgbClr val="FC0128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grpSp>
        <p:nvGrpSpPr>
          <p:cNvPr id="44086" name="Group 188"/>
          <p:cNvGrpSpPr>
            <a:grpSpLocks/>
          </p:cNvGrpSpPr>
          <p:nvPr/>
        </p:nvGrpSpPr>
        <p:grpSpPr bwMode="auto">
          <a:xfrm>
            <a:off x="6619875" y="2541588"/>
            <a:ext cx="554038" cy="630237"/>
            <a:chOff x="4170" y="1601"/>
            <a:chExt cx="349" cy="397"/>
          </a:xfrm>
        </p:grpSpPr>
        <p:sp>
          <p:nvSpPr>
            <p:cNvPr id="44129" name="Oval 189"/>
            <p:cNvSpPr>
              <a:spLocks noChangeArrowheads="1"/>
            </p:cNvSpPr>
            <p:nvPr/>
          </p:nvSpPr>
          <p:spPr bwMode="auto">
            <a:xfrm>
              <a:off x="4170" y="1962"/>
              <a:ext cx="16" cy="1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44130" name="Freeform 190"/>
            <p:cNvSpPr>
              <a:spLocks/>
            </p:cNvSpPr>
            <p:nvPr/>
          </p:nvSpPr>
          <p:spPr bwMode="auto">
            <a:xfrm>
              <a:off x="4283" y="1857"/>
              <a:ext cx="75" cy="70"/>
            </a:xfrm>
            <a:custGeom>
              <a:avLst/>
              <a:gdLst>
                <a:gd name="T0" fmla="*/ 20 w 75"/>
                <a:gd name="T1" fmla="*/ 5 h 70"/>
                <a:gd name="T2" fmla="*/ 18 w 75"/>
                <a:gd name="T3" fmla="*/ 24 h 70"/>
                <a:gd name="T4" fmla="*/ 17 w 75"/>
                <a:gd name="T5" fmla="*/ 30 h 70"/>
                <a:gd name="T6" fmla="*/ 13 w 75"/>
                <a:gd name="T7" fmla="*/ 39 h 70"/>
                <a:gd name="T8" fmla="*/ 6 w 75"/>
                <a:gd name="T9" fmla="*/ 46 h 70"/>
                <a:gd name="T10" fmla="*/ 0 w 75"/>
                <a:gd name="T11" fmla="*/ 53 h 70"/>
                <a:gd name="T12" fmla="*/ 6 w 75"/>
                <a:gd name="T13" fmla="*/ 51 h 70"/>
                <a:gd name="T14" fmla="*/ 4 w 75"/>
                <a:gd name="T15" fmla="*/ 57 h 70"/>
                <a:gd name="T16" fmla="*/ 10 w 75"/>
                <a:gd name="T17" fmla="*/ 55 h 70"/>
                <a:gd name="T18" fmla="*/ 14 w 75"/>
                <a:gd name="T19" fmla="*/ 54 h 70"/>
                <a:gd name="T20" fmla="*/ 13 w 75"/>
                <a:gd name="T21" fmla="*/ 61 h 70"/>
                <a:gd name="T22" fmla="*/ 19 w 75"/>
                <a:gd name="T23" fmla="*/ 58 h 70"/>
                <a:gd name="T24" fmla="*/ 25 w 75"/>
                <a:gd name="T25" fmla="*/ 56 h 70"/>
                <a:gd name="T26" fmla="*/ 30 w 75"/>
                <a:gd name="T27" fmla="*/ 53 h 70"/>
                <a:gd name="T28" fmla="*/ 28 w 75"/>
                <a:gd name="T29" fmla="*/ 62 h 70"/>
                <a:gd name="T30" fmla="*/ 33 w 75"/>
                <a:gd name="T31" fmla="*/ 60 h 70"/>
                <a:gd name="T32" fmla="*/ 37 w 75"/>
                <a:gd name="T33" fmla="*/ 58 h 70"/>
                <a:gd name="T34" fmla="*/ 39 w 75"/>
                <a:gd name="T35" fmla="*/ 56 h 70"/>
                <a:gd name="T36" fmla="*/ 40 w 75"/>
                <a:gd name="T37" fmla="*/ 59 h 70"/>
                <a:gd name="T38" fmla="*/ 39 w 75"/>
                <a:gd name="T39" fmla="*/ 65 h 70"/>
                <a:gd name="T40" fmla="*/ 46 w 75"/>
                <a:gd name="T41" fmla="*/ 62 h 70"/>
                <a:gd name="T42" fmla="*/ 47 w 75"/>
                <a:gd name="T43" fmla="*/ 68 h 70"/>
                <a:gd name="T44" fmla="*/ 50 w 75"/>
                <a:gd name="T45" fmla="*/ 69 h 70"/>
                <a:gd name="T46" fmla="*/ 55 w 75"/>
                <a:gd name="T47" fmla="*/ 67 h 70"/>
                <a:gd name="T48" fmla="*/ 60 w 75"/>
                <a:gd name="T49" fmla="*/ 65 h 70"/>
                <a:gd name="T50" fmla="*/ 64 w 75"/>
                <a:gd name="T51" fmla="*/ 61 h 70"/>
                <a:gd name="T52" fmla="*/ 67 w 75"/>
                <a:gd name="T53" fmla="*/ 58 h 70"/>
                <a:gd name="T54" fmla="*/ 74 w 75"/>
                <a:gd name="T55" fmla="*/ 0 h 70"/>
                <a:gd name="T56" fmla="*/ 20 w 75"/>
                <a:gd name="T57" fmla="*/ 5 h 7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75" h="70">
                  <a:moveTo>
                    <a:pt x="20" y="5"/>
                  </a:moveTo>
                  <a:lnTo>
                    <a:pt x="18" y="24"/>
                  </a:lnTo>
                  <a:lnTo>
                    <a:pt x="17" y="30"/>
                  </a:lnTo>
                  <a:lnTo>
                    <a:pt x="13" y="39"/>
                  </a:lnTo>
                  <a:lnTo>
                    <a:pt x="6" y="46"/>
                  </a:lnTo>
                  <a:lnTo>
                    <a:pt x="0" y="53"/>
                  </a:lnTo>
                  <a:lnTo>
                    <a:pt x="6" y="51"/>
                  </a:lnTo>
                  <a:lnTo>
                    <a:pt x="4" y="57"/>
                  </a:lnTo>
                  <a:lnTo>
                    <a:pt x="10" y="55"/>
                  </a:lnTo>
                  <a:lnTo>
                    <a:pt x="14" y="54"/>
                  </a:lnTo>
                  <a:lnTo>
                    <a:pt x="13" y="61"/>
                  </a:lnTo>
                  <a:lnTo>
                    <a:pt x="19" y="58"/>
                  </a:lnTo>
                  <a:lnTo>
                    <a:pt x="25" y="56"/>
                  </a:lnTo>
                  <a:lnTo>
                    <a:pt x="30" y="53"/>
                  </a:lnTo>
                  <a:lnTo>
                    <a:pt x="28" y="62"/>
                  </a:lnTo>
                  <a:lnTo>
                    <a:pt x="33" y="60"/>
                  </a:lnTo>
                  <a:lnTo>
                    <a:pt x="37" y="58"/>
                  </a:lnTo>
                  <a:lnTo>
                    <a:pt x="39" y="56"/>
                  </a:lnTo>
                  <a:lnTo>
                    <a:pt x="40" y="59"/>
                  </a:lnTo>
                  <a:lnTo>
                    <a:pt x="39" y="65"/>
                  </a:lnTo>
                  <a:lnTo>
                    <a:pt x="46" y="62"/>
                  </a:lnTo>
                  <a:lnTo>
                    <a:pt x="47" y="68"/>
                  </a:lnTo>
                  <a:lnTo>
                    <a:pt x="50" y="69"/>
                  </a:lnTo>
                  <a:lnTo>
                    <a:pt x="55" y="67"/>
                  </a:lnTo>
                  <a:lnTo>
                    <a:pt x="60" y="65"/>
                  </a:lnTo>
                  <a:lnTo>
                    <a:pt x="64" y="61"/>
                  </a:lnTo>
                  <a:lnTo>
                    <a:pt x="67" y="58"/>
                  </a:lnTo>
                  <a:lnTo>
                    <a:pt x="74" y="0"/>
                  </a:lnTo>
                  <a:lnTo>
                    <a:pt x="20" y="5"/>
                  </a:lnTo>
                </a:path>
              </a:pathLst>
            </a:custGeom>
            <a:solidFill>
              <a:srgbClr val="5F3F1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grpSp>
          <p:nvGrpSpPr>
            <p:cNvPr id="44131" name="Group 191"/>
            <p:cNvGrpSpPr>
              <a:grpSpLocks/>
            </p:cNvGrpSpPr>
            <p:nvPr/>
          </p:nvGrpSpPr>
          <p:grpSpPr bwMode="auto">
            <a:xfrm>
              <a:off x="4254" y="1650"/>
              <a:ext cx="250" cy="348"/>
              <a:chOff x="4254" y="1650"/>
              <a:chExt cx="250" cy="348"/>
            </a:xfrm>
          </p:grpSpPr>
          <p:grpSp>
            <p:nvGrpSpPr>
              <p:cNvPr id="44179" name="Group 192"/>
              <p:cNvGrpSpPr>
                <a:grpSpLocks/>
              </p:cNvGrpSpPr>
              <p:nvPr/>
            </p:nvGrpSpPr>
            <p:grpSpPr bwMode="auto">
              <a:xfrm>
                <a:off x="4254" y="1650"/>
                <a:ext cx="250" cy="348"/>
                <a:chOff x="4254" y="1650"/>
                <a:chExt cx="250" cy="348"/>
              </a:xfrm>
            </p:grpSpPr>
            <p:sp>
              <p:nvSpPr>
                <p:cNvPr id="44181" name="Freeform 193"/>
                <p:cNvSpPr>
                  <a:spLocks/>
                </p:cNvSpPr>
                <p:nvPr/>
              </p:nvSpPr>
              <p:spPr bwMode="auto">
                <a:xfrm>
                  <a:off x="4254" y="1650"/>
                  <a:ext cx="250" cy="348"/>
                </a:xfrm>
                <a:custGeom>
                  <a:avLst/>
                  <a:gdLst>
                    <a:gd name="T0" fmla="*/ 45 w 250"/>
                    <a:gd name="T1" fmla="*/ 0 h 348"/>
                    <a:gd name="T2" fmla="*/ 21 w 250"/>
                    <a:gd name="T3" fmla="*/ 15 h 348"/>
                    <a:gd name="T4" fmla="*/ 5 w 250"/>
                    <a:gd name="T5" fmla="*/ 37 h 348"/>
                    <a:gd name="T6" fmla="*/ 0 w 250"/>
                    <a:gd name="T7" fmla="*/ 63 h 348"/>
                    <a:gd name="T8" fmla="*/ 0 w 250"/>
                    <a:gd name="T9" fmla="*/ 84 h 348"/>
                    <a:gd name="T10" fmla="*/ 2 w 250"/>
                    <a:gd name="T11" fmla="*/ 94 h 348"/>
                    <a:gd name="T12" fmla="*/ 3 w 250"/>
                    <a:gd name="T13" fmla="*/ 97 h 348"/>
                    <a:gd name="T14" fmla="*/ 6 w 250"/>
                    <a:gd name="T15" fmla="*/ 102 h 348"/>
                    <a:gd name="T16" fmla="*/ 10 w 250"/>
                    <a:gd name="T17" fmla="*/ 106 h 348"/>
                    <a:gd name="T18" fmla="*/ 11 w 250"/>
                    <a:gd name="T19" fmla="*/ 112 h 348"/>
                    <a:gd name="T20" fmla="*/ 10 w 250"/>
                    <a:gd name="T21" fmla="*/ 119 h 348"/>
                    <a:gd name="T22" fmla="*/ 5 w 250"/>
                    <a:gd name="T23" fmla="*/ 127 h 348"/>
                    <a:gd name="T24" fmla="*/ 1 w 250"/>
                    <a:gd name="T25" fmla="*/ 132 h 348"/>
                    <a:gd name="T26" fmla="*/ 0 w 250"/>
                    <a:gd name="T27" fmla="*/ 139 h 348"/>
                    <a:gd name="T28" fmla="*/ 1 w 250"/>
                    <a:gd name="T29" fmla="*/ 145 h 348"/>
                    <a:gd name="T30" fmla="*/ 3 w 250"/>
                    <a:gd name="T31" fmla="*/ 145 h 348"/>
                    <a:gd name="T32" fmla="*/ 5 w 250"/>
                    <a:gd name="T33" fmla="*/ 150 h 348"/>
                    <a:gd name="T34" fmla="*/ 3 w 250"/>
                    <a:gd name="T35" fmla="*/ 158 h 348"/>
                    <a:gd name="T36" fmla="*/ 5 w 250"/>
                    <a:gd name="T37" fmla="*/ 165 h 348"/>
                    <a:gd name="T38" fmla="*/ 10 w 250"/>
                    <a:gd name="T39" fmla="*/ 170 h 348"/>
                    <a:gd name="T40" fmla="*/ 13 w 250"/>
                    <a:gd name="T41" fmla="*/ 175 h 348"/>
                    <a:gd name="T42" fmla="*/ 18 w 250"/>
                    <a:gd name="T43" fmla="*/ 180 h 348"/>
                    <a:gd name="T44" fmla="*/ 12 w 250"/>
                    <a:gd name="T45" fmla="*/ 188 h 348"/>
                    <a:gd name="T46" fmla="*/ 15 w 250"/>
                    <a:gd name="T47" fmla="*/ 196 h 348"/>
                    <a:gd name="T48" fmla="*/ 16 w 250"/>
                    <a:gd name="T49" fmla="*/ 200 h 348"/>
                    <a:gd name="T50" fmla="*/ 14 w 250"/>
                    <a:gd name="T51" fmla="*/ 209 h 348"/>
                    <a:gd name="T52" fmla="*/ 13 w 250"/>
                    <a:gd name="T53" fmla="*/ 216 h 348"/>
                    <a:gd name="T54" fmla="*/ 14 w 250"/>
                    <a:gd name="T55" fmla="*/ 221 h 348"/>
                    <a:gd name="T56" fmla="*/ 17 w 250"/>
                    <a:gd name="T57" fmla="*/ 224 h 348"/>
                    <a:gd name="T58" fmla="*/ 23 w 250"/>
                    <a:gd name="T59" fmla="*/ 225 h 348"/>
                    <a:gd name="T60" fmla="*/ 26 w 250"/>
                    <a:gd name="T61" fmla="*/ 227 h 348"/>
                    <a:gd name="T62" fmla="*/ 51 w 250"/>
                    <a:gd name="T63" fmla="*/ 225 h 348"/>
                    <a:gd name="T64" fmla="*/ 72 w 250"/>
                    <a:gd name="T65" fmla="*/ 225 h 348"/>
                    <a:gd name="T66" fmla="*/ 82 w 250"/>
                    <a:gd name="T67" fmla="*/ 227 h 348"/>
                    <a:gd name="T68" fmla="*/ 87 w 250"/>
                    <a:gd name="T69" fmla="*/ 229 h 348"/>
                    <a:gd name="T70" fmla="*/ 92 w 250"/>
                    <a:gd name="T71" fmla="*/ 236 h 348"/>
                    <a:gd name="T72" fmla="*/ 93 w 250"/>
                    <a:gd name="T73" fmla="*/ 246 h 348"/>
                    <a:gd name="T74" fmla="*/ 92 w 250"/>
                    <a:gd name="T75" fmla="*/ 260 h 348"/>
                    <a:gd name="T76" fmla="*/ 89 w 250"/>
                    <a:gd name="T77" fmla="*/ 274 h 348"/>
                    <a:gd name="T78" fmla="*/ 84 w 250"/>
                    <a:gd name="T79" fmla="*/ 284 h 348"/>
                    <a:gd name="T80" fmla="*/ 80 w 250"/>
                    <a:gd name="T81" fmla="*/ 290 h 348"/>
                    <a:gd name="T82" fmla="*/ 68 w 250"/>
                    <a:gd name="T83" fmla="*/ 293 h 348"/>
                    <a:gd name="T84" fmla="*/ 163 w 250"/>
                    <a:gd name="T85" fmla="*/ 347 h 348"/>
                    <a:gd name="T86" fmla="*/ 230 w 250"/>
                    <a:gd name="T87" fmla="*/ 317 h 348"/>
                    <a:gd name="T88" fmla="*/ 249 w 250"/>
                    <a:gd name="T89" fmla="*/ 299 h 348"/>
                    <a:gd name="T90" fmla="*/ 228 w 250"/>
                    <a:gd name="T91" fmla="*/ 286 h 348"/>
                    <a:gd name="T92" fmla="*/ 218 w 250"/>
                    <a:gd name="T93" fmla="*/ 273 h 348"/>
                    <a:gd name="T94" fmla="*/ 208 w 250"/>
                    <a:gd name="T95" fmla="*/ 255 h 348"/>
                    <a:gd name="T96" fmla="*/ 200 w 250"/>
                    <a:gd name="T97" fmla="*/ 238 h 348"/>
                    <a:gd name="T98" fmla="*/ 183 w 250"/>
                    <a:gd name="T99" fmla="*/ 176 h 348"/>
                    <a:gd name="T100" fmla="*/ 199 w 250"/>
                    <a:gd name="T101" fmla="*/ 87 h 348"/>
                    <a:gd name="T102" fmla="*/ 176 w 250"/>
                    <a:gd name="T103" fmla="*/ 55 h 348"/>
                    <a:gd name="T104" fmla="*/ 142 w 250"/>
                    <a:gd name="T105" fmla="*/ 63 h 348"/>
                    <a:gd name="T106" fmla="*/ 125 w 250"/>
                    <a:gd name="T107" fmla="*/ 70 h 348"/>
                    <a:gd name="T108" fmla="*/ 104 w 250"/>
                    <a:gd name="T109" fmla="*/ 29 h 348"/>
                    <a:gd name="T110" fmla="*/ 84 w 250"/>
                    <a:gd name="T111" fmla="*/ 10 h 348"/>
                    <a:gd name="T112" fmla="*/ 45 w 250"/>
                    <a:gd name="T113" fmla="*/ 0 h 348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</a:gdLst>
                  <a:ahLst/>
                  <a:cxnLst>
                    <a:cxn ang="T114">
                      <a:pos x="T0" y="T1"/>
                    </a:cxn>
                    <a:cxn ang="T115">
                      <a:pos x="T2" y="T3"/>
                    </a:cxn>
                    <a:cxn ang="T116">
                      <a:pos x="T4" y="T5"/>
                    </a:cxn>
                    <a:cxn ang="T117">
                      <a:pos x="T6" y="T7"/>
                    </a:cxn>
                    <a:cxn ang="T118">
                      <a:pos x="T8" y="T9"/>
                    </a:cxn>
                    <a:cxn ang="T119">
                      <a:pos x="T10" y="T11"/>
                    </a:cxn>
                    <a:cxn ang="T120">
                      <a:pos x="T12" y="T13"/>
                    </a:cxn>
                    <a:cxn ang="T121">
                      <a:pos x="T14" y="T15"/>
                    </a:cxn>
                    <a:cxn ang="T122">
                      <a:pos x="T16" y="T17"/>
                    </a:cxn>
                    <a:cxn ang="T123">
                      <a:pos x="T18" y="T19"/>
                    </a:cxn>
                    <a:cxn ang="T124">
                      <a:pos x="T20" y="T21"/>
                    </a:cxn>
                    <a:cxn ang="T125">
                      <a:pos x="T22" y="T23"/>
                    </a:cxn>
                    <a:cxn ang="T126">
                      <a:pos x="T24" y="T25"/>
                    </a:cxn>
                    <a:cxn ang="T127">
                      <a:pos x="T26" y="T27"/>
                    </a:cxn>
                    <a:cxn ang="T128">
                      <a:pos x="T28" y="T29"/>
                    </a:cxn>
                    <a:cxn ang="T129">
                      <a:pos x="T30" y="T31"/>
                    </a:cxn>
                    <a:cxn ang="T130">
                      <a:pos x="T32" y="T33"/>
                    </a:cxn>
                    <a:cxn ang="T131">
                      <a:pos x="T34" y="T35"/>
                    </a:cxn>
                    <a:cxn ang="T132">
                      <a:pos x="T36" y="T37"/>
                    </a:cxn>
                    <a:cxn ang="T133">
                      <a:pos x="T38" y="T39"/>
                    </a:cxn>
                    <a:cxn ang="T134">
                      <a:pos x="T40" y="T41"/>
                    </a:cxn>
                    <a:cxn ang="T135">
                      <a:pos x="T42" y="T43"/>
                    </a:cxn>
                    <a:cxn ang="T136">
                      <a:pos x="T44" y="T45"/>
                    </a:cxn>
                    <a:cxn ang="T137">
                      <a:pos x="T46" y="T47"/>
                    </a:cxn>
                    <a:cxn ang="T138">
                      <a:pos x="T48" y="T49"/>
                    </a:cxn>
                    <a:cxn ang="T139">
                      <a:pos x="T50" y="T51"/>
                    </a:cxn>
                    <a:cxn ang="T140">
                      <a:pos x="T52" y="T53"/>
                    </a:cxn>
                    <a:cxn ang="T141">
                      <a:pos x="T54" y="T55"/>
                    </a:cxn>
                    <a:cxn ang="T142">
                      <a:pos x="T56" y="T57"/>
                    </a:cxn>
                    <a:cxn ang="T143">
                      <a:pos x="T58" y="T59"/>
                    </a:cxn>
                    <a:cxn ang="T144">
                      <a:pos x="T60" y="T61"/>
                    </a:cxn>
                    <a:cxn ang="T145">
                      <a:pos x="T62" y="T63"/>
                    </a:cxn>
                    <a:cxn ang="T146">
                      <a:pos x="T64" y="T65"/>
                    </a:cxn>
                    <a:cxn ang="T147">
                      <a:pos x="T66" y="T67"/>
                    </a:cxn>
                    <a:cxn ang="T148">
                      <a:pos x="T68" y="T69"/>
                    </a:cxn>
                    <a:cxn ang="T149">
                      <a:pos x="T70" y="T71"/>
                    </a:cxn>
                    <a:cxn ang="T150">
                      <a:pos x="T72" y="T73"/>
                    </a:cxn>
                    <a:cxn ang="T151">
                      <a:pos x="T74" y="T75"/>
                    </a:cxn>
                    <a:cxn ang="T152">
                      <a:pos x="T76" y="T77"/>
                    </a:cxn>
                    <a:cxn ang="T153">
                      <a:pos x="T78" y="T79"/>
                    </a:cxn>
                    <a:cxn ang="T154">
                      <a:pos x="T80" y="T81"/>
                    </a:cxn>
                    <a:cxn ang="T155">
                      <a:pos x="T82" y="T83"/>
                    </a:cxn>
                    <a:cxn ang="T156">
                      <a:pos x="T84" y="T85"/>
                    </a:cxn>
                    <a:cxn ang="T157">
                      <a:pos x="T86" y="T87"/>
                    </a:cxn>
                    <a:cxn ang="T158">
                      <a:pos x="T88" y="T89"/>
                    </a:cxn>
                    <a:cxn ang="T159">
                      <a:pos x="T90" y="T91"/>
                    </a:cxn>
                    <a:cxn ang="T160">
                      <a:pos x="T92" y="T93"/>
                    </a:cxn>
                    <a:cxn ang="T161">
                      <a:pos x="T94" y="T95"/>
                    </a:cxn>
                    <a:cxn ang="T162">
                      <a:pos x="T96" y="T97"/>
                    </a:cxn>
                    <a:cxn ang="T163">
                      <a:pos x="T98" y="T99"/>
                    </a:cxn>
                    <a:cxn ang="T164">
                      <a:pos x="T100" y="T101"/>
                    </a:cxn>
                    <a:cxn ang="T165">
                      <a:pos x="T102" y="T103"/>
                    </a:cxn>
                    <a:cxn ang="T166">
                      <a:pos x="T104" y="T105"/>
                    </a:cxn>
                    <a:cxn ang="T167">
                      <a:pos x="T106" y="T107"/>
                    </a:cxn>
                    <a:cxn ang="T168">
                      <a:pos x="T108" y="T109"/>
                    </a:cxn>
                    <a:cxn ang="T169">
                      <a:pos x="T110" y="T111"/>
                    </a:cxn>
                    <a:cxn ang="T170">
                      <a:pos x="T112" y="T113"/>
                    </a:cxn>
                  </a:cxnLst>
                  <a:rect l="0" t="0" r="r" b="b"/>
                  <a:pathLst>
                    <a:path w="250" h="348">
                      <a:moveTo>
                        <a:pt x="45" y="0"/>
                      </a:moveTo>
                      <a:lnTo>
                        <a:pt x="21" y="15"/>
                      </a:lnTo>
                      <a:lnTo>
                        <a:pt x="5" y="37"/>
                      </a:lnTo>
                      <a:lnTo>
                        <a:pt x="0" y="63"/>
                      </a:lnTo>
                      <a:lnTo>
                        <a:pt x="0" y="84"/>
                      </a:lnTo>
                      <a:lnTo>
                        <a:pt x="2" y="94"/>
                      </a:lnTo>
                      <a:lnTo>
                        <a:pt x="3" y="97"/>
                      </a:lnTo>
                      <a:lnTo>
                        <a:pt x="6" y="102"/>
                      </a:lnTo>
                      <a:lnTo>
                        <a:pt x="10" y="106"/>
                      </a:lnTo>
                      <a:lnTo>
                        <a:pt x="11" y="112"/>
                      </a:lnTo>
                      <a:lnTo>
                        <a:pt x="10" y="119"/>
                      </a:lnTo>
                      <a:lnTo>
                        <a:pt x="5" y="127"/>
                      </a:lnTo>
                      <a:lnTo>
                        <a:pt x="1" y="132"/>
                      </a:lnTo>
                      <a:lnTo>
                        <a:pt x="0" y="139"/>
                      </a:lnTo>
                      <a:lnTo>
                        <a:pt x="1" y="145"/>
                      </a:lnTo>
                      <a:lnTo>
                        <a:pt x="3" y="145"/>
                      </a:lnTo>
                      <a:lnTo>
                        <a:pt x="5" y="150"/>
                      </a:lnTo>
                      <a:lnTo>
                        <a:pt x="3" y="158"/>
                      </a:lnTo>
                      <a:lnTo>
                        <a:pt x="5" y="165"/>
                      </a:lnTo>
                      <a:lnTo>
                        <a:pt x="10" y="170"/>
                      </a:lnTo>
                      <a:lnTo>
                        <a:pt x="13" y="175"/>
                      </a:lnTo>
                      <a:lnTo>
                        <a:pt x="18" y="180"/>
                      </a:lnTo>
                      <a:lnTo>
                        <a:pt x="12" y="188"/>
                      </a:lnTo>
                      <a:lnTo>
                        <a:pt x="15" y="196"/>
                      </a:lnTo>
                      <a:lnTo>
                        <a:pt x="16" y="200"/>
                      </a:lnTo>
                      <a:lnTo>
                        <a:pt x="14" y="209"/>
                      </a:lnTo>
                      <a:lnTo>
                        <a:pt x="13" y="216"/>
                      </a:lnTo>
                      <a:lnTo>
                        <a:pt x="14" y="221"/>
                      </a:lnTo>
                      <a:lnTo>
                        <a:pt x="17" y="224"/>
                      </a:lnTo>
                      <a:lnTo>
                        <a:pt x="23" y="225"/>
                      </a:lnTo>
                      <a:lnTo>
                        <a:pt x="26" y="227"/>
                      </a:lnTo>
                      <a:lnTo>
                        <a:pt x="51" y="225"/>
                      </a:lnTo>
                      <a:lnTo>
                        <a:pt x="72" y="225"/>
                      </a:lnTo>
                      <a:lnTo>
                        <a:pt x="82" y="227"/>
                      </a:lnTo>
                      <a:lnTo>
                        <a:pt x="87" y="229"/>
                      </a:lnTo>
                      <a:lnTo>
                        <a:pt x="92" y="236"/>
                      </a:lnTo>
                      <a:lnTo>
                        <a:pt x="93" y="246"/>
                      </a:lnTo>
                      <a:lnTo>
                        <a:pt x="92" y="260"/>
                      </a:lnTo>
                      <a:lnTo>
                        <a:pt x="89" y="274"/>
                      </a:lnTo>
                      <a:lnTo>
                        <a:pt x="84" y="284"/>
                      </a:lnTo>
                      <a:lnTo>
                        <a:pt x="80" y="290"/>
                      </a:lnTo>
                      <a:lnTo>
                        <a:pt x="68" y="293"/>
                      </a:lnTo>
                      <a:lnTo>
                        <a:pt x="163" y="347"/>
                      </a:lnTo>
                      <a:lnTo>
                        <a:pt x="230" y="317"/>
                      </a:lnTo>
                      <a:lnTo>
                        <a:pt x="249" y="299"/>
                      </a:lnTo>
                      <a:lnTo>
                        <a:pt x="228" y="286"/>
                      </a:lnTo>
                      <a:lnTo>
                        <a:pt x="218" y="273"/>
                      </a:lnTo>
                      <a:lnTo>
                        <a:pt x="208" y="255"/>
                      </a:lnTo>
                      <a:lnTo>
                        <a:pt x="200" y="238"/>
                      </a:lnTo>
                      <a:lnTo>
                        <a:pt x="183" y="176"/>
                      </a:lnTo>
                      <a:lnTo>
                        <a:pt x="199" y="87"/>
                      </a:lnTo>
                      <a:lnTo>
                        <a:pt x="176" y="55"/>
                      </a:lnTo>
                      <a:lnTo>
                        <a:pt x="142" y="63"/>
                      </a:lnTo>
                      <a:lnTo>
                        <a:pt x="125" y="70"/>
                      </a:lnTo>
                      <a:lnTo>
                        <a:pt x="104" y="29"/>
                      </a:lnTo>
                      <a:lnTo>
                        <a:pt x="84" y="10"/>
                      </a:lnTo>
                      <a:lnTo>
                        <a:pt x="45" y="0"/>
                      </a:lnTo>
                    </a:path>
                  </a:pathLst>
                </a:custGeom>
                <a:solidFill>
                  <a:srgbClr val="FF9F7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4182" name="Freeform 194"/>
                <p:cNvSpPr>
                  <a:spLocks/>
                </p:cNvSpPr>
                <p:nvPr/>
              </p:nvSpPr>
              <p:spPr bwMode="auto">
                <a:xfrm>
                  <a:off x="4347" y="1796"/>
                  <a:ext cx="76" cy="74"/>
                </a:xfrm>
                <a:custGeom>
                  <a:avLst/>
                  <a:gdLst>
                    <a:gd name="T0" fmla="*/ 0 w 76"/>
                    <a:gd name="T1" fmla="*/ 73 h 74"/>
                    <a:gd name="T2" fmla="*/ 9 w 76"/>
                    <a:gd name="T3" fmla="*/ 70 h 74"/>
                    <a:gd name="T4" fmla="*/ 17 w 76"/>
                    <a:gd name="T5" fmla="*/ 67 h 74"/>
                    <a:gd name="T6" fmla="*/ 24 w 76"/>
                    <a:gd name="T7" fmla="*/ 63 h 74"/>
                    <a:gd name="T8" fmla="*/ 29 w 76"/>
                    <a:gd name="T9" fmla="*/ 56 h 74"/>
                    <a:gd name="T10" fmla="*/ 35 w 76"/>
                    <a:gd name="T11" fmla="*/ 46 h 74"/>
                    <a:gd name="T12" fmla="*/ 40 w 76"/>
                    <a:gd name="T13" fmla="*/ 37 h 74"/>
                    <a:gd name="T14" fmla="*/ 44 w 76"/>
                    <a:gd name="T15" fmla="*/ 29 h 74"/>
                    <a:gd name="T16" fmla="*/ 43 w 76"/>
                    <a:gd name="T17" fmla="*/ 22 h 74"/>
                    <a:gd name="T18" fmla="*/ 41 w 76"/>
                    <a:gd name="T19" fmla="*/ 14 h 74"/>
                    <a:gd name="T20" fmla="*/ 41 w 76"/>
                    <a:gd name="T21" fmla="*/ 7 h 74"/>
                    <a:gd name="T22" fmla="*/ 61 w 76"/>
                    <a:gd name="T23" fmla="*/ 17 h 74"/>
                    <a:gd name="T24" fmla="*/ 71 w 76"/>
                    <a:gd name="T25" fmla="*/ 5 h 74"/>
                    <a:gd name="T26" fmla="*/ 75 w 76"/>
                    <a:gd name="T27" fmla="*/ 0 h 74"/>
                    <a:gd name="T28" fmla="*/ 73 w 76"/>
                    <a:gd name="T29" fmla="*/ 12 h 74"/>
                    <a:gd name="T30" fmla="*/ 70 w 76"/>
                    <a:gd name="T31" fmla="*/ 21 h 74"/>
                    <a:gd name="T32" fmla="*/ 64 w 76"/>
                    <a:gd name="T33" fmla="*/ 27 h 74"/>
                    <a:gd name="T34" fmla="*/ 56 w 76"/>
                    <a:gd name="T35" fmla="*/ 29 h 74"/>
                    <a:gd name="T36" fmla="*/ 51 w 76"/>
                    <a:gd name="T37" fmla="*/ 41 h 74"/>
                    <a:gd name="T38" fmla="*/ 48 w 76"/>
                    <a:gd name="T39" fmla="*/ 50 h 74"/>
                    <a:gd name="T40" fmla="*/ 42 w 76"/>
                    <a:gd name="T41" fmla="*/ 57 h 74"/>
                    <a:gd name="T42" fmla="*/ 36 w 76"/>
                    <a:gd name="T43" fmla="*/ 63 h 74"/>
                    <a:gd name="T44" fmla="*/ 25 w 76"/>
                    <a:gd name="T45" fmla="*/ 68 h 74"/>
                    <a:gd name="T46" fmla="*/ 13 w 76"/>
                    <a:gd name="T47" fmla="*/ 71 h 74"/>
                    <a:gd name="T48" fmla="*/ 0 w 76"/>
                    <a:gd name="T49" fmla="*/ 73 h 74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</a:gdLst>
                  <a:ahLst/>
                  <a:cxnLst>
                    <a:cxn ang="T50">
                      <a:pos x="T0" y="T1"/>
                    </a:cxn>
                    <a:cxn ang="T51">
                      <a:pos x="T2" y="T3"/>
                    </a:cxn>
                    <a:cxn ang="T52">
                      <a:pos x="T4" y="T5"/>
                    </a:cxn>
                    <a:cxn ang="T53">
                      <a:pos x="T6" y="T7"/>
                    </a:cxn>
                    <a:cxn ang="T54">
                      <a:pos x="T8" y="T9"/>
                    </a:cxn>
                    <a:cxn ang="T55">
                      <a:pos x="T10" y="T11"/>
                    </a:cxn>
                    <a:cxn ang="T56">
                      <a:pos x="T12" y="T13"/>
                    </a:cxn>
                    <a:cxn ang="T57">
                      <a:pos x="T14" y="T15"/>
                    </a:cxn>
                    <a:cxn ang="T58">
                      <a:pos x="T16" y="T17"/>
                    </a:cxn>
                    <a:cxn ang="T59">
                      <a:pos x="T18" y="T19"/>
                    </a:cxn>
                    <a:cxn ang="T60">
                      <a:pos x="T20" y="T21"/>
                    </a:cxn>
                    <a:cxn ang="T61">
                      <a:pos x="T22" y="T23"/>
                    </a:cxn>
                    <a:cxn ang="T62">
                      <a:pos x="T24" y="T25"/>
                    </a:cxn>
                    <a:cxn ang="T63">
                      <a:pos x="T26" y="T27"/>
                    </a:cxn>
                    <a:cxn ang="T64">
                      <a:pos x="T28" y="T29"/>
                    </a:cxn>
                    <a:cxn ang="T65">
                      <a:pos x="T30" y="T31"/>
                    </a:cxn>
                    <a:cxn ang="T66">
                      <a:pos x="T32" y="T33"/>
                    </a:cxn>
                    <a:cxn ang="T67">
                      <a:pos x="T34" y="T35"/>
                    </a:cxn>
                    <a:cxn ang="T68">
                      <a:pos x="T36" y="T37"/>
                    </a:cxn>
                    <a:cxn ang="T69">
                      <a:pos x="T38" y="T39"/>
                    </a:cxn>
                    <a:cxn ang="T70">
                      <a:pos x="T40" y="T41"/>
                    </a:cxn>
                    <a:cxn ang="T71">
                      <a:pos x="T42" y="T43"/>
                    </a:cxn>
                    <a:cxn ang="T72">
                      <a:pos x="T44" y="T45"/>
                    </a:cxn>
                    <a:cxn ang="T73">
                      <a:pos x="T46" y="T47"/>
                    </a:cxn>
                    <a:cxn ang="T74">
                      <a:pos x="T48" y="T49"/>
                    </a:cxn>
                  </a:cxnLst>
                  <a:rect l="0" t="0" r="r" b="b"/>
                  <a:pathLst>
                    <a:path w="76" h="74">
                      <a:moveTo>
                        <a:pt x="0" y="73"/>
                      </a:moveTo>
                      <a:lnTo>
                        <a:pt x="9" y="70"/>
                      </a:lnTo>
                      <a:lnTo>
                        <a:pt x="17" y="67"/>
                      </a:lnTo>
                      <a:lnTo>
                        <a:pt x="24" y="63"/>
                      </a:lnTo>
                      <a:lnTo>
                        <a:pt x="29" y="56"/>
                      </a:lnTo>
                      <a:lnTo>
                        <a:pt x="35" y="46"/>
                      </a:lnTo>
                      <a:lnTo>
                        <a:pt x="40" y="37"/>
                      </a:lnTo>
                      <a:lnTo>
                        <a:pt x="44" y="29"/>
                      </a:lnTo>
                      <a:lnTo>
                        <a:pt x="43" y="22"/>
                      </a:lnTo>
                      <a:lnTo>
                        <a:pt x="41" y="14"/>
                      </a:lnTo>
                      <a:lnTo>
                        <a:pt x="41" y="7"/>
                      </a:lnTo>
                      <a:lnTo>
                        <a:pt x="61" y="17"/>
                      </a:lnTo>
                      <a:lnTo>
                        <a:pt x="71" y="5"/>
                      </a:lnTo>
                      <a:lnTo>
                        <a:pt x="75" y="0"/>
                      </a:lnTo>
                      <a:lnTo>
                        <a:pt x="73" y="12"/>
                      </a:lnTo>
                      <a:lnTo>
                        <a:pt x="70" y="21"/>
                      </a:lnTo>
                      <a:lnTo>
                        <a:pt x="64" y="27"/>
                      </a:lnTo>
                      <a:lnTo>
                        <a:pt x="56" y="29"/>
                      </a:lnTo>
                      <a:lnTo>
                        <a:pt x="51" y="41"/>
                      </a:lnTo>
                      <a:lnTo>
                        <a:pt x="48" y="50"/>
                      </a:lnTo>
                      <a:lnTo>
                        <a:pt x="42" y="57"/>
                      </a:lnTo>
                      <a:lnTo>
                        <a:pt x="36" y="63"/>
                      </a:lnTo>
                      <a:lnTo>
                        <a:pt x="25" y="68"/>
                      </a:lnTo>
                      <a:lnTo>
                        <a:pt x="13" y="71"/>
                      </a:lnTo>
                      <a:lnTo>
                        <a:pt x="0" y="73"/>
                      </a:lnTo>
                    </a:path>
                  </a:pathLst>
                </a:custGeom>
                <a:solidFill>
                  <a:srgbClr val="FF7F3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4183" name="Freeform 195"/>
                <p:cNvSpPr>
                  <a:spLocks/>
                </p:cNvSpPr>
                <p:nvPr/>
              </p:nvSpPr>
              <p:spPr bwMode="auto">
                <a:xfrm>
                  <a:off x="4400" y="1889"/>
                  <a:ext cx="23" cy="86"/>
                </a:xfrm>
                <a:custGeom>
                  <a:avLst/>
                  <a:gdLst>
                    <a:gd name="T0" fmla="*/ 0 w 23"/>
                    <a:gd name="T1" fmla="*/ 81 h 86"/>
                    <a:gd name="T2" fmla="*/ 4 w 23"/>
                    <a:gd name="T3" fmla="*/ 66 h 86"/>
                    <a:gd name="T4" fmla="*/ 8 w 23"/>
                    <a:gd name="T5" fmla="*/ 52 h 86"/>
                    <a:gd name="T6" fmla="*/ 10 w 23"/>
                    <a:gd name="T7" fmla="*/ 39 h 86"/>
                    <a:gd name="T8" fmla="*/ 12 w 23"/>
                    <a:gd name="T9" fmla="*/ 24 h 86"/>
                    <a:gd name="T10" fmla="*/ 14 w 23"/>
                    <a:gd name="T11" fmla="*/ 0 h 86"/>
                    <a:gd name="T12" fmla="*/ 20 w 23"/>
                    <a:gd name="T13" fmla="*/ 18 h 86"/>
                    <a:gd name="T14" fmla="*/ 17 w 23"/>
                    <a:gd name="T15" fmla="*/ 35 h 86"/>
                    <a:gd name="T16" fmla="*/ 16 w 23"/>
                    <a:gd name="T17" fmla="*/ 53 h 86"/>
                    <a:gd name="T18" fmla="*/ 17 w 23"/>
                    <a:gd name="T19" fmla="*/ 69 h 86"/>
                    <a:gd name="T20" fmla="*/ 22 w 23"/>
                    <a:gd name="T21" fmla="*/ 85 h 86"/>
                    <a:gd name="T22" fmla="*/ 0 w 23"/>
                    <a:gd name="T23" fmla="*/ 81 h 8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0" t="0" r="r" b="b"/>
                  <a:pathLst>
                    <a:path w="23" h="86">
                      <a:moveTo>
                        <a:pt x="0" y="81"/>
                      </a:moveTo>
                      <a:lnTo>
                        <a:pt x="4" y="66"/>
                      </a:lnTo>
                      <a:lnTo>
                        <a:pt x="8" y="52"/>
                      </a:lnTo>
                      <a:lnTo>
                        <a:pt x="10" y="39"/>
                      </a:lnTo>
                      <a:lnTo>
                        <a:pt x="12" y="24"/>
                      </a:lnTo>
                      <a:lnTo>
                        <a:pt x="14" y="0"/>
                      </a:lnTo>
                      <a:lnTo>
                        <a:pt x="20" y="18"/>
                      </a:lnTo>
                      <a:lnTo>
                        <a:pt x="17" y="35"/>
                      </a:lnTo>
                      <a:lnTo>
                        <a:pt x="16" y="53"/>
                      </a:lnTo>
                      <a:lnTo>
                        <a:pt x="17" y="69"/>
                      </a:lnTo>
                      <a:lnTo>
                        <a:pt x="22" y="85"/>
                      </a:lnTo>
                      <a:lnTo>
                        <a:pt x="0" y="81"/>
                      </a:lnTo>
                    </a:path>
                  </a:pathLst>
                </a:custGeom>
                <a:solidFill>
                  <a:srgbClr val="FF7F3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grpSp>
              <p:nvGrpSpPr>
                <p:cNvPr id="44184" name="Group 196"/>
                <p:cNvGrpSpPr>
                  <a:grpSpLocks/>
                </p:cNvGrpSpPr>
                <p:nvPr/>
              </p:nvGrpSpPr>
              <p:grpSpPr bwMode="auto">
                <a:xfrm>
                  <a:off x="4254" y="1670"/>
                  <a:ext cx="171" cy="205"/>
                  <a:chOff x="4254" y="1670"/>
                  <a:chExt cx="171" cy="205"/>
                </a:xfrm>
              </p:grpSpPr>
              <p:grpSp>
                <p:nvGrpSpPr>
                  <p:cNvPr id="44185" name="Group 197"/>
                  <p:cNvGrpSpPr>
                    <a:grpSpLocks/>
                  </p:cNvGrpSpPr>
                  <p:nvPr/>
                </p:nvGrpSpPr>
                <p:grpSpPr bwMode="auto">
                  <a:xfrm>
                    <a:off x="4254" y="1670"/>
                    <a:ext cx="171" cy="205"/>
                    <a:chOff x="4254" y="1670"/>
                    <a:chExt cx="171" cy="205"/>
                  </a:xfrm>
                </p:grpSpPr>
                <p:sp>
                  <p:nvSpPr>
                    <p:cNvPr id="44190" name="Freeform 198"/>
                    <p:cNvSpPr>
                      <a:spLocks/>
                    </p:cNvSpPr>
                    <p:nvPr/>
                  </p:nvSpPr>
                  <p:spPr bwMode="auto">
                    <a:xfrm>
                      <a:off x="4275" y="1670"/>
                      <a:ext cx="150" cy="205"/>
                    </a:xfrm>
                    <a:custGeom>
                      <a:avLst/>
                      <a:gdLst>
                        <a:gd name="T0" fmla="*/ 51 w 150"/>
                        <a:gd name="T1" fmla="*/ 0 h 205"/>
                        <a:gd name="T2" fmla="*/ 35 w 150"/>
                        <a:gd name="T3" fmla="*/ 11 h 205"/>
                        <a:gd name="T4" fmla="*/ 30 w 150"/>
                        <a:gd name="T5" fmla="*/ 21 h 205"/>
                        <a:gd name="T6" fmla="*/ 45 w 150"/>
                        <a:gd name="T7" fmla="*/ 21 h 205"/>
                        <a:gd name="T8" fmla="*/ 54 w 150"/>
                        <a:gd name="T9" fmla="*/ 26 h 205"/>
                        <a:gd name="T10" fmla="*/ 58 w 150"/>
                        <a:gd name="T11" fmla="*/ 38 h 205"/>
                        <a:gd name="T12" fmla="*/ 51 w 150"/>
                        <a:gd name="T13" fmla="*/ 46 h 205"/>
                        <a:gd name="T14" fmla="*/ 47 w 150"/>
                        <a:gd name="T15" fmla="*/ 57 h 205"/>
                        <a:gd name="T16" fmla="*/ 56 w 150"/>
                        <a:gd name="T17" fmla="*/ 68 h 205"/>
                        <a:gd name="T18" fmla="*/ 59 w 150"/>
                        <a:gd name="T19" fmla="*/ 79 h 205"/>
                        <a:gd name="T20" fmla="*/ 63 w 150"/>
                        <a:gd name="T21" fmla="*/ 87 h 205"/>
                        <a:gd name="T22" fmla="*/ 57 w 150"/>
                        <a:gd name="T23" fmla="*/ 92 h 205"/>
                        <a:gd name="T24" fmla="*/ 53 w 150"/>
                        <a:gd name="T25" fmla="*/ 100 h 205"/>
                        <a:gd name="T26" fmla="*/ 42 w 150"/>
                        <a:gd name="T27" fmla="*/ 109 h 205"/>
                        <a:gd name="T28" fmla="*/ 35 w 150"/>
                        <a:gd name="T29" fmla="*/ 113 h 205"/>
                        <a:gd name="T30" fmla="*/ 30 w 150"/>
                        <a:gd name="T31" fmla="*/ 121 h 205"/>
                        <a:gd name="T32" fmla="*/ 28 w 150"/>
                        <a:gd name="T33" fmla="*/ 129 h 205"/>
                        <a:gd name="T34" fmla="*/ 28 w 150"/>
                        <a:gd name="T35" fmla="*/ 139 h 205"/>
                        <a:gd name="T36" fmla="*/ 31 w 150"/>
                        <a:gd name="T37" fmla="*/ 148 h 205"/>
                        <a:gd name="T38" fmla="*/ 35 w 150"/>
                        <a:gd name="T39" fmla="*/ 153 h 205"/>
                        <a:gd name="T40" fmla="*/ 41 w 150"/>
                        <a:gd name="T41" fmla="*/ 157 h 205"/>
                        <a:gd name="T42" fmla="*/ 49 w 150"/>
                        <a:gd name="T43" fmla="*/ 160 h 205"/>
                        <a:gd name="T44" fmla="*/ 54 w 150"/>
                        <a:gd name="T45" fmla="*/ 165 h 205"/>
                        <a:gd name="T46" fmla="*/ 57 w 150"/>
                        <a:gd name="T47" fmla="*/ 171 h 205"/>
                        <a:gd name="T48" fmla="*/ 56 w 150"/>
                        <a:gd name="T49" fmla="*/ 179 h 205"/>
                        <a:gd name="T50" fmla="*/ 52 w 150"/>
                        <a:gd name="T51" fmla="*/ 185 h 205"/>
                        <a:gd name="T52" fmla="*/ 46 w 150"/>
                        <a:gd name="T53" fmla="*/ 188 h 205"/>
                        <a:gd name="T54" fmla="*/ 38 w 150"/>
                        <a:gd name="T55" fmla="*/ 190 h 205"/>
                        <a:gd name="T56" fmla="*/ 30 w 150"/>
                        <a:gd name="T57" fmla="*/ 193 h 205"/>
                        <a:gd name="T58" fmla="*/ 23 w 150"/>
                        <a:gd name="T59" fmla="*/ 196 h 205"/>
                        <a:gd name="T60" fmla="*/ 15 w 150"/>
                        <a:gd name="T61" fmla="*/ 200 h 205"/>
                        <a:gd name="T62" fmla="*/ 8 w 150"/>
                        <a:gd name="T63" fmla="*/ 202 h 205"/>
                        <a:gd name="T64" fmla="*/ 0 w 150"/>
                        <a:gd name="T65" fmla="*/ 203 h 205"/>
                        <a:gd name="T66" fmla="*/ 5 w 150"/>
                        <a:gd name="T67" fmla="*/ 204 h 205"/>
                        <a:gd name="T68" fmla="*/ 14 w 150"/>
                        <a:gd name="T69" fmla="*/ 203 h 205"/>
                        <a:gd name="T70" fmla="*/ 28 w 150"/>
                        <a:gd name="T71" fmla="*/ 203 h 205"/>
                        <a:gd name="T72" fmla="*/ 38 w 150"/>
                        <a:gd name="T73" fmla="*/ 203 h 205"/>
                        <a:gd name="T74" fmla="*/ 48 w 150"/>
                        <a:gd name="T75" fmla="*/ 202 h 205"/>
                        <a:gd name="T76" fmla="*/ 61 w 150"/>
                        <a:gd name="T77" fmla="*/ 200 h 205"/>
                        <a:gd name="T78" fmla="*/ 73 w 150"/>
                        <a:gd name="T79" fmla="*/ 198 h 205"/>
                        <a:gd name="T80" fmla="*/ 83 w 150"/>
                        <a:gd name="T81" fmla="*/ 194 h 205"/>
                        <a:gd name="T82" fmla="*/ 91 w 150"/>
                        <a:gd name="T83" fmla="*/ 189 h 205"/>
                        <a:gd name="T84" fmla="*/ 98 w 150"/>
                        <a:gd name="T85" fmla="*/ 184 h 205"/>
                        <a:gd name="T86" fmla="*/ 104 w 150"/>
                        <a:gd name="T87" fmla="*/ 173 h 205"/>
                        <a:gd name="T88" fmla="*/ 116 w 150"/>
                        <a:gd name="T89" fmla="*/ 149 h 205"/>
                        <a:gd name="T90" fmla="*/ 128 w 150"/>
                        <a:gd name="T91" fmla="*/ 122 h 205"/>
                        <a:gd name="T92" fmla="*/ 149 w 150"/>
                        <a:gd name="T93" fmla="*/ 70 h 205"/>
                        <a:gd name="T94" fmla="*/ 137 w 150"/>
                        <a:gd name="T95" fmla="*/ 55 h 205"/>
                        <a:gd name="T96" fmla="*/ 108 w 150"/>
                        <a:gd name="T97" fmla="*/ 68 h 205"/>
                        <a:gd name="T98" fmla="*/ 92 w 150"/>
                        <a:gd name="T99" fmla="*/ 42 h 205"/>
                        <a:gd name="T100" fmla="*/ 83 w 150"/>
                        <a:gd name="T101" fmla="*/ 10 h 205"/>
                        <a:gd name="T102" fmla="*/ 51 w 150"/>
                        <a:gd name="T103" fmla="*/ 0 h 205"/>
                        <a:gd name="T104" fmla="*/ 0 60000 65536"/>
                        <a:gd name="T105" fmla="*/ 0 60000 65536"/>
                        <a:gd name="T106" fmla="*/ 0 60000 65536"/>
                        <a:gd name="T107" fmla="*/ 0 60000 65536"/>
                        <a:gd name="T108" fmla="*/ 0 60000 65536"/>
                        <a:gd name="T109" fmla="*/ 0 60000 65536"/>
                        <a:gd name="T110" fmla="*/ 0 60000 65536"/>
                        <a:gd name="T111" fmla="*/ 0 60000 65536"/>
                        <a:gd name="T112" fmla="*/ 0 60000 65536"/>
                        <a:gd name="T113" fmla="*/ 0 60000 65536"/>
                        <a:gd name="T114" fmla="*/ 0 60000 65536"/>
                        <a:gd name="T115" fmla="*/ 0 60000 65536"/>
                        <a:gd name="T116" fmla="*/ 0 60000 65536"/>
                        <a:gd name="T117" fmla="*/ 0 60000 65536"/>
                        <a:gd name="T118" fmla="*/ 0 60000 65536"/>
                        <a:gd name="T119" fmla="*/ 0 60000 65536"/>
                        <a:gd name="T120" fmla="*/ 0 60000 65536"/>
                        <a:gd name="T121" fmla="*/ 0 60000 65536"/>
                        <a:gd name="T122" fmla="*/ 0 60000 65536"/>
                        <a:gd name="T123" fmla="*/ 0 60000 65536"/>
                        <a:gd name="T124" fmla="*/ 0 60000 65536"/>
                        <a:gd name="T125" fmla="*/ 0 60000 65536"/>
                        <a:gd name="T126" fmla="*/ 0 60000 65536"/>
                        <a:gd name="T127" fmla="*/ 0 60000 65536"/>
                        <a:gd name="T128" fmla="*/ 0 60000 65536"/>
                        <a:gd name="T129" fmla="*/ 0 60000 65536"/>
                        <a:gd name="T130" fmla="*/ 0 60000 65536"/>
                        <a:gd name="T131" fmla="*/ 0 60000 65536"/>
                        <a:gd name="T132" fmla="*/ 0 60000 65536"/>
                        <a:gd name="T133" fmla="*/ 0 60000 65536"/>
                        <a:gd name="T134" fmla="*/ 0 60000 65536"/>
                        <a:gd name="T135" fmla="*/ 0 60000 65536"/>
                        <a:gd name="T136" fmla="*/ 0 60000 65536"/>
                        <a:gd name="T137" fmla="*/ 0 60000 65536"/>
                        <a:gd name="T138" fmla="*/ 0 60000 65536"/>
                        <a:gd name="T139" fmla="*/ 0 60000 65536"/>
                        <a:gd name="T140" fmla="*/ 0 60000 65536"/>
                        <a:gd name="T141" fmla="*/ 0 60000 65536"/>
                        <a:gd name="T142" fmla="*/ 0 60000 65536"/>
                        <a:gd name="T143" fmla="*/ 0 60000 65536"/>
                        <a:gd name="T144" fmla="*/ 0 60000 65536"/>
                        <a:gd name="T145" fmla="*/ 0 60000 65536"/>
                        <a:gd name="T146" fmla="*/ 0 60000 65536"/>
                        <a:gd name="T147" fmla="*/ 0 60000 65536"/>
                        <a:gd name="T148" fmla="*/ 0 60000 65536"/>
                        <a:gd name="T149" fmla="*/ 0 60000 65536"/>
                        <a:gd name="T150" fmla="*/ 0 60000 65536"/>
                        <a:gd name="T151" fmla="*/ 0 60000 65536"/>
                        <a:gd name="T152" fmla="*/ 0 60000 65536"/>
                        <a:gd name="T153" fmla="*/ 0 60000 65536"/>
                        <a:gd name="T154" fmla="*/ 0 60000 65536"/>
                        <a:gd name="T155" fmla="*/ 0 60000 65536"/>
                      </a:gdLst>
                      <a:ahLst/>
                      <a:cxnLst>
                        <a:cxn ang="T104">
                          <a:pos x="T0" y="T1"/>
                        </a:cxn>
                        <a:cxn ang="T105">
                          <a:pos x="T2" y="T3"/>
                        </a:cxn>
                        <a:cxn ang="T106">
                          <a:pos x="T4" y="T5"/>
                        </a:cxn>
                        <a:cxn ang="T107">
                          <a:pos x="T6" y="T7"/>
                        </a:cxn>
                        <a:cxn ang="T108">
                          <a:pos x="T8" y="T9"/>
                        </a:cxn>
                        <a:cxn ang="T109">
                          <a:pos x="T10" y="T11"/>
                        </a:cxn>
                        <a:cxn ang="T110">
                          <a:pos x="T12" y="T13"/>
                        </a:cxn>
                        <a:cxn ang="T111">
                          <a:pos x="T14" y="T15"/>
                        </a:cxn>
                        <a:cxn ang="T112">
                          <a:pos x="T16" y="T17"/>
                        </a:cxn>
                        <a:cxn ang="T113">
                          <a:pos x="T18" y="T19"/>
                        </a:cxn>
                        <a:cxn ang="T114">
                          <a:pos x="T20" y="T21"/>
                        </a:cxn>
                        <a:cxn ang="T115">
                          <a:pos x="T22" y="T23"/>
                        </a:cxn>
                        <a:cxn ang="T116">
                          <a:pos x="T24" y="T25"/>
                        </a:cxn>
                        <a:cxn ang="T117">
                          <a:pos x="T26" y="T27"/>
                        </a:cxn>
                        <a:cxn ang="T118">
                          <a:pos x="T28" y="T29"/>
                        </a:cxn>
                        <a:cxn ang="T119">
                          <a:pos x="T30" y="T31"/>
                        </a:cxn>
                        <a:cxn ang="T120">
                          <a:pos x="T32" y="T33"/>
                        </a:cxn>
                        <a:cxn ang="T121">
                          <a:pos x="T34" y="T35"/>
                        </a:cxn>
                        <a:cxn ang="T122">
                          <a:pos x="T36" y="T37"/>
                        </a:cxn>
                        <a:cxn ang="T123">
                          <a:pos x="T38" y="T39"/>
                        </a:cxn>
                        <a:cxn ang="T124">
                          <a:pos x="T40" y="T41"/>
                        </a:cxn>
                        <a:cxn ang="T125">
                          <a:pos x="T42" y="T43"/>
                        </a:cxn>
                        <a:cxn ang="T126">
                          <a:pos x="T44" y="T45"/>
                        </a:cxn>
                        <a:cxn ang="T127">
                          <a:pos x="T46" y="T47"/>
                        </a:cxn>
                        <a:cxn ang="T128">
                          <a:pos x="T48" y="T49"/>
                        </a:cxn>
                        <a:cxn ang="T129">
                          <a:pos x="T50" y="T51"/>
                        </a:cxn>
                        <a:cxn ang="T130">
                          <a:pos x="T52" y="T53"/>
                        </a:cxn>
                        <a:cxn ang="T131">
                          <a:pos x="T54" y="T55"/>
                        </a:cxn>
                        <a:cxn ang="T132">
                          <a:pos x="T56" y="T57"/>
                        </a:cxn>
                        <a:cxn ang="T133">
                          <a:pos x="T58" y="T59"/>
                        </a:cxn>
                        <a:cxn ang="T134">
                          <a:pos x="T60" y="T61"/>
                        </a:cxn>
                        <a:cxn ang="T135">
                          <a:pos x="T62" y="T63"/>
                        </a:cxn>
                        <a:cxn ang="T136">
                          <a:pos x="T64" y="T65"/>
                        </a:cxn>
                        <a:cxn ang="T137">
                          <a:pos x="T66" y="T67"/>
                        </a:cxn>
                        <a:cxn ang="T138">
                          <a:pos x="T68" y="T69"/>
                        </a:cxn>
                        <a:cxn ang="T139">
                          <a:pos x="T70" y="T71"/>
                        </a:cxn>
                        <a:cxn ang="T140">
                          <a:pos x="T72" y="T73"/>
                        </a:cxn>
                        <a:cxn ang="T141">
                          <a:pos x="T74" y="T75"/>
                        </a:cxn>
                        <a:cxn ang="T142">
                          <a:pos x="T76" y="T77"/>
                        </a:cxn>
                        <a:cxn ang="T143">
                          <a:pos x="T78" y="T79"/>
                        </a:cxn>
                        <a:cxn ang="T144">
                          <a:pos x="T80" y="T81"/>
                        </a:cxn>
                        <a:cxn ang="T145">
                          <a:pos x="T82" y="T83"/>
                        </a:cxn>
                        <a:cxn ang="T146">
                          <a:pos x="T84" y="T85"/>
                        </a:cxn>
                        <a:cxn ang="T147">
                          <a:pos x="T86" y="T87"/>
                        </a:cxn>
                        <a:cxn ang="T148">
                          <a:pos x="T88" y="T89"/>
                        </a:cxn>
                        <a:cxn ang="T149">
                          <a:pos x="T90" y="T91"/>
                        </a:cxn>
                        <a:cxn ang="T150">
                          <a:pos x="T92" y="T93"/>
                        </a:cxn>
                        <a:cxn ang="T151">
                          <a:pos x="T94" y="T95"/>
                        </a:cxn>
                        <a:cxn ang="T152">
                          <a:pos x="T96" y="T97"/>
                        </a:cxn>
                        <a:cxn ang="T153">
                          <a:pos x="T98" y="T99"/>
                        </a:cxn>
                        <a:cxn ang="T154">
                          <a:pos x="T100" y="T101"/>
                        </a:cxn>
                        <a:cxn ang="T155">
                          <a:pos x="T102" y="T103"/>
                        </a:cxn>
                      </a:cxnLst>
                      <a:rect l="0" t="0" r="r" b="b"/>
                      <a:pathLst>
                        <a:path w="150" h="205">
                          <a:moveTo>
                            <a:pt x="51" y="0"/>
                          </a:moveTo>
                          <a:lnTo>
                            <a:pt x="35" y="11"/>
                          </a:lnTo>
                          <a:lnTo>
                            <a:pt x="30" y="21"/>
                          </a:lnTo>
                          <a:lnTo>
                            <a:pt x="45" y="21"/>
                          </a:lnTo>
                          <a:lnTo>
                            <a:pt x="54" y="26"/>
                          </a:lnTo>
                          <a:lnTo>
                            <a:pt x="58" y="38"/>
                          </a:lnTo>
                          <a:lnTo>
                            <a:pt x="51" y="46"/>
                          </a:lnTo>
                          <a:lnTo>
                            <a:pt x="47" y="57"/>
                          </a:lnTo>
                          <a:lnTo>
                            <a:pt x="56" y="68"/>
                          </a:lnTo>
                          <a:lnTo>
                            <a:pt x="59" y="79"/>
                          </a:lnTo>
                          <a:lnTo>
                            <a:pt x="63" y="87"/>
                          </a:lnTo>
                          <a:lnTo>
                            <a:pt x="57" y="92"/>
                          </a:lnTo>
                          <a:lnTo>
                            <a:pt x="53" y="100"/>
                          </a:lnTo>
                          <a:lnTo>
                            <a:pt x="42" y="109"/>
                          </a:lnTo>
                          <a:lnTo>
                            <a:pt x="35" y="113"/>
                          </a:lnTo>
                          <a:lnTo>
                            <a:pt x="30" y="121"/>
                          </a:lnTo>
                          <a:lnTo>
                            <a:pt x="28" y="129"/>
                          </a:lnTo>
                          <a:lnTo>
                            <a:pt x="28" y="139"/>
                          </a:lnTo>
                          <a:lnTo>
                            <a:pt x="31" y="148"/>
                          </a:lnTo>
                          <a:lnTo>
                            <a:pt x="35" y="153"/>
                          </a:lnTo>
                          <a:lnTo>
                            <a:pt x="41" y="157"/>
                          </a:lnTo>
                          <a:lnTo>
                            <a:pt x="49" y="160"/>
                          </a:lnTo>
                          <a:lnTo>
                            <a:pt x="54" y="165"/>
                          </a:lnTo>
                          <a:lnTo>
                            <a:pt x="57" y="171"/>
                          </a:lnTo>
                          <a:lnTo>
                            <a:pt x="56" y="179"/>
                          </a:lnTo>
                          <a:lnTo>
                            <a:pt x="52" y="185"/>
                          </a:lnTo>
                          <a:lnTo>
                            <a:pt x="46" y="188"/>
                          </a:lnTo>
                          <a:lnTo>
                            <a:pt x="38" y="190"/>
                          </a:lnTo>
                          <a:lnTo>
                            <a:pt x="30" y="193"/>
                          </a:lnTo>
                          <a:lnTo>
                            <a:pt x="23" y="196"/>
                          </a:lnTo>
                          <a:lnTo>
                            <a:pt x="15" y="200"/>
                          </a:lnTo>
                          <a:lnTo>
                            <a:pt x="8" y="202"/>
                          </a:lnTo>
                          <a:lnTo>
                            <a:pt x="0" y="203"/>
                          </a:lnTo>
                          <a:lnTo>
                            <a:pt x="5" y="204"/>
                          </a:lnTo>
                          <a:lnTo>
                            <a:pt x="14" y="203"/>
                          </a:lnTo>
                          <a:lnTo>
                            <a:pt x="28" y="203"/>
                          </a:lnTo>
                          <a:lnTo>
                            <a:pt x="38" y="203"/>
                          </a:lnTo>
                          <a:lnTo>
                            <a:pt x="48" y="202"/>
                          </a:lnTo>
                          <a:lnTo>
                            <a:pt x="61" y="200"/>
                          </a:lnTo>
                          <a:lnTo>
                            <a:pt x="73" y="198"/>
                          </a:lnTo>
                          <a:lnTo>
                            <a:pt x="83" y="194"/>
                          </a:lnTo>
                          <a:lnTo>
                            <a:pt x="91" y="189"/>
                          </a:lnTo>
                          <a:lnTo>
                            <a:pt x="98" y="184"/>
                          </a:lnTo>
                          <a:lnTo>
                            <a:pt x="104" y="173"/>
                          </a:lnTo>
                          <a:lnTo>
                            <a:pt x="116" y="149"/>
                          </a:lnTo>
                          <a:lnTo>
                            <a:pt x="128" y="122"/>
                          </a:lnTo>
                          <a:lnTo>
                            <a:pt x="149" y="70"/>
                          </a:lnTo>
                          <a:lnTo>
                            <a:pt x="137" y="55"/>
                          </a:lnTo>
                          <a:lnTo>
                            <a:pt x="108" y="68"/>
                          </a:lnTo>
                          <a:lnTo>
                            <a:pt x="92" y="42"/>
                          </a:lnTo>
                          <a:lnTo>
                            <a:pt x="83" y="10"/>
                          </a:lnTo>
                          <a:lnTo>
                            <a:pt x="51" y="0"/>
                          </a:lnTo>
                        </a:path>
                      </a:pathLst>
                    </a:custGeom>
                    <a:solidFill>
                      <a:srgbClr val="FF8F6A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rnd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191" name="Freeform 199"/>
                    <p:cNvSpPr>
                      <a:spLocks/>
                    </p:cNvSpPr>
                    <p:nvPr/>
                  </p:nvSpPr>
                  <p:spPr bwMode="auto">
                    <a:xfrm>
                      <a:off x="4266" y="1737"/>
                      <a:ext cx="73" cy="59"/>
                    </a:xfrm>
                    <a:custGeom>
                      <a:avLst/>
                      <a:gdLst>
                        <a:gd name="T0" fmla="*/ 43 w 73"/>
                        <a:gd name="T1" fmla="*/ 0 h 59"/>
                        <a:gd name="T2" fmla="*/ 41 w 73"/>
                        <a:gd name="T3" fmla="*/ 1 h 59"/>
                        <a:gd name="T4" fmla="*/ 35 w 73"/>
                        <a:gd name="T5" fmla="*/ 2 h 59"/>
                        <a:gd name="T6" fmla="*/ 28 w 73"/>
                        <a:gd name="T7" fmla="*/ 3 h 59"/>
                        <a:gd name="T8" fmla="*/ 19 w 73"/>
                        <a:gd name="T9" fmla="*/ 5 h 59"/>
                        <a:gd name="T10" fmla="*/ 12 w 73"/>
                        <a:gd name="T11" fmla="*/ 5 h 59"/>
                        <a:gd name="T12" fmla="*/ 13 w 73"/>
                        <a:gd name="T13" fmla="*/ 12 h 59"/>
                        <a:gd name="T14" fmla="*/ 11 w 73"/>
                        <a:gd name="T15" fmla="*/ 19 h 59"/>
                        <a:gd name="T16" fmla="*/ 8 w 73"/>
                        <a:gd name="T17" fmla="*/ 25 h 59"/>
                        <a:gd name="T18" fmla="*/ 5 w 73"/>
                        <a:gd name="T19" fmla="*/ 30 h 59"/>
                        <a:gd name="T20" fmla="*/ 0 w 73"/>
                        <a:gd name="T21" fmla="*/ 39 h 59"/>
                        <a:gd name="T22" fmla="*/ 0 w 73"/>
                        <a:gd name="T23" fmla="*/ 44 h 59"/>
                        <a:gd name="T24" fmla="*/ 4 w 73"/>
                        <a:gd name="T25" fmla="*/ 44 h 59"/>
                        <a:gd name="T26" fmla="*/ 10 w 73"/>
                        <a:gd name="T27" fmla="*/ 45 h 59"/>
                        <a:gd name="T28" fmla="*/ 13 w 73"/>
                        <a:gd name="T29" fmla="*/ 48 h 59"/>
                        <a:gd name="T30" fmla="*/ 14 w 73"/>
                        <a:gd name="T31" fmla="*/ 52 h 59"/>
                        <a:gd name="T32" fmla="*/ 12 w 73"/>
                        <a:gd name="T33" fmla="*/ 56 h 59"/>
                        <a:gd name="T34" fmla="*/ 6 w 73"/>
                        <a:gd name="T35" fmla="*/ 57 h 59"/>
                        <a:gd name="T36" fmla="*/ 11 w 73"/>
                        <a:gd name="T37" fmla="*/ 58 h 59"/>
                        <a:gd name="T38" fmla="*/ 15 w 73"/>
                        <a:gd name="T39" fmla="*/ 56 h 59"/>
                        <a:gd name="T40" fmla="*/ 18 w 73"/>
                        <a:gd name="T41" fmla="*/ 54 h 59"/>
                        <a:gd name="T42" fmla="*/ 18 w 73"/>
                        <a:gd name="T43" fmla="*/ 48 h 59"/>
                        <a:gd name="T44" fmla="*/ 15 w 73"/>
                        <a:gd name="T45" fmla="*/ 44 h 59"/>
                        <a:gd name="T46" fmla="*/ 12 w 73"/>
                        <a:gd name="T47" fmla="*/ 41 h 59"/>
                        <a:gd name="T48" fmla="*/ 8 w 73"/>
                        <a:gd name="T49" fmla="*/ 41 h 59"/>
                        <a:gd name="T50" fmla="*/ 14 w 73"/>
                        <a:gd name="T51" fmla="*/ 31 h 59"/>
                        <a:gd name="T52" fmla="*/ 18 w 73"/>
                        <a:gd name="T53" fmla="*/ 24 h 59"/>
                        <a:gd name="T54" fmla="*/ 28 w 73"/>
                        <a:gd name="T55" fmla="*/ 25 h 59"/>
                        <a:gd name="T56" fmla="*/ 37 w 73"/>
                        <a:gd name="T57" fmla="*/ 25 h 59"/>
                        <a:gd name="T58" fmla="*/ 47 w 73"/>
                        <a:gd name="T59" fmla="*/ 24 h 59"/>
                        <a:gd name="T60" fmla="*/ 54 w 73"/>
                        <a:gd name="T61" fmla="*/ 21 h 59"/>
                        <a:gd name="T62" fmla="*/ 59 w 73"/>
                        <a:gd name="T63" fmla="*/ 16 h 59"/>
                        <a:gd name="T64" fmla="*/ 65 w 73"/>
                        <a:gd name="T65" fmla="*/ 13 h 59"/>
                        <a:gd name="T66" fmla="*/ 72 w 73"/>
                        <a:gd name="T67" fmla="*/ 10 h 59"/>
                        <a:gd name="T68" fmla="*/ 56 w 73"/>
                        <a:gd name="T69" fmla="*/ 3 h 59"/>
                        <a:gd name="T70" fmla="*/ 43 w 73"/>
                        <a:gd name="T71" fmla="*/ 0 h 59"/>
                        <a:gd name="T72" fmla="*/ 0 60000 65536"/>
                        <a:gd name="T73" fmla="*/ 0 60000 65536"/>
                        <a:gd name="T74" fmla="*/ 0 60000 65536"/>
                        <a:gd name="T75" fmla="*/ 0 60000 65536"/>
                        <a:gd name="T76" fmla="*/ 0 60000 65536"/>
                        <a:gd name="T77" fmla="*/ 0 60000 65536"/>
                        <a:gd name="T78" fmla="*/ 0 60000 65536"/>
                        <a:gd name="T79" fmla="*/ 0 60000 65536"/>
                        <a:gd name="T80" fmla="*/ 0 60000 65536"/>
                        <a:gd name="T81" fmla="*/ 0 60000 65536"/>
                        <a:gd name="T82" fmla="*/ 0 60000 65536"/>
                        <a:gd name="T83" fmla="*/ 0 60000 65536"/>
                        <a:gd name="T84" fmla="*/ 0 60000 65536"/>
                        <a:gd name="T85" fmla="*/ 0 60000 65536"/>
                        <a:gd name="T86" fmla="*/ 0 60000 65536"/>
                        <a:gd name="T87" fmla="*/ 0 60000 65536"/>
                        <a:gd name="T88" fmla="*/ 0 60000 65536"/>
                        <a:gd name="T89" fmla="*/ 0 60000 65536"/>
                        <a:gd name="T90" fmla="*/ 0 60000 65536"/>
                        <a:gd name="T91" fmla="*/ 0 60000 65536"/>
                        <a:gd name="T92" fmla="*/ 0 60000 65536"/>
                        <a:gd name="T93" fmla="*/ 0 60000 65536"/>
                        <a:gd name="T94" fmla="*/ 0 60000 65536"/>
                        <a:gd name="T95" fmla="*/ 0 60000 65536"/>
                        <a:gd name="T96" fmla="*/ 0 60000 65536"/>
                        <a:gd name="T97" fmla="*/ 0 60000 65536"/>
                        <a:gd name="T98" fmla="*/ 0 60000 65536"/>
                        <a:gd name="T99" fmla="*/ 0 60000 65536"/>
                        <a:gd name="T100" fmla="*/ 0 60000 65536"/>
                        <a:gd name="T101" fmla="*/ 0 60000 65536"/>
                        <a:gd name="T102" fmla="*/ 0 60000 65536"/>
                        <a:gd name="T103" fmla="*/ 0 60000 65536"/>
                        <a:gd name="T104" fmla="*/ 0 60000 65536"/>
                        <a:gd name="T105" fmla="*/ 0 60000 65536"/>
                        <a:gd name="T106" fmla="*/ 0 60000 65536"/>
                        <a:gd name="T107" fmla="*/ 0 60000 65536"/>
                      </a:gdLst>
                      <a:ahLst/>
                      <a:cxnLst>
                        <a:cxn ang="T72">
                          <a:pos x="T0" y="T1"/>
                        </a:cxn>
                        <a:cxn ang="T73">
                          <a:pos x="T2" y="T3"/>
                        </a:cxn>
                        <a:cxn ang="T74">
                          <a:pos x="T4" y="T5"/>
                        </a:cxn>
                        <a:cxn ang="T75">
                          <a:pos x="T6" y="T7"/>
                        </a:cxn>
                        <a:cxn ang="T76">
                          <a:pos x="T8" y="T9"/>
                        </a:cxn>
                        <a:cxn ang="T77">
                          <a:pos x="T10" y="T11"/>
                        </a:cxn>
                        <a:cxn ang="T78">
                          <a:pos x="T12" y="T13"/>
                        </a:cxn>
                        <a:cxn ang="T79">
                          <a:pos x="T14" y="T15"/>
                        </a:cxn>
                        <a:cxn ang="T80">
                          <a:pos x="T16" y="T17"/>
                        </a:cxn>
                        <a:cxn ang="T81">
                          <a:pos x="T18" y="T19"/>
                        </a:cxn>
                        <a:cxn ang="T82">
                          <a:pos x="T20" y="T21"/>
                        </a:cxn>
                        <a:cxn ang="T83">
                          <a:pos x="T22" y="T23"/>
                        </a:cxn>
                        <a:cxn ang="T84">
                          <a:pos x="T24" y="T25"/>
                        </a:cxn>
                        <a:cxn ang="T85">
                          <a:pos x="T26" y="T27"/>
                        </a:cxn>
                        <a:cxn ang="T86">
                          <a:pos x="T28" y="T29"/>
                        </a:cxn>
                        <a:cxn ang="T87">
                          <a:pos x="T30" y="T31"/>
                        </a:cxn>
                        <a:cxn ang="T88">
                          <a:pos x="T32" y="T33"/>
                        </a:cxn>
                        <a:cxn ang="T89">
                          <a:pos x="T34" y="T35"/>
                        </a:cxn>
                        <a:cxn ang="T90">
                          <a:pos x="T36" y="T37"/>
                        </a:cxn>
                        <a:cxn ang="T91">
                          <a:pos x="T38" y="T39"/>
                        </a:cxn>
                        <a:cxn ang="T92">
                          <a:pos x="T40" y="T41"/>
                        </a:cxn>
                        <a:cxn ang="T93">
                          <a:pos x="T42" y="T43"/>
                        </a:cxn>
                        <a:cxn ang="T94">
                          <a:pos x="T44" y="T45"/>
                        </a:cxn>
                        <a:cxn ang="T95">
                          <a:pos x="T46" y="T47"/>
                        </a:cxn>
                        <a:cxn ang="T96">
                          <a:pos x="T48" y="T49"/>
                        </a:cxn>
                        <a:cxn ang="T97">
                          <a:pos x="T50" y="T51"/>
                        </a:cxn>
                        <a:cxn ang="T98">
                          <a:pos x="T52" y="T53"/>
                        </a:cxn>
                        <a:cxn ang="T99">
                          <a:pos x="T54" y="T55"/>
                        </a:cxn>
                        <a:cxn ang="T100">
                          <a:pos x="T56" y="T57"/>
                        </a:cxn>
                        <a:cxn ang="T101">
                          <a:pos x="T58" y="T59"/>
                        </a:cxn>
                        <a:cxn ang="T102">
                          <a:pos x="T60" y="T61"/>
                        </a:cxn>
                        <a:cxn ang="T103">
                          <a:pos x="T62" y="T63"/>
                        </a:cxn>
                        <a:cxn ang="T104">
                          <a:pos x="T64" y="T65"/>
                        </a:cxn>
                        <a:cxn ang="T105">
                          <a:pos x="T66" y="T67"/>
                        </a:cxn>
                        <a:cxn ang="T106">
                          <a:pos x="T68" y="T69"/>
                        </a:cxn>
                        <a:cxn ang="T107">
                          <a:pos x="T70" y="T71"/>
                        </a:cxn>
                      </a:cxnLst>
                      <a:rect l="0" t="0" r="r" b="b"/>
                      <a:pathLst>
                        <a:path w="73" h="59">
                          <a:moveTo>
                            <a:pt x="43" y="0"/>
                          </a:moveTo>
                          <a:lnTo>
                            <a:pt x="41" y="1"/>
                          </a:lnTo>
                          <a:lnTo>
                            <a:pt x="35" y="2"/>
                          </a:lnTo>
                          <a:lnTo>
                            <a:pt x="28" y="3"/>
                          </a:lnTo>
                          <a:lnTo>
                            <a:pt x="19" y="5"/>
                          </a:lnTo>
                          <a:lnTo>
                            <a:pt x="12" y="5"/>
                          </a:lnTo>
                          <a:lnTo>
                            <a:pt x="13" y="12"/>
                          </a:lnTo>
                          <a:lnTo>
                            <a:pt x="11" y="19"/>
                          </a:lnTo>
                          <a:lnTo>
                            <a:pt x="8" y="25"/>
                          </a:lnTo>
                          <a:lnTo>
                            <a:pt x="5" y="30"/>
                          </a:lnTo>
                          <a:lnTo>
                            <a:pt x="0" y="39"/>
                          </a:lnTo>
                          <a:lnTo>
                            <a:pt x="0" y="44"/>
                          </a:lnTo>
                          <a:lnTo>
                            <a:pt x="4" y="44"/>
                          </a:lnTo>
                          <a:lnTo>
                            <a:pt x="10" y="45"/>
                          </a:lnTo>
                          <a:lnTo>
                            <a:pt x="13" y="48"/>
                          </a:lnTo>
                          <a:lnTo>
                            <a:pt x="14" y="52"/>
                          </a:lnTo>
                          <a:lnTo>
                            <a:pt x="12" y="56"/>
                          </a:lnTo>
                          <a:lnTo>
                            <a:pt x="6" y="57"/>
                          </a:lnTo>
                          <a:lnTo>
                            <a:pt x="11" y="58"/>
                          </a:lnTo>
                          <a:lnTo>
                            <a:pt x="15" y="56"/>
                          </a:lnTo>
                          <a:lnTo>
                            <a:pt x="18" y="54"/>
                          </a:lnTo>
                          <a:lnTo>
                            <a:pt x="18" y="48"/>
                          </a:lnTo>
                          <a:lnTo>
                            <a:pt x="15" y="44"/>
                          </a:lnTo>
                          <a:lnTo>
                            <a:pt x="12" y="41"/>
                          </a:lnTo>
                          <a:lnTo>
                            <a:pt x="8" y="41"/>
                          </a:lnTo>
                          <a:lnTo>
                            <a:pt x="14" y="31"/>
                          </a:lnTo>
                          <a:lnTo>
                            <a:pt x="18" y="24"/>
                          </a:lnTo>
                          <a:lnTo>
                            <a:pt x="28" y="25"/>
                          </a:lnTo>
                          <a:lnTo>
                            <a:pt x="37" y="25"/>
                          </a:lnTo>
                          <a:lnTo>
                            <a:pt x="47" y="24"/>
                          </a:lnTo>
                          <a:lnTo>
                            <a:pt x="54" y="21"/>
                          </a:lnTo>
                          <a:lnTo>
                            <a:pt x="59" y="16"/>
                          </a:lnTo>
                          <a:lnTo>
                            <a:pt x="65" y="13"/>
                          </a:lnTo>
                          <a:lnTo>
                            <a:pt x="72" y="10"/>
                          </a:lnTo>
                          <a:lnTo>
                            <a:pt x="56" y="3"/>
                          </a:lnTo>
                          <a:lnTo>
                            <a:pt x="43" y="0"/>
                          </a:lnTo>
                        </a:path>
                      </a:pathLst>
                    </a:custGeom>
                    <a:solidFill>
                      <a:srgbClr val="FF8F6A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rnd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192" name="Freeform 200"/>
                    <p:cNvSpPr>
                      <a:spLocks/>
                    </p:cNvSpPr>
                    <p:nvPr/>
                  </p:nvSpPr>
                  <p:spPr bwMode="auto">
                    <a:xfrm>
                      <a:off x="4254" y="1740"/>
                      <a:ext cx="17" cy="25"/>
                    </a:xfrm>
                    <a:custGeom>
                      <a:avLst/>
                      <a:gdLst>
                        <a:gd name="T0" fmla="*/ 0 w 17"/>
                        <a:gd name="T1" fmla="*/ 0 h 25"/>
                        <a:gd name="T2" fmla="*/ 5 w 17"/>
                        <a:gd name="T3" fmla="*/ 1 h 25"/>
                        <a:gd name="T4" fmla="*/ 8 w 17"/>
                        <a:gd name="T5" fmla="*/ 1 h 25"/>
                        <a:gd name="T6" fmla="*/ 14 w 17"/>
                        <a:gd name="T7" fmla="*/ 4 h 25"/>
                        <a:gd name="T8" fmla="*/ 16 w 17"/>
                        <a:gd name="T9" fmla="*/ 5 h 25"/>
                        <a:gd name="T10" fmla="*/ 16 w 17"/>
                        <a:gd name="T11" fmla="*/ 8 h 25"/>
                        <a:gd name="T12" fmla="*/ 16 w 17"/>
                        <a:gd name="T13" fmla="*/ 15 h 25"/>
                        <a:gd name="T14" fmla="*/ 14 w 17"/>
                        <a:gd name="T15" fmla="*/ 19 h 25"/>
                        <a:gd name="T16" fmla="*/ 10 w 17"/>
                        <a:gd name="T17" fmla="*/ 24 h 25"/>
                        <a:gd name="T18" fmla="*/ 10 w 17"/>
                        <a:gd name="T19" fmla="*/ 19 h 25"/>
                        <a:gd name="T20" fmla="*/ 10 w 17"/>
                        <a:gd name="T21" fmla="*/ 15 h 25"/>
                        <a:gd name="T22" fmla="*/ 8 w 17"/>
                        <a:gd name="T23" fmla="*/ 13 h 25"/>
                        <a:gd name="T24" fmla="*/ 7 w 17"/>
                        <a:gd name="T25" fmla="*/ 11 h 25"/>
                        <a:gd name="T26" fmla="*/ 3 w 17"/>
                        <a:gd name="T27" fmla="*/ 8 h 25"/>
                        <a:gd name="T28" fmla="*/ 0 w 17"/>
                        <a:gd name="T29" fmla="*/ 4 h 25"/>
                        <a:gd name="T30" fmla="*/ 0 w 17"/>
                        <a:gd name="T31" fmla="*/ 0 h 25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  <a:gd name="T36" fmla="*/ 0 60000 65536"/>
                        <a:gd name="T37" fmla="*/ 0 60000 65536"/>
                        <a:gd name="T38" fmla="*/ 0 60000 65536"/>
                        <a:gd name="T39" fmla="*/ 0 60000 65536"/>
                        <a:gd name="T40" fmla="*/ 0 60000 65536"/>
                        <a:gd name="T41" fmla="*/ 0 60000 65536"/>
                        <a:gd name="T42" fmla="*/ 0 60000 65536"/>
                        <a:gd name="T43" fmla="*/ 0 60000 65536"/>
                        <a:gd name="T44" fmla="*/ 0 60000 65536"/>
                        <a:gd name="T45" fmla="*/ 0 60000 65536"/>
                        <a:gd name="T46" fmla="*/ 0 60000 65536"/>
                        <a:gd name="T47" fmla="*/ 0 60000 65536"/>
                      </a:gdLst>
                      <a:ahLst/>
                      <a:cxnLst>
                        <a:cxn ang="T32">
                          <a:pos x="T0" y="T1"/>
                        </a:cxn>
                        <a:cxn ang="T33">
                          <a:pos x="T2" y="T3"/>
                        </a:cxn>
                        <a:cxn ang="T34">
                          <a:pos x="T4" y="T5"/>
                        </a:cxn>
                        <a:cxn ang="T35">
                          <a:pos x="T6" y="T7"/>
                        </a:cxn>
                        <a:cxn ang="T36">
                          <a:pos x="T8" y="T9"/>
                        </a:cxn>
                        <a:cxn ang="T37">
                          <a:pos x="T10" y="T11"/>
                        </a:cxn>
                        <a:cxn ang="T38">
                          <a:pos x="T12" y="T13"/>
                        </a:cxn>
                        <a:cxn ang="T39">
                          <a:pos x="T14" y="T15"/>
                        </a:cxn>
                        <a:cxn ang="T40">
                          <a:pos x="T16" y="T17"/>
                        </a:cxn>
                        <a:cxn ang="T41">
                          <a:pos x="T18" y="T19"/>
                        </a:cxn>
                        <a:cxn ang="T42">
                          <a:pos x="T20" y="T21"/>
                        </a:cxn>
                        <a:cxn ang="T43">
                          <a:pos x="T22" y="T23"/>
                        </a:cxn>
                        <a:cxn ang="T44">
                          <a:pos x="T24" y="T25"/>
                        </a:cxn>
                        <a:cxn ang="T45">
                          <a:pos x="T26" y="T27"/>
                        </a:cxn>
                        <a:cxn ang="T46">
                          <a:pos x="T28" y="T29"/>
                        </a:cxn>
                        <a:cxn ang="T47">
                          <a:pos x="T30" y="T31"/>
                        </a:cxn>
                      </a:cxnLst>
                      <a:rect l="0" t="0" r="r" b="b"/>
                      <a:pathLst>
                        <a:path w="17" h="25">
                          <a:moveTo>
                            <a:pt x="0" y="0"/>
                          </a:moveTo>
                          <a:lnTo>
                            <a:pt x="5" y="1"/>
                          </a:lnTo>
                          <a:lnTo>
                            <a:pt x="8" y="1"/>
                          </a:lnTo>
                          <a:lnTo>
                            <a:pt x="14" y="4"/>
                          </a:lnTo>
                          <a:lnTo>
                            <a:pt x="16" y="5"/>
                          </a:lnTo>
                          <a:lnTo>
                            <a:pt x="16" y="8"/>
                          </a:lnTo>
                          <a:lnTo>
                            <a:pt x="16" y="15"/>
                          </a:lnTo>
                          <a:lnTo>
                            <a:pt x="14" y="19"/>
                          </a:lnTo>
                          <a:lnTo>
                            <a:pt x="10" y="24"/>
                          </a:lnTo>
                          <a:lnTo>
                            <a:pt x="10" y="19"/>
                          </a:lnTo>
                          <a:lnTo>
                            <a:pt x="10" y="15"/>
                          </a:lnTo>
                          <a:lnTo>
                            <a:pt x="8" y="13"/>
                          </a:lnTo>
                          <a:lnTo>
                            <a:pt x="7" y="11"/>
                          </a:lnTo>
                          <a:lnTo>
                            <a:pt x="3" y="8"/>
                          </a:lnTo>
                          <a:lnTo>
                            <a:pt x="0" y="4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solidFill>
                      <a:srgbClr val="FF8F6A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rnd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4186" name="Group 201"/>
                  <p:cNvGrpSpPr>
                    <a:grpSpLocks/>
                  </p:cNvGrpSpPr>
                  <p:nvPr/>
                </p:nvGrpSpPr>
                <p:grpSpPr bwMode="auto">
                  <a:xfrm>
                    <a:off x="4257" y="1797"/>
                    <a:ext cx="20" cy="29"/>
                    <a:chOff x="4257" y="1797"/>
                    <a:chExt cx="20" cy="29"/>
                  </a:xfrm>
                </p:grpSpPr>
                <p:sp>
                  <p:nvSpPr>
                    <p:cNvPr id="44187" name="Oval 20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61" y="1797"/>
                      <a:ext cx="16" cy="16"/>
                    </a:xfrm>
                    <a:prstGeom prst="ellipse">
                      <a:avLst/>
                    </a:prstGeom>
                    <a:solidFill>
                      <a:srgbClr val="FF7F3F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188" name="Freeform 203"/>
                    <p:cNvSpPr>
                      <a:spLocks/>
                    </p:cNvSpPr>
                    <p:nvPr/>
                  </p:nvSpPr>
                  <p:spPr bwMode="auto">
                    <a:xfrm>
                      <a:off x="4259" y="1804"/>
                      <a:ext cx="17" cy="17"/>
                    </a:xfrm>
                    <a:custGeom>
                      <a:avLst/>
                      <a:gdLst>
                        <a:gd name="T0" fmla="*/ 0 w 17"/>
                        <a:gd name="T1" fmla="*/ 0 h 17"/>
                        <a:gd name="T2" fmla="*/ 4 w 17"/>
                        <a:gd name="T3" fmla="*/ 3 h 17"/>
                        <a:gd name="T4" fmla="*/ 8 w 17"/>
                        <a:gd name="T5" fmla="*/ 9 h 17"/>
                        <a:gd name="T6" fmla="*/ 12 w 17"/>
                        <a:gd name="T7" fmla="*/ 16 h 17"/>
                        <a:gd name="T8" fmla="*/ 12 w 17"/>
                        <a:gd name="T9" fmla="*/ 9 h 17"/>
                        <a:gd name="T10" fmla="*/ 16 w 17"/>
                        <a:gd name="T11" fmla="*/ 3 h 17"/>
                        <a:gd name="T12" fmla="*/ 8 w 17"/>
                        <a:gd name="T13" fmla="*/ 3 h 17"/>
                        <a:gd name="T14" fmla="*/ 0 w 17"/>
                        <a:gd name="T15" fmla="*/ 0 h 17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17" h="17">
                          <a:moveTo>
                            <a:pt x="0" y="0"/>
                          </a:moveTo>
                          <a:lnTo>
                            <a:pt x="4" y="3"/>
                          </a:lnTo>
                          <a:lnTo>
                            <a:pt x="8" y="9"/>
                          </a:lnTo>
                          <a:lnTo>
                            <a:pt x="12" y="16"/>
                          </a:lnTo>
                          <a:lnTo>
                            <a:pt x="12" y="9"/>
                          </a:lnTo>
                          <a:lnTo>
                            <a:pt x="16" y="3"/>
                          </a:lnTo>
                          <a:lnTo>
                            <a:pt x="8" y="3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solidFill>
                      <a:srgbClr val="FF7F3F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rnd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189" name="Freeform 204"/>
                    <p:cNvSpPr>
                      <a:spLocks/>
                    </p:cNvSpPr>
                    <p:nvPr/>
                  </p:nvSpPr>
                  <p:spPr bwMode="auto">
                    <a:xfrm>
                      <a:off x="4257" y="1809"/>
                      <a:ext cx="17" cy="17"/>
                    </a:xfrm>
                    <a:custGeom>
                      <a:avLst/>
                      <a:gdLst>
                        <a:gd name="T0" fmla="*/ 0 w 17"/>
                        <a:gd name="T1" fmla="*/ 0 h 17"/>
                        <a:gd name="T2" fmla="*/ 8 w 17"/>
                        <a:gd name="T3" fmla="*/ 6 h 17"/>
                        <a:gd name="T4" fmla="*/ 16 w 17"/>
                        <a:gd name="T5" fmla="*/ 8 h 17"/>
                        <a:gd name="T6" fmla="*/ 16 w 17"/>
                        <a:gd name="T7" fmla="*/ 12 h 17"/>
                        <a:gd name="T8" fmla="*/ 16 w 17"/>
                        <a:gd name="T9" fmla="*/ 16 h 17"/>
                        <a:gd name="T10" fmla="*/ 8 w 17"/>
                        <a:gd name="T11" fmla="*/ 12 h 17"/>
                        <a:gd name="T12" fmla="*/ 0 w 17"/>
                        <a:gd name="T13" fmla="*/ 10 h 17"/>
                        <a:gd name="T14" fmla="*/ 0 w 17"/>
                        <a:gd name="T15" fmla="*/ 6 h 17"/>
                        <a:gd name="T16" fmla="*/ 0 w 17"/>
                        <a:gd name="T17" fmla="*/ 0 h 17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  <a:gd name="T24" fmla="*/ 0 60000 65536"/>
                        <a:gd name="T25" fmla="*/ 0 60000 65536"/>
                        <a:gd name="T26" fmla="*/ 0 60000 65536"/>
                      </a:gdLst>
                      <a:ahLst/>
                      <a:cxnLst>
                        <a:cxn ang="T18">
                          <a:pos x="T0" y="T1"/>
                        </a:cxn>
                        <a:cxn ang="T19">
                          <a:pos x="T2" y="T3"/>
                        </a:cxn>
                        <a:cxn ang="T20">
                          <a:pos x="T4" y="T5"/>
                        </a:cxn>
                        <a:cxn ang="T21">
                          <a:pos x="T6" y="T7"/>
                        </a:cxn>
                        <a:cxn ang="T22">
                          <a:pos x="T8" y="T9"/>
                        </a:cxn>
                        <a:cxn ang="T23">
                          <a:pos x="T10" y="T11"/>
                        </a:cxn>
                        <a:cxn ang="T24">
                          <a:pos x="T12" y="T13"/>
                        </a:cxn>
                        <a:cxn ang="T25">
                          <a:pos x="T14" y="T15"/>
                        </a:cxn>
                        <a:cxn ang="T26">
                          <a:pos x="T16" y="T17"/>
                        </a:cxn>
                      </a:cxnLst>
                      <a:rect l="0" t="0" r="r" b="b"/>
                      <a:pathLst>
                        <a:path w="17" h="17">
                          <a:moveTo>
                            <a:pt x="0" y="0"/>
                          </a:moveTo>
                          <a:lnTo>
                            <a:pt x="8" y="6"/>
                          </a:lnTo>
                          <a:lnTo>
                            <a:pt x="16" y="8"/>
                          </a:lnTo>
                          <a:lnTo>
                            <a:pt x="16" y="12"/>
                          </a:lnTo>
                          <a:lnTo>
                            <a:pt x="16" y="16"/>
                          </a:lnTo>
                          <a:lnTo>
                            <a:pt x="8" y="12"/>
                          </a:lnTo>
                          <a:lnTo>
                            <a:pt x="0" y="10"/>
                          </a:lnTo>
                          <a:lnTo>
                            <a:pt x="0" y="6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solidFill>
                      <a:srgbClr val="FF7F3F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rnd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</p:grpSp>
            </p:grpSp>
          </p:grpSp>
          <p:sp>
            <p:nvSpPr>
              <p:cNvPr id="44180" name="Freeform 205"/>
              <p:cNvSpPr>
                <a:spLocks/>
              </p:cNvSpPr>
              <p:nvPr/>
            </p:nvSpPr>
            <p:spPr bwMode="auto">
              <a:xfrm>
                <a:off x="4288" y="1737"/>
                <a:ext cx="30" cy="17"/>
              </a:xfrm>
              <a:custGeom>
                <a:avLst/>
                <a:gdLst>
                  <a:gd name="T0" fmla="*/ 1 w 30"/>
                  <a:gd name="T1" fmla="*/ 8 h 17"/>
                  <a:gd name="T2" fmla="*/ 0 w 30"/>
                  <a:gd name="T3" fmla="*/ 12 h 17"/>
                  <a:gd name="T4" fmla="*/ 4 w 30"/>
                  <a:gd name="T5" fmla="*/ 8 h 17"/>
                  <a:gd name="T6" fmla="*/ 11 w 30"/>
                  <a:gd name="T7" fmla="*/ 4 h 17"/>
                  <a:gd name="T8" fmla="*/ 18 w 30"/>
                  <a:gd name="T9" fmla="*/ 8 h 17"/>
                  <a:gd name="T10" fmla="*/ 23 w 30"/>
                  <a:gd name="T11" fmla="*/ 12 h 17"/>
                  <a:gd name="T12" fmla="*/ 29 w 30"/>
                  <a:gd name="T13" fmla="*/ 16 h 17"/>
                  <a:gd name="T14" fmla="*/ 23 w 30"/>
                  <a:gd name="T15" fmla="*/ 8 h 17"/>
                  <a:gd name="T16" fmla="*/ 19 w 30"/>
                  <a:gd name="T17" fmla="*/ 4 h 17"/>
                  <a:gd name="T18" fmla="*/ 13 w 30"/>
                  <a:gd name="T19" fmla="*/ 0 h 17"/>
                  <a:gd name="T20" fmla="*/ 9 w 30"/>
                  <a:gd name="T21" fmla="*/ 0 h 17"/>
                  <a:gd name="T22" fmla="*/ 4 w 30"/>
                  <a:gd name="T23" fmla="*/ 4 h 17"/>
                  <a:gd name="T24" fmla="*/ 1 w 30"/>
                  <a:gd name="T25" fmla="*/ 8 h 17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30" h="17">
                    <a:moveTo>
                      <a:pt x="1" y="8"/>
                    </a:moveTo>
                    <a:lnTo>
                      <a:pt x="0" y="12"/>
                    </a:lnTo>
                    <a:lnTo>
                      <a:pt x="4" y="8"/>
                    </a:lnTo>
                    <a:lnTo>
                      <a:pt x="11" y="4"/>
                    </a:lnTo>
                    <a:lnTo>
                      <a:pt x="18" y="8"/>
                    </a:lnTo>
                    <a:lnTo>
                      <a:pt x="23" y="12"/>
                    </a:lnTo>
                    <a:lnTo>
                      <a:pt x="29" y="16"/>
                    </a:lnTo>
                    <a:lnTo>
                      <a:pt x="23" y="8"/>
                    </a:lnTo>
                    <a:lnTo>
                      <a:pt x="19" y="4"/>
                    </a:lnTo>
                    <a:lnTo>
                      <a:pt x="13" y="0"/>
                    </a:lnTo>
                    <a:lnTo>
                      <a:pt x="9" y="0"/>
                    </a:lnTo>
                    <a:lnTo>
                      <a:pt x="4" y="4"/>
                    </a:lnTo>
                    <a:lnTo>
                      <a:pt x="1" y="8"/>
                    </a:lnTo>
                  </a:path>
                </a:pathLst>
              </a:custGeom>
              <a:solidFill>
                <a:srgbClr val="FF9F7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44132" name="Group 206"/>
            <p:cNvGrpSpPr>
              <a:grpSpLocks/>
            </p:cNvGrpSpPr>
            <p:nvPr/>
          </p:nvGrpSpPr>
          <p:grpSpPr bwMode="auto">
            <a:xfrm>
              <a:off x="4257" y="1743"/>
              <a:ext cx="60" cy="105"/>
              <a:chOff x="4257" y="1743"/>
              <a:chExt cx="60" cy="105"/>
            </a:xfrm>
          </p:grpSpPr>
          <p:grpSp>
            <p:nvGrpSpPr>
              <p:cNvPr id="44155" name="Group 207"/>
              <p:cNvGrpSpPr>
                <a:grpSpLocks/>
              </p:cNvGrpSpPr>
              <p:nvPr/>
            </p:nvGrpSpPr>
            <p:grpSpPr bwMode="auto">
              <a:xfrm>
                <a:off x="4264" y="1822"/>
                <a:ext cx="36" cy="26"/>
                <a:chOff x="4264" y="1822"/>
                <a:chExt cx="36" cy="26"/>
              </a:xfrm>
            </p:grpSpPr>
            <p:sp>
              <p:nvSpPr>
                <p:cNvPr id="44176" name="Freeform 208"/>
                <p:cNvSpPr>
                  <a:spLocks/>
                </p:cNvSpPr>
                <p:nvPr/>
              </p:nvSpPr>
              <p:spPr bwMode="auto">
                <a:xfrm>
                  <a:off x="4264" y="1822"/>
                  <a:ext cx="36" cy="20"/>
                </a:xfrm>
                <a:custGeom>
                  <a:avLst/>
                  <a:gdLst>
                    <a:gd name="T0" fmla="*/ 0 w 36"/>
                    <a:gd name="T1" fmla="*/ 1 h 20"/>
                    <a:gd name="T2" fmla="*/ 1 w 36"/>
                    <a:gd name="T3" fmla="*/ 0 h 20"/>
                    <a:gd name="T4" fmla="*/ 6 w 36"/>
                    <a:gd name="T5" fmla="*/ 0 h 20"/>
                    <a:gd name="T6" fmla="*/ 11 w 36"/>
                    <a:gd name="T7" fmla="*/ 1 h 20"/>
                    <a:gd name="T8" fmla="*/ 18 w 36"/>
                    <a:gd name="T9" fmla="*/ 3 h 20"/>
                    <a:gd name="T10" fmla="*/ 35 w 36"/>
                    <a:gd name="T11" fmla="*/ 5 h 20"/>
                    <a:gd name="T12" fmla="*/ 24 w 36"/>
                    <a:gd name="T13" fmla="*/ 9 h 20"/>
                    <a:gd name="T14" fmla="*/ 19 w 36"/>
                    <a:gd name="T15" fmla="*/ 13 h 20"/>
                    <a:gd name="T16" fmla="*/ 12 w 36"/>
                    <a:gd name="T17" fmla="*/ 16 h 20"/>
                    <a:gd name="T18" fmla="*/ 7 w 36"/>
                    <a:gd name="T19" fmla="*/ 19 h 20"/>
                    <a:gd name="T20" fmla="*/ 4 w 36"/>
                    <a:gd name="T21" fmla="*/ 19 h 20"/>
                    <a:gd name="T22" fmla="*/ 1 w 36"/>
                    <a:gd name="T23" fmla="*/ 18 h 20"/>
                    <a:gd name="T24" fmla="*/ 1 w 36"/>
                    <a:gd name="T25" fmla="*/ 14 h 20"/>
                    <a:gd name="T26" fmla="*/ 2 w 36"/>
                    <a:gd name="T27" fmla="*/ 11 h 20"/>
                    <a:gd name="T28" fmla="*/ 4 w 36"/>
                    <a:gd name="T29" fmla="*/ 9 h 20"/>
                    <a:gd name="T30" fmla="*/ 1 w 36"/>
                    <a:gd name="T31" fmla="*/ 7 h 20"/>
                    <a:gd name="T32" fmla="*/ 0 w 36"/>
                    <a:gd name="T33" fmla="*/ 5 h 20"/>
                    <a:gd name="T34" fmla="*/ 0 w 36"/>
                    <a:gd name="T35" fmla="*/ 1 h 20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0" t="0" r="r" b="b"/>
                  <a:pathLst>
                    <a:path w="36" h="20">
                      <a:moveTo>
                        <a:pt x="0" y="1"/>
                      </a:moveTo>
                      <a:lnTo>
                        <a:pt x="1" y="0"/>
                      </a:lnTo>
                      <a:lnTo>
                        <a:pt x="6" y="0"/>
                      </a:lnTo>
                      <a:lnTo>
                        <a:pt x="11" y="1"/>
                      </a:lnTo>
                      <a:lnTo>
                        <a:pt x="18" y="3"/>
                      </a:lnTo>
                      <a:lnTo>
                        <a:pt x="35" y="5"/>
                      </a:lnTo>
                      <a:lnTo>
                        <a:pt x="24" y="9"/>
                      </a:lnTo>
                      <a:lnTo>
                        <a:pt x="19" y="13"/>
                      </a:lnTo>
                      <a:lnTo>
                        <a:pt x="12" y="16"/>
                      </a:lnTo>
                      <a:lnTo>
                        <a:pt x="7" y="19"/>
                      </a:lnTo>
                      <a:lnTo>
                        <a:pt x="4" y="19"/>
                      </a:lnTo>
                      <a:lnTo>
                        <a:pt x="1" y="18"/>
                      </a:lnTo>
                      <a:lnTo>
                        <a:pt x="1" y="14"/>
                      </a:lnTo>
                      <a:lnTo>
                        <a:pt x="2" y="11"/>
                      </a:lnTo>
                      <a:lnTo>
                        <a:pt x="4" y="9"/>
                      </a:lnTo>
                      <a:lnTo>
                        <a:pt x="1" y="7"/>
                      </a:lnTo>
                      <a:lnTo>
                        <a:pt x="0" y="5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FF00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4177" name="Freeform 209"/>
                <p:cNvSpPr>
                  <a:spLocks/>
                </p:cNvSpPr>
                <p:nvPr/>
              </p:nvSpPr>
              <p:spPr bwMode="auto">
                <a:xfrm>
                  <a:off x="4266" y="1828"/>
                  <a:ext cx="32" cy="17"/>
                </a:xfrm>
                <a:custGeom>
                  <a:avLst/>
                  <a:gdLst>
                    <a:gd name="T0" fmla="*/ 0 w 32"/>
                    <a:gd name="T1" fmla="*/ 16 h 17"/>
                    <a:gd name="T2" fmla="*/ 3 w 32"/>
                    <a:gd name="T3" fmla="*/ 16 h 17"/>
                    <a:gd name="T4" fmla="*/ 8 w 32"/>
                    <a:gd name="T5" fmla="*/ 16 h 17"/>
                    <a:gd name="T6" fmla="*/ 14 w 32"/>
                    <a:gd name="T7" fmla="*/ 0 h 17"/>
                    <a:gd name="T8" fmla="*/ 18 w 32"/>
                    <a:gd name="T9" fmla="*/ 16 h 17"/>
                    <a:gd name="T10" fmla="*/ 25 w 32"/>
                    <a:gd name="T11" fmla="*/ 0 h 17"/>
                    <a:gd name="T12" fmla="*/ 31 w 32"/>
                    <a:gd name="T13" fmla="*/ 0 h 17"/>
                    <a:gd name="T14" fmla="*/ 28 w 32"/>
                    <a:gd name="T15" fmla="*/ 0 h 17"/>
                    <a:gd name="T16" fmla="*/ 21 w 32"/>
                    <a:gd name="T17" fmla="*/ 0 h 17"/>
                    <a:gd name="T18" fmla="*/ 16 w 32"/>
                    <a:gd name="T19" fmla="*/ 0 h 17"/>
                    <a:gd name="T20" fmla="*/ 12 w 32"/>
                    <a:gd name="T21" fmla="*/ 0 h 17"/>
                    <a:gd name="T22" fmla="*/ 3 w 32"/>
                    <a:gd name="T23" fmla="*/ 0 h 17"/>
                    <a:gd name="T24" fmla="*/ 0 w 32"/>
                    <a:gd name="T25" fmla="*/ 0 h 17"/>
                    <a:gd name="T26" fmla="*/ 1 w 32"/>
                    <a:gd name="T27" fmla="*/ 16 h 17"/>
                    <a:gd name="T28" fmla="*/ 0 w 32"/>
                    <a:gd name="T29" fmla="*/ 16 h 17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0" t="0" r="r" b="b"/>
                  <a:pathLst>
                    <a:path w="32" h="17">
                      <a:moveTo>
                        <a:pt x="0" y="16"/>
                      </a:moveTo>
                      <a:lnTo>
                        <a:pt x="3" y="16"/>
                      </a:lnTo>
                      <a:lnTo>
                        <a:pt x="8" y="16"/>
                      </a:lnTo>
                      <a:lnTo>
                        <a:pt x="14" y="0"/>
                      </a:lnTo>
                      <a:lnTo>
                        <a:pt x="18" y="16"/>
                      </a:lnTo>
                      <a:lnTo>
                        <a:pt x="25" y="0"/>
                      </a:lnTo>
                      <a:lnTo>
                        <a:pt x="31" y="0"/>
                      </a:lnTo>
                      <a:lnTo>
                        <a:pt x="28" y="0"/>
                      </a:lnTo>
                      <a:lnTo>
                        <a:pt x="21" y="0"/>
                      </a:lnTo>
                      <a:lnTo>
                        <a:pt x="16" y="0"/>
                      </a:lnTo>
                      <a:lnTo>
                        <a:pt x="12" y="0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6"/>
                      </a:lnTo>
                      <a:lnTo>
                        <a:pt x="0" y="16"/>
                      </a:lnTo>
                    </a:path>
                  </a:pathLst>
                </a:custGeom>
                <a:solidFill>
                  <a:srgbClr val="8000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4178" name="Freeform 210"/>
                <p:cNvSpPr>
                  <a:spLocks/>
                </p:cNvSpPr>
                <p:nvPr/>
              </p:nvSpPr>
              <p:spPr bwMode="auto">
                <a:xfrm>
                  <a:off x="4269" y="1831"/>
                  <a:ext cx="17" cy="17"/>
                </a:xfrm>
                <a:custGeom>
                  <a:avLst/>
                  <a:gdLst>
                    <a:gd name="T0" fmla="*/ 3 w 17"/>
                    <a:gd name="T1" fmla="*/ 8 h 17"/>
                    <a:gd name="T2" fmla="*/ 0 w 17"/>
                    <a:gd name="T3" fmla="*/ 8 h 17"/>
                    <a:gd name="T4" fmla="*/ 1 w 17"/>
                    <a:gd name="T5" fmla="*/ 16 h 17"/>
                    <a:gd name="T6" fmla="*/ 3 w 17"/>
                    <a:gd name="T7" fmla="*/ 16 h 17"/>
                    <a:gd name="T8" fmla="*/ 6 w 17"/>
                    <a:gd name="T9" fmla="*/ 16 h 17"/>
                    <a:gd name="T10" fmla="*/ 11 w 17"/>
                    <a:gd name="T11" fmla="*/ 8 h 17"/>
                    <a:gd name="T12" fmla="*/ 16 w 17"/>
                    <a:gd name="T13" fmla="*/ 0 h 17"/>
                    <a:gd name="T14" fmla="*/ 12 w 17"/>
                    <a:gd name="T15" fmla="*/ 0 h 17"/>
                    <a:gd name="T16" fmla="*/ 6 w 17"/>
                    <a:gd name="T17" fmla="*/ 0 h 17"/>
                    <a:gd name="T18" fmla="*/ 3 w 17"/>
                    <a:gd name="T19" fmla="*/ 8 h 17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0" t="0" r="r" b="b"/>
                  <a:pathLst>
                    <a:path w="17" h="17">
                      <a:moveTo>
                        <a:pt x="3" y="8"/>
                      </a:moveTo>
                      <a:lnTo>
                        <a:pt x="0" y="8"/>
                      </a:lnTo>
                      <a:lnTo>
                        <a:pt x="1" y="16"/>
                      </a:lnTo>
                      <a:lnTo>
                        <a:pt x="3" y="16"/>
                      </a:lnTo>
                      <a:lnTo>
                        <a:pt x="6" y="16"/>
                      </a:lnTo>
                      <a:lnTo>
                        <a:pt x="11" y="8"/>
                      </a:lnTo>
                      <a:lnTo>
                        <a:pt x="16" y="0"/>
                      </a:lnTo>
                      <a:lnTo>
                        <a:pt x="12" y="0"/>
                      </a:lnTo>
                      <a:lnTo>
                        <a:pt x="6" y="0"/>
                      </a:lnTo>
                      <a:lnTo>
                        <a:pt x="3" y="8"/>
                      </a:lnTo>
                    </a:path>
                  </a:pathLst>
                </a:custGeom>
                <a:solidFill>
                  <a:srgbClr val="FF1F3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44156" name="Group 211"/>
              <p:cNvGrpSpPr>
                <a:grpSpLocks/>
              </p:cNvGrpSpPr>
              <p:nvPr/>
            </p:nvGrpSpPr>
            <p:grpSpPr bwMode="auto">
              <a:xfrm>
                <a:off x="4257" y="1743"/>
                <a:ext cx="60" cy="27"/>
                <a:chOff x="4257" y="1743"/>
                <a:chExt cx="60" cy="27"/>
              </a:xfrm>
            </p:grpSpPr>
            <p:grpSp>
              <p:nvGrpSpPr>
                <p:cNvPr id="44157" name="Group 212"/>
                <p:cNvGrpSpPr>
                  <a:grpSpLocks/>
                </p:cNvGrpSpPr>
                <p:nvPr/>
              </p:nvGrpSpPr>
              <p:grpSpPr bwMode="auto">
                <a:xfrm>
                  <a:off x="4287" y="1743"/>
                  <a:ext cx="30" cy="27"/>
                  <a:chOff x="4287" y="1743"/>
                  <a:chExt cx="30" cy="27"/>
                </a:xfrm>
              </p:grpSpPr>
              <p:sp>
                <p:nvSpPr>
                  <p:cNvPr id="44167" name="Freeform 213"/>
                  <p:cNvSpPr>
                    <a:spLocks/>
                  </p:cNvSpPr>
                  <p:nvPr/>
                </p:nvSpPr>
                <p:spPr bwMode="auto">
                  <a:xfrm>
                    <a:off x="4292" y="1747"/>
                    <a:ext cx="21" cy="17"/>
                  </a:xfrm>
                  <a:custGeom>
                    <a:avLst/>
                    <a:gdLst>
                      <a:gd name="T0" fmla="*/ 3 w 21"/>
                      <a:gd name="T1" fmla="*/ 0 h 17"/>
                      <a:gd name="T2" fmla="*/ 8 w 21"/>
                      <a:gd name="T3" fmla="*/ 0 h 17"/>
                      <a:gd name="T4" fmla="*/ 14 w 21"/>
                      <a:gd name="T5" fmla="*/ 4 h 17"/>
                      <a:gd name="T6" fmla="*/ 20 w 21"/>
                      <a:gd name="T7" fmla="*/ 8 h 17"/>
                      <a:gd name="T8" fmla="*/ 17 w 21"/>
                      <a:gd name="T9" fmla="*/ 8 h 17"/>
                      <a:gd name="T10" fmla="*/ 14 w 21"/>
                      <a:gd name="T11" fmla="*/ 12 h 17"/>
                      <a:gd name="T12" fmla="*/ 9 w 21"/>
                      <a:gd name="T13" fmla="*/ 16 h 17"/>
                      <a:gd name="T14" fmla="*/ 0 w 21"/>
                      <a:gd name="T15" fmla="*/ 16 h 17"/>
                      <a:gd name="T16" fmla="*/ 0 w 21"/>
                      <a:gd name="T17" fmla="*/ 12 h 17"/>
                      <a:gd name="T18" fmla="*/ 0 w 21"/>
                      <a:gd name="T19" fmla="*/ 4 h 17"/>
                      <a:gd name="T20" fmla="*/ 3 w 21"/>
                      <a:gd name="T21" fmla="*/ 0 h 17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</a:gdLst>
                    <a:ahLst/>
                    <a:cxnLst>
                      <a:cxn ang="T22">
                        <a:pos x="T0" y="T1"/>
                      </a:cxn>
                      <a:cxn ang="T23">
                        <a:pos x="T2" y="T3"/>
                      </a:cxn>
                      <a:cxn ang="T24">
                        <a:pos x="T4" y="T5"/>
                      </a:cxn>
                      <a:cxn ang="T25">
                        <a:pos x="T6" y="T7"/>
                      </a:cxn>
                      <a:cxn ang="T26">
                        <a:pos x="T8" y="T9"/>
                      </a:cxn>
                      <a:cxn ang="T27">
                        <a:pos x="T10" y="T11"/>
                      </a:cxn>
                      <a:cxn ang="T28">
                        <a:pos x="T12" y="T13"/>
                      </a:cxn>
                      <a:cxn ang="T29">
                        <a:pos x="T14" y="T15"/>
                      </a:cxn>
                      <a:cxn ang="T30">
                        <a:pos x="T16" y="T17"/>
                      </a:cxn>
                      <a:cxn ang="T31">
                        <a:pos x="T18" y="T19"/>
                      </a:cxn>
                      <a:cxn ang="T32">
                        <a:pos x="T20" y="T21"/>
                      </a:cxn>
                    </a:cxnLst>
                    <a:rect l="0" t="0" r="r" b="b"/>
                    <a:pathLst>
                      <a:path w="21" h="17">
                        <a:moveTo>
                          <a:pt x="3" y="0"/>
                        </a:moveTo>
                        <a:lnTo>
                          <a:pt x="8" y="0"/>
                        </a:lnTo>
                        <a:lnTo>
                          <a:pt x="14" y="4"/>
                        </a:lnTo>
                        <a:lnTo>
                          <a:pt x="20" y="8"/>
                        </a:lnTo>
                        <a:lnTo>
                          <a:pt x="17" y="8"/>
                        </a:lnTo>
                        <a:lnTo>
                          <a:pt x="14" y="12"/>
                        </a:lnTo>
                        <a:lnTo>
                          <a:pt x="9" y="16"/>
                        </a:lnTo>
                        <a:lnTo>
                          <a:pt x="0" y="16"/>
                        </a:lnTo>
                        <a:lnTo>
                          <a:pt x="0" y="12"/>
                        </a:lnTo>
                        <a:lnTo>
                          <a:pt x="0" y="4"/>
                        </a:lnTo>
                        <a:lnTo>
                          <a:pt x="3" y="0"/>
                        </a:lnTo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44168" name="Oval 214"/>
                  <p:cNvSpPr>
                    <a:spLocks noChangeArrowheads="1"/>
                  </p:cNvSpPr>
                  <p:nvPr/>
                </p:nvSpPr>
                <p:spPr bwMode="auto">
                  <a:xfrm>
                    <a:off x="4293" y="1749"/>
                    <a:ext cx="16" cy="16"/>
                  </a:xfrm>
                  <a:prstGeom prst="ellipse">
                    <a:avLst/>
                  </a:prstGeom>
                  <a:solidFill>
                    <a:srgbClr val="000080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grpSp>
                <p:nvGrpSpPr>
                  <p:cNvPr id="44169" name="Group 215"/>
                  <p:cNvGrpSpPr>
                    <a:grpSpLocks/>
                  </p:cNvGrpSpPr>
                  <p:nvPr/>
                </p:nvGrpSpPr>
                <p:grpSpPr bwMode="auto">
                  <a:xfrm>
                    <a:off x="4292" y="1746"/>
                    <a:ext cx="17" cy="18"/>
                    <a:chOff x="4292" y="1746"/>
                    <a:chExt cx="17" cy="18"/>
                  </a:xfrm>
                </p:grpSpPr>
                <p:sp>
                  <p:nvSpPr>
                    <p:cNvPr id="44174" name="Oval 21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92" y="1746"/>
                      <a:ext cx="16" cy="16"/>
                    </a:xfrm>
                    <a:prstGeom prst="ellipse">
                      <a:avLst/>
                    </a:prstGeom>
                    <a:solidFill>
                      <a:srgbClr val="001F9F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175" name="Oval 21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93" y="1748"/>
                      <a:ext cx="16" cy="16"/>
                    </a:xfrm>
                    <a:prstGeom prst="ellipse">
                      <a:avLst/>
                    </a:prstGeom>
                    <a:solidFill>
                      <a:srgbClr val="000000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</p:grpSp>
              <p:sp>
                <p:nvSpPr>
                  <p:cNvPr id="44170" name="Oval 218"/>
                  <p:cNvSpPr>
                    <a:spLocks noChangeArrowheads="1"/>
                  </p:cNvSpPr>
                  <p:nvPr/>
                </p:nvSpPr>
                <p:spPr bwMode="auto">
                  <a:xfrm>
                    <a:off x="4295" y="1743"/>
                    <a:ext cx="16" cy="16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grpSp>
                <p:nvGrpSpPr>
                  <p:cNvPr id="44171" name="Group 219"/>
                  <p:cNvGrpSpPr>
                    <a:grpSpLocks/>
                  </p:cNvGrpSpPr>
                  <p:nvPr/>
                </p:nvGrpSpPr>
                <p:grpSpPr bwMode="auto">
                  <a:xfrm>
                    <a:off x="4287" y="1744"/>
                    <a:ext cx="30" cy="26"/>
                    <a:chOff x="4287" y="1744"/>
                    <a:chExt cx="30" cy="26"/>
                  </a:xfrm>
                </p:grpSpPr>
                <p:sp>
                  <p:nvSpPr>
                    <p:cNvPr id="44172" name="Freeform 220"/>
                    <p:cNvSpPr>
                      <a:spLocks/>
                    </p:cNvSpPr>
                    <p:nvPr/>
                  </p:nvSpPr>
                  <p:spPr bwMode="auto">
                    <a:xfrm>
                      <a:off x="4287" y="1744"/>
                      <a:ext cx="30" cy="17"/>
                    </a:xfrm>
                    <a:custGeom>
                      <a:avLst/>
                      <a:gdLst>
                        <a:gd name="T0" fmla="*/ 0 w 30"/>
                        <a:gd name="T1" fmla="*/ 5 h 17"/>
                        <a:gd name="T2" fmla="*/ 3 w 30"/>
                        <a:gd name="T3" fmla="*/ 10 h 17"/>
                        <a:gd name="T4" fmla="*/ 6 w 30"/>
                        <a:gd name="T5" fmla="*/ 10 h 17"/>
                        <a:gd name="T6" fmla="*/ 9 w 30"/>
                        <a:gd name="T7" fmla="*/ 5 h 17"/>
                        <a:gd name="T8" fmla="*/ 12 w 30"/>
                        <a:gd name="T9" fmla="*/ 5 h 17"/>
                        <a:gd name="T10" fmla="*/ 14 w 30"/>
                        <a:gd name="T11" fmla="*/ 5 h 17"/>
                        <a:gd name="T12" fmla="*/ 18 w 30"/>
                        <a:gd name="T13" fmla="*/ 5 h 17"/>
                        <a:gd name="T14" fmla="*/ 20 w 30"/>
                        <a:gd name="T15" fmla="*/ 10 h 17"/>
                        <a:gd name="T16" fmla="*/ 22 w 30"/>
                        <a:gd name="T17" fmla="*/ 10 h 17"/>
                        <a:gd name="T18" fmla="*/ 26 w 30"/>
                        <a:gd name="T19" fmla="*/ 16 h 17"/>
                        <a:gd name="T20" fmla="*/ 29 w 30"/>
                        <a:gd name="T21" fmla="*/ 16 h 17"/>
                        <a:gd name="T22" fmla="*/ 26 w 30"/>
                        <a:gd name="T23" fmla="*/ 10 h 17"/>
                        <a:gd name="T24" fmla="*/ 22 w 30"/>
                        <a:gd name="T25" fmla="*/ 10 h 17"/>
                        <a:gd name="T26" fmla="*/ 19 w 30"/>
                        <a:gd name="T27" fmla="*/ 5 h 17"/>
                        <a:gd name="T28" fmla="*/ 15 w 30"/>
                        <a:gd name="T29" fmla="*/ 5 h 17"/>
                        <a:gd name="T30" fmla="*/ 11 w 30"/>
                        <a:gd name="T31" fmla="*/ 0 h 17"/>
                        <a:gd name="T32" fmla="*/ 9 w 30"/>
                        <a:gd name="T33" fmla="*/ 5 h 17"/>
                        <a:gd name="T34" fmla="*/ 3 w 30"/>
                        <a:gd name="T35" fmla="*/ 5 h 17"/>
                        <a:gd name="T36" fmla="*/ 0 w 30"/>
                        <a:gd name="T37" fmla="*/ 5 h 17"/>
                        <a:gd name="T38" fmla="*/ 0 60000 65536"/>
                        <a:gd name="T39" fmla="*/ 0 60000 65536"/>
                        <a:gd name="T40" fmla="*/ 0 60000 65536"/>
                        <a:gd name="T41" fmla="*/ 0 60000 65536"/>
                        <a:gd name="T42" fmla="*/ 0 60000 65536"/>
                        <a:gd name="T43" fmla="*/ 0 60000 65536"/>
                        <a:gd name="T44" fmla="*/ 0 60000 65536"/>
                        <a:gd name="T45" fmla="*/ 0 60000 65536"/>
                        <a:gd name="T46" fmla="*/ 0 60000 65536"/>
                        <a:gd name="T47" fmla="*/ 0 60000 65536"/>
                        <a:gd name="T48" fmla="*/ 0 60000 65536"/>
                        <a:gd name="T49" fmla="*/ 0 60000 65536"/>
                        <a:gd name="T50" fmla="*/ 0 60000 65536"/>
                        <a:gd name="T51" fmla="*/ 0 60000 65536"/>
                        <a:gd name="T52" fmla="*/ 0 60000 65536"/>
                        <a:gd name="T53" fmla="*/ 0 60000 65536"/>
                        <a:gd name="T54" fmla="*/ 0 60000 65536"/>
                        <a:gd name="T55" fmla="*/ 0 60000 65536"/>
                        <a:gd name="T56" fmla="*/ 0 60000 65536"/>
                      </a:gdLst>
                      <a:ahLst/>
                      <a:cxnLst>
                        <a:cxn ang="T38">
                          <a:pos x="T0" y="T1"/>
                        </a:cxn>
                        <a:cxn ang="T39">
                          <a:pos x="T2" y="T3"/>
                        </a:cxn>
                        <a:cxn ang="T40">
                          <a:pos x="T4" y="T5"/>
                        </a:cxn>
                        <a:cxn ang="T41">
                          <a:pos x="T6" y="T7"/>
                        </a:cxn>
                        <a:cxn ang="T42">
                          <a:pos x="T8" y="T9"/>
                        </a:cxn>
                        <a:cxn ang="T43">
                          <a:pos x="T10" y="T11"/>
                        </a:cxn>
                        <a:cxn ang="T44">
                          <a:pos x="T12" y="T13"/>
                        </a:cxn>
                        <a:cxn ang="T45">
                          <a:pos x="T14" y="T15"/>
                        </a:cxn>
                        <a:cxn ang="T46">
                          <a:pos x="T16" y="T17"/>
                        </a:cxn>
                        <a:cxn ang="T47">
                          <a:pos x="T18" y="T19"/>
                        </a:cxn>
                        <a:cxn ang="T48">
                          <a:pos x="T20" y="T21"/>
                        </a:cxn>
                        <a:cxn ang="T49">
                          <a:pos x="T22" y="T23"/>
                        </a:cxn>
                        <a:cxn ang="T50">
                          <a:pos x="T24" y="T25"/>
                        </a:cxn>
                        <a:cxn ang="T51">
                          <a:pos x="T26" y="T27"/>
                        </a:cxn>
                        <a:cxn ang="T52">
                          <a:pos x="T28" y="T29"/>
                        </a:cxn>
                        <a:cxn ang="T53">
                          <a:pos x="T30" y="T31"/>
                        </a:cxn>
                        <a:cxn ang="T54">
                          <a:pos x="T32" y="T33"/>
                        </a:cxn>
                        <a:cxn ang="T55">
                          <a:pos x="T34" y="T35"/>
                        </a:cxn>
                        <a:cxn ang="T56">
                          <a:pos x="T36" y="T37"/>
                        </a:cxn>
                      </a:cxnLst>
                      <a:rect l="0" t="0" r="r" b="b"/>
                      <a:pathLst>
                        <a:path w="30" h="17">
                          <a:moveTo>
                            <a:pt x="0" y="5"/>
                          </a:moveTo>
                          <a:lnTo>
                            <a:pt x="3" y="10"/>
                          </a:lnTo>
                          <a:lnTo>
                            <a:pt x="6" y="10"/>
                          </a:lnTo>
                          <a:lnTo>
                            <a:pt x="9" y="5"/>
                          </a:lnTo>
                          <a:lnTo>
                            <a:pt x="12" y="5"/>
                          </a:lnTo>
                          <a:lnTo>
                            <a:pt x="14" y="5"/>
                          </a:lnTo>
                          <a:lnTo>
                            <a:pt x="18" y="5"/>
                          </a:lnTo>
                          <a:lnTo>
                            <a:pt x="20" y="10"/>
                          </a:lnTo>
                          <a:lnTo>
                            <a:pt x="22" y="10"/>
                          </a:lnTo>
                          <a:lnTo>
                            <a:pt x="26" y="16"/>
                          </a:lnTo>
                          <a:lnTo>
                            <a:pt x="29" y="16"/>
                          </a:lnTo>
                          <a:lnTo>
                            <a:pt x="26" y="10"/>
                          </a:lnTo>
                          <a:lnTo>
                            <a:pt x="22" y="10"/>
                          </a:lnTo>
                          <a:lnTo>
                            <a:pt x="19" y="5"/>
                          </a:lnTo>
                          <a:lnTo>
                            <a:pt x="15" y="5"/>
                          </a:lnTo>
                          <a:lnTo>
                            <a:pt x="11" y="0"/>
                          </a:lnTo>
                          <a:lnTo>
                            <a:pt x="9" y="5"/>
                          </a:lnTo>
                          <a:lnTo>
                            <a:pt x="3" y="5"/>
                          </a:lnTo>
                          <a:lnTo>
                            <a:pt x="0" y="5"/>
                          </a:lnTo>
                        </a:path>
                      </a:pathLst>
                    </a:custGeom>
                    <a:solidFill>
                      <a:srgbClr val="5F3F1F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rnd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173" name="Freeform 221"/>
                    <p:cNvSpPr>
                      <a:spLocks/>
                    </p:cNvSpPr>
                    <p:nvPr/>
                  </p:nvSpPr>
                  <p:spPr bwMode="auto">
                    <a:xfrm>
                      <a:off x="4290" y="1753"/>
                      <a:ext cx="22" cy="17"/>
                    </a:xfrm>
                    <a:custGeom>
                      <a:avLst/>
                      <a:gdLst>
                        <a:gd name="T0" fmla="*/ 0 w 22"/>
                        <a:gd name="T1" fmla="*/ 8 h 17"/>
                        <a:gd name="T2" fmla="*/ 4 w 22"/>
                        <a:gd name="T3" fmla="*/ 8 h 17"/>
                        <a:gd name="T4" fmla="*/ 6 w 22"/>
                        <a:gd name="T5" fmla="*/ 8 h 17"/>
                        <a:gd name="T6" fmla="*/ 11 w 22"/>
                        <a:gd name="T7" fmla="*/ 8 h 17"/>
                        <a:gd name="T8" fmla="*/ 14 w 22"/>
                        <a:gd name="T9" fmla="*/ 8 h 17"/>
                        <a:gd name="T10" fmla="*/ 17 w 22"/>
                        <a:gd name="T11" fmla="*/ 0 h 17"/>
                        <a:gd name="T12" fmla="*/ 20 w 22"/>
                        <a:gd name="T13" fmla="*/ 0 h 17"/>
                        <a:gd name="T14" fmla="*/ 21 w 22"/>
                        <a:gd name="T15" fmla="*/ 0 h 17"/>
                        <a:gd name="T16" fmla="*/ 17 w 22"/>
                        <a:gd name="T17" fmla="*/ 8 h 17"/>
                        <a:gd name="T18" fmla="*/ 15 w 22"/>
                        <a:gd name="T19" fmla="*/ 8 h 17"/>
                        <a:gd name="T20" fmla="*/ 12 w 22"/>
                        <a:gd name="T21" fmla="*/ 8 h 17"/>
                        <a:gd name="T22" fmla="*/ 9 w 22"/>
                        <a:gd name="T23" fmla="*/ 16 h 17"/>
                        <a:gd name="T24" fmla="*/ 7 w 22"/>
                        <a:gd name="T25" fmla="*/ 16 h 17"/>
                        <a:gd name="T26" fmla="*/ 5 w 22"/>
                        <a:gd name="T27" fmla="*/ 16 h 17"/>
                        <a:gd name="T28" fmla="*/ 0 w 22"/>
                        <a:gd name="T29" fmla="*/ 16 h 17"/>
                        <a:gd name="T30" fmla="*/ 1 w 22"/>
                        <a:gd name="T31" fmla="*/ 8 h 17"/>
                        <a:gd name="T32" fmla="*/ 0 w 22"/>
                        <a:gd name="T33" fmla="*/ 8 h 17"/>
                        <a:gd name="T34" fmla="*/ 0 60000 65536"/>
                        <a:gd name="T35" fmla="*/ 0 60000 65536"/>
                        <a:gd name="T36" fmla="*/ 0 60000 65536"/>
                        <a:gd name="T37" fmla="*/ 0 60000 65536"/>
                        <a:gd name="T38" fmla="*/ 0 60000 65536"/>
                        <a:gd name="T39" fmla="*/ 0 60000 65536"/>
                        <a:gd name="T40" fmla="*/ 0 60000 65536"/>
                        <a:gd name="T41" fmla="*/ 0 60000 65536"/>
                        <a:gd name="T42" fmla="*/ 0 60000 65536"/>
                        <a:gd name="T43" fmla="*/ 0 60000 65536"/>
                        <a:gd name="T44" fmla="*/ 0 60000 65536"/>
                        <a:gd name="T45" fmla="*/ 0 60000 65536"/>
                        <a:gd name="T46" fmla="*/ 0 60000 65536"/>
                        <a:gd name="T47" fmla="*/ 0 60000 65536"/>
                        <a:gd name="T48" fmla="*/ 0 60000 65536"/>
                        <a:gd name="T49" fmla="*/ 0 60000 65536"/>
                        <a:gd name="T50" fmla="*/ 0 60000 65536"/>
                      </a:gdLst>
                      <a:ahLst/>
                      <a:cxnLst>
                        <a:cxn ang="T34">
                          <a:pos x="T0" y="T1"/>
                        </a:cxn>
                        <a:cxn ang="T35">
                          <a:pos x="T2" y="T3"/>
                        </a:cxn>
                        <a:cxn ang="T36">
                          <a:pos x="T4" y="T5"/>
                        </a:cxn>
                        <a:cxn ang="T37">
                          <a:pos x="T6" y="T7"/>
                        </a:cxn>
                        <a:cxn ang="T38">
                          <a:pos x="T8" y="T9"/>
                        </a:cxn>
                        <a:cxn ang="T39">
                          <a:pos x="T10" y="T11"/>
                        </a:cxn>
                        <a:cxn ang="T40">
                          <a:pos x="T12" y="T13"/>
                        </a:cxn>
                        <a:cxn ang="T41">
                          <a:pos x="T14" y="T15"/>
                        </a:cxn>
                        <a:cxn ang="T42">
                          <a:pos x="T16" y="T17"/>
                        </a:cxn>
                        <a:cxn ang="T43">
                          <a:pos x="T18" y="T19"/>
                        </a:cxn>
                        <a:cxn ang="T44">
                          <a:pos x="T20" y="T21"/>
                        </a:cxn>
                        <a:cxn ang="T45">
                          <a:pos x="T22" y="T23"/>
                        </a:cxn>
                        <a:cxn ang="T46">
                          <a:pos x="T24" y="T25"/>
                        </a:cxn>
                        <a:cxn ang="T47">
                          <a:pos x="T26" y="T27"/>
                        </a:cxn>
                        <a:cxn ang="T48">
                          <a:pos x="T28" y="T29"/>
                        </a:cxn>
                        <a:cxn ang="T49">
                          <a:pos x="T30" y="T31"/>
                        </a:cxn>
                        <a:cxn ang="T50">
                          <a:pos x="T32" y="T33"/>
                        </a:cxn>
                      </a:cxnLst>
                      <a:rect l="0" t="0" r="r" b="b"/>
                      <a:pathLst>
                        <a:path w="22" h="17">
                          <a:moveTo>
                            <a:pt x="0" y="8"/>
                          </a:moveTo>
                          <a:lnTo>
                            <a:pt x="4" y="8"/>
                          </a:lnTo>
                          <a:lnTo>
                            <a:pt x="6" y="8"/>
                          </a:lnTo>
                          <a:lnTo>
                            <a:pt x="11" y="8"/>
                          </a:lnTo>
                          <a:lnTo>
                            <a:pt x="14" y="8"/>
                          </a:lnTo>
                          <a:lnTo>
                            <a:pt x="17" y="0"/>
                          </a:lnTo>
                          <a:lnTo>
                            <a:pt x="20" y="0"/>
                          </a:lnTo>
                          <a:lnTo>
                            <a:pt x="21" y="0"/>
                          </a:lnTo>
                          <a:lnTo>
                            <a:pt x="17" y="8"/>
                          </a:lnTo>
                          <a:lnTo>
                            <a:pt x="15" y="8"/>
                          </a:lnTo>
                          <a:lnTo>
                            <a:pt x="12" y="8"/>
                          </a:lnTo>
                          <a:lnTo>
                            <a:pt x="9" y="16"/>
                          </a:lnTo>
                          <a:lnTo>
                            <a:pt x="7" y="16"/>
                          </a:lnTo>
                          <a:lnTo>
                            <a:pt x="5" y="16"/>
                          </a:lnTo>
                          <a:lnTo>
                            <a:pt x="0" y="16"/>
                          </a:lnTo>
                          <a:lnTo>
                            <a:pt x="1" y="8"/>
                          </a:lnTo>
                          <a:lnTo>
                            <a:pt x="0" y="8"/>
                          </a:lnTo>
                        </a:path>
                      </a:pathLst>
                    </a:custGeom>
                    <a:solidFill>
                      <a:srgbClr val="5F3F1F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rnd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4158" name="Group 222"/>
                <p:cNvGrpSpPr>
                  <a:grpSpLocks/>
                </p:cNvGrpSpPr>
                <p:nvPr/>
              </p:nvGrpSpPr>
              <p:grpSpPr bwMode="auto">
                <a:xfrm>
                  <a:off x="4257" y="1747"/>
                  <a:ext cx="20" cy="23"/>
                  <a:chOff x="4257" y="1747"/>
                  <a:chExt cx="20" cy="23"/>
                </a:xfrm>
              </p:grpSpPr>
              <p:sp>
                <p:nvSpPr>
                  <p:cNvPr id="44159" name="Oval 223"/>
                  <p:cNvSpPr>
                    <a:spLocks noChangeArrowheads="1"/>
                  </p:cNvSpPr>
                  <p:nvPr/>
                </p:nvSpPr>
                <p:spPr bwMode="auto">
                  <a:xfrm>
                    <a:off x="4261" y="1752"/>
                    <a:ext cx="16" cy="16"/>
                  </a:xfrm>
                  <a:prstGeom prst="ellipse">
                    <a:avLst/>
                  </a:prstGeom>
                  <a:solidFill>
                    <a:srgbClr val="000080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grpSp>
                <p:nvGrpSpPr>
                  <p:cNvPr id="44160" name="Group 224"/>
                  <p:cNvGrpSpPr>
                    <a:grpSpLocks/>
                  </p:cNvGrpSpPr>
                  <p:nvPr/>
                </p:nvGrpSpPr>
                <p:grpSpPr bwMode="auto">
                  <a:xfrm>
                    <a:off x="4260" y="1751"/>
                    <a:ext cx="17" cy="19"/>
                    <a:chOff x="4260" y="1751"/>
                    <a:chExt cx="17" cy="19"/>
                  </a:xfrm>
                </p:grpSpPr>
                <p:sp>
                  <p:nvSpPr>
                    <p:cNvPr id="44165" name="Freeform 225"/>
                    <p:cNvSpPr>
                      <a:spLocks/>
                    </p:cNvSpPr>
                    <p:nvPr/>
                  </p:nvSpPr>
                  <p:spPr bwMode="auto">
                    <a:xfrm>
                      <a:off x="4260" y="1751"/>
                      <a:ext cx="17" cy="17"/>
                    </a:xfrm>
                    <a:custGeom>
                      <a:avLst/>
                      <a:gdLst>
                        <a:gd name="T0" fmla="*/ 0 w 17"/>
                        <a:gd name="T1" fmla="*/ 4 h 17"/>
                        <a:gd name="T2" fmla="*/ 0 w 17"/>
                        <a:gd name="T3" fmla="*/ 0 h 17"/>
                        <a:gd name="T4" fmla="*/ 10 w 17"/>
                        <a:gd name="T5" fmla="*/ 0 h 17"/>
                        <a:gd name="T6" fmla="*/ 16 w 17"/>
                        <a:gd name="T7" fmla="*/ 0 h 17"/>
                        <a:gd name="T8" fmla="*/ 16 w 17"/>
                        <a:gd name="T9" fmla="*/ 8 h 17"/>
                        <a:gd name="T10" fmla="*/ 16 w 17"/>
                        <a:gd name="T11" fmla="*/ 12 h 17"/>
                        <a:gd name="T12" fmla="*/ 10 w 17"/>
                        <a:gd name="T13" fmla="*/ 16 h 17"/>
                        <a:gd name="T14" fmla="*/ 5 w 17"/>
                        <a:gd name="T15" fmla="*/ 12 h 17"/>
                        <a:gd name="T16" fmla="*/ 0 w 17"/>
                        <a:gd name="T17" fmla="*/ 8 h 17"/>
                        <a:gd name="T18" fmla="*/ 0 w 17"/>
                        <a:gd name="T19" fmla="*/ 4 h 17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</a:gdLst>
                      <a:ahLst/>
                      <a:cxnLst>
                        <a:cxn ang="T20">
                          <a:pos x="T0" y="T1"/>
                        </a:cxn>
                        <a:cxn ang="T21">
                          <a:pos x="T2" y="T3"/>
                        </a:cxn>
                        <a:cxn ang="T22">
                          <a:pos x="T4" y="T5"/>
                        </a:cxn>
                        <a:cxn ang="T23">
                          <a:pos x="T6" y="T7"/>
                        </a:cxn>
                        <a:cxn ang="T24">
                          <a:pos x="T8" y="T9"/>
                        </a:cxn>
                        <a:cxn ang="T25">
                          <a:pos x="T10" y="T11"/>
                        </a:cxn>
                        <a:cxn ang="T26">
                          <a:pos x="T12" y="T13"/>
                        </a:cxn>
                        <a:cxn ang="T27">
                          <a:pos x="T14" y="T15"/>
                        </a:cxn>
                        <a:cxn ang="T28">
                          <a:pos x="T16" y="T17"/>
                        </a:cxn>
                        <a:cxn ang="T29">
                          <a:pos x="T18" y="T19"/>
                        </a:cxn>
                      </a:cxnLst>
                      <a:rect l="0" t="0" r="r" b="b"/>
                      <a:pathLst>
                        <a:path w="17" h="17">
                          <a:moveTo>
                            <a:pt x="0" y="4"/>
                          </a:moveTo>
                          <a:lnTo>
                            <a:pt x="0" y="0"/>
                          </a:lnTo>
                          <a:lnTo>
                            <a:pt x="10" y="0"/>
                          </a:lnTo>
                          <a:lnTo>
                            <a:pt x="16" y="0"/>
                          </a:lnTo>
                          <a:lnTo>
                            <a:pt x="16" y="8"/>
                          </a:lnTo>
                          <a:lnTo>
                            <a:pt x="16" y="12"/>
                          </a:lnTo>
                          <a:lnTo>
                            <a:pt x="10" y="16"/>
                          </a:lnTo>
                          <a:lnTo>
                            <a:pt x="5" y="12"/>
                          </a:lnTo>
                          <a:lnTo>
                            <a:pt x="0" y="8"/>
                          </a:lnTo>
                          <a:lnTo>
                            <a:pt x="0" y="4"/>
                          </a:lnTo>
                        </a:path>
                      </a:pathLst>
                    </a:custGeom>
                    <a:solidFill>
                      <a:srgbClr val="001F9F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rnd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166" name="Oval 22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61" y="1754"/>
                      <a:ext cx="16" cy="16"/>
                    </a:xfrm>
                    <a:prstGeom prst="ellipse">
                      <a:avLst/>
                    </a:prstGeom>
                    <a:solidFill>
                      <a:srgbClr val="000000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</p:grpSp>
              <p:sp>
                <p:nvSpPr>
                  <p:cNvPr id="44161" name="Oval 227"/>
                  <p:cNvSpPr>
                    <a:spLocks noChangeArrowheads="1"/>
                  </p:cNvSpPr>
                  <p:nvPr/>
                </p:nvSpPr>
                <p:spPr bwMode="auto">
                  <a:xfrm>
                    <a:off x="4260" y="1747"/>
                    <a:ext cx="16" cy="16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grpSp>
                <p:nvGrpSpPr>
                  <p:cNvPr id="44162" name="Group 228"/>
                  <p:cNvGrpSpPr>
                    <a:grpSpLocks/>
                  </p:cNvGrpSpPr>
                  <p:nvPr/>
                </p:nvGrpSpPr>
                <p:grpSpPr bwMode="auto">
                  <a:xfrm>
                    <a:off x="4257" y="1748"/>
                    <a:ext cx="17" cy="21"/>
                    <a:chOff x="4257" y="1748"/>
                    <a:chExt cx="17" cy="21"/>
                  </a:xfrm>
                </p:grpSpPr>
                <p:sp>
                  <p:nvSpPr>
                    <p:cNvPr id="44163" name="Freeform 229"/>
                    <p:cNvSpPr>
                      <a:spLocks/>
                    </p:cNvSpPr>
                    <p:nvPr/>
                  </p:nvSpPr>
                  <p:spPr bwMode="auto">
                    <a:xfrm>
                      <a:off x="4263" y="1752"/>
                      <a:ext cx="1" cy="17"/>
                    </a:xfrm>
                    <a:custGeom>
                      <a:avLst/>
                      <a:gdLst>
                        <a:gd name="T0" fmla="*/ 0 w 1"/>
                        <a:gd name="T1" fmla="*/ 16 h 17"/>
                        <a:gd name="T2" fmla="*/ 0 w 1"/>
                        <a:gd name="T3" fmla="*/ 12 h 17"/>
                        <a:gd name="T4" fmla="*/ 0 w 1"/>
                        <a:gd name="T5" fmla="*/ 9 h 17"/>
                        <a:gd name="T6" fmla="*/ 0 w 1"/>
                        <a:gd name="T7" fmla="*/ 6 h 17"/>
                        <a:gd name="T8" fmla="*/ 0 w 1"/>
                        <a:gd name="T9" fmla="*/ 0 h 17"/>
                        <a:gd name="T10" fmla="*/ 0 w 1"/>
                        <a:gd name="T11" fmla="*/ 6 h 17"/>
                        <a:gd name="T12" fmla="*/ 0 w 1"/>
                        <a:gd name="T13" fmla="*/ 9 h 17"/>
                        <a:gd name="T14" fmla="*/ 0 w 1"/>
                        <a:gd name="T15" fmla="*/ 16 h 17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1" h="17">
                          <a:moveTo>
                            <a:pt x="0" y="16"/>
                          </a:moveTo>
                          <a:lnTo>
                            <a:pt x="0" y="12"/>
                          </a:lnTo>
                          <a:lnTo>
                            <a:pt x="0" y="9"/>
                          </a:lnTo>
                          <a:lnTo>
                            <a:pt x="0" y="6"/>
                          </a:lnTo>
                          <a:lnTo>
                            <a:pt x="0" y="0"/>
                          </a:lnTo>
                          <a:lnTo>
                            <a:pt x="0" y="6"/>
                          </a:lnTo>
                          <a:lnTo>
                            <a:pt x="0" y="9"/>
                          </a:lnTo>
                          <a:lnTo>
                            <a:pt x="0" y="16"/>
                          </a:lnTo>
                        </a:path>
                      </a:pathLst>
                    </a:custGeom>
                    <a:solidFill>
                      <a:srgbClr val="5F3F1F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rnd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164" name="Freeform 230"/>
                    <p:cNvSpPr>
                      <a:spLocks/>
                    </p:cNvSpPr>
                    <p:nvPr/>
                  </p:nvSpPr>
                  <p:spPr bwMode="auto">
                    <a:xfrm>
                      <a:off x="4257" y="1748"/>
                      <a:ext cx="17" cy="17"/>
                    </a:xfrm>
                    <a:custGeom>
                      <a:avLst/>
                      <a:gdLst>
                        <a:gd name="T0" fmla="*/ 16 w 17"/>
                        <a:gd name="T1" fmla="*/ 10 h 17"/>
                        <a:gd name="T2" fmla="*/ 12 w 17"/>
                        <a:gd name="T3" fmla="*/ 16 h 17"/>
                        <a:gd name="T4" fmla="*/ 7 w 17"/>
                        <a:gd name="T5" fmla="*/ 16 h 17"/>
                        <a:gd name="T6" fmla="*/ 3 w 17"/>
                        <a:gd name="T7" fmla="*/ 10 h 17"/>
                        <a:gd name="T8" fmla="*/ 0 w 17"/>
                        <a:gd name="T9" fmla="*/ 5 h 17"/>
                        <a:gd name="T10" fmla="*/ 3 w 17"/>
                        <a:gd name="T11" fmla="*/ 0 h 17"/>
                        <a:gd name="T12" fmla="*/ 7 w 17"/>
                        <a:gd name="T13" fmla="*/ 5 h 17"/>
                        <a:gd name="T14" fmla="*/ 12 w 17"/>
                        <a:gd name="T15" fmla="*/ 10 h 17"/>
                        <a:gd name="T16" fmla="*/ 16 w 17"/>
                        <a:gd name="T17" fmla="*/ 10 h 17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  <a:gd name="T24" fmla="*/ 0 60000 65536"/>
                        <a:gd name="T25" fmla="*/ 0 60000 65536"/>
                        <a:gd name="T26" fmla="*/ 0 60000 65536"/>
                      </a:gdLst>
                      <a:ahLst/>
                      <a:cxnLst>
                        <a:cxn ang="T18">
                          <a:pos x="T0" y="T1"/>
                        </a:cxn>
                        <a:cxn ang="T19">
                          <a:pos x="T2" y="T3"/>
                        </a:cxn>
                        <a:cxn ang="T20">
                          <a:pos x="T4" y="T5"/>
                        </a:cxn>
                        <a:cxn ang="T21">
                          <a:pos x="T6" y="T7"/>
                        </a:cxn>
                        <a:cxn ang="T22">
                          <a:pos x="T8" y="T9"/>
                        </a:cxn>
                        <a:cxn ang="T23">
                          <a:pos x="T10" y="T11"/>
                        </a:cxn>
                        <a:cxn ang="T24">
                          <a:pos x="T12" y="T13"/>
                        </a:cxn>
                        <a:cxn ang="T25">
                          <a:pos x="T14" y="T15"/>
                        </a:cxn>
                        <a:cxn ang="T26">
                          <a:pos x="T16" y="T17"/>
                        </a:cxn>
                      </a:cxnLst>
                      <a:rect l="0" t="0" r="r" b="b"/>
                      <a:pathLst>
                        <a:path w="17" h="17">
                          <a:moveTo>
                            <a:pt x="16" y="10"/>
                          </a:moveTo>
                          <a:lnTo>
                            <a:pt x="12" y="16"/>
                          </a:lnTo>
                          <a:lnTo>
                            <a:pt x="7" y="16"/>
                          </a:lnTo>
                          <a:lnTo>
                            <a:pt x="3" y="10"/>
                          </a:lnTo>
                          <a:lnTo>
                            <a:pt x="0" y="5"/>
                          </a:lnTo>
                          <a:lnTo>
                            <a:pt x="3" y="0"/>
                          </a:lnTo>
                          <a:lnTo>
                            <a:pt x="7" y="5"/>
                          </a:lnTo>
                          <a:lnTo>
                            <a:pt x="12" y="10"/>
                          </a:lnTo>
                          <a:lnTo>
                            <a:pt x="16" y="10"/>
                          </a:lnTo>
                        </a:path>
                      </a:pathLst>
                    </a:custGeom>
                    <a:solidFill>
                      <a:srgbClr val="5F3F1F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rnd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</p:grpSp>
            </p:grpSp>
          </p:grpSp>
        </p:grpSp>
        <p:grpSp>
          <p:nvGrpSpPr>
            <p:cNvPr id="44133" name="Group 231"/>
            <p:cNvGrpSpPr>
              <a:grpSpLocks/>
            </p:cNvGrpSpPr>
            <p:nvPr/>
          </p:nvGrpSpPr>
          <p:grpSpPr bwMode="auto">
            <a:xfrm>
              <a:off x="4233" y="1601"/>
              <a:ext cx="286" cy="317"/>
              <a:chOff x="4233" y="1601"/>
              <a:chExt cx="286" cy="317"/>
            </a:xfrm>
          </p:grpSpPr>
          <p:sp>
            <p:nvSpPr>
              <p:cNvPr id="44147" name="Freeform 232"/>
              <p:cNvSpPr>
                <a:spLocks/>
              </p:cNvSpPr>
              <p:nvPr/>
            </p:nvSpPr>
            <p:spPr bwMode="auto">
              <a:xfrm>
                <a:off x="4280" y="1726"/>
                <a:ext cx="47" cy="17"/>
              </a:xfrm>
              <a:custGeom>
                <a:avLst/>
                <a:gdLst>
                  <a:gd name="T0" fmla="*/ 0 w 47"/>
                  <a:gd name="T1" fmla="*/ 16 h 17"/>
                  <a:gd name="T2" fmla="*/ 0 w 47"/>
                  <a:gd name="T3" fmla="*/ 9 h 17"/>
                  <a:gd name="T4" fmla="*/ 1 w 47"/>
                  <a:gd name="T5" fmla="*/ 4 h 17"/>
                  <a:gd name="T6" fmla="*/ 4 w 47"/>
                  <a:gd name="T7" fmla="*/ 3 h 17"/>
                  <a:gd name="T8" fmla="*/ 11 w 47"/>
                  <a:gd name="T9" fmla="*/ 1 h 17"/>
                  <a:gd name="T10" fmla="*/ 20 w 47"/>
                  <a:gd name="T11" fmla="*/ 0 h 17"/>
                  <a:gd name="T12" fmla="*/ 29 w 47"/>
                  <a:gd name="T13" fmla="*/ 1 h 17"/>
                  <a:gd name="T14" fmla="*/ 35 w 47"/>
                  <a:gd name="T15" fmla="*/ 6 h 17"/>
                  <a:gd name="T16" fmla="*/ 40 w 47"/>
                  <a:gd name="T17" fmla="*/ 9 h 17"/>
                  <a:gd name="T18" fmla="*/ 46 w 47"/>
                  <a:gd name="T19" fmla="*/ 11 h 17"/>
                  <a:gd name="T20" fmla="*/ 41 w 47"/>
                  <a:gd name="T21" fmla="*/ 11 h 17"/>
                  <a:gd name="T22" fmla="*/ 38 w 47"/>
                  <a:gd name="T23" fmla="*/ 12 h 17"/>
                  <a:gd name="T24" fmla="*/ 34 w 47"/>
                  <a:gd name="T25" fmla="*/ 11 h 17"/>
                  <a:gd name="T26" fmla="*/ 28 w 47"/>
                  <a:gd name="T27" fmla="*/ 9 h 17"/>
                  <a:gd name="T28" fmla="*/ 19 w 47"/>
                  <a:gd name="T29" fmla="*/ 6 h 17"/>
                  <a:gd name="T30" fmla="*/ 9 w 47"/>
                  <a:gd name="T31" fmla="*/ 9 h 17"/>
                  <a:gd name="T32" fmla="*/ 4 w 47"/>
                  <a:gd name="T33" fmla="*/ 11 h 17"/>
                  <a:gd name="T34" fmla="*/ 2 w 47"/>
                  <a:gd name="T35" fmla="*/ 16 h 17"/>
                  <a:gd name="T36" fmla="*/ 0 w 47"/>
                  <a:gd name="T37" fmla="*/ 16 h 17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47" h="17">
                    <a:moveTo>
                      <a:pt x="0" y="16"/>
                    </a:moveTo>
                    <a:lnTo>
                      <a:pt x="0" y="9"/>
                    </a:lnTo>
                    <a:lnTo>
                      <a:pt x="1" y="4"/>
                    </a:lnTo>
                    <a:lnTo>
                      <a:pt x="4" y="3"/>
                    </a:lnTo>
                    <a:lnTo>
                      <a:pt x="11" y="1"/>
                    </a:lnTo>
                    <a:lnTo>
                      <a:pt x="20" y="0"/>
                    </a:lnTo>
                    <a:lnTo>
                      <a:pt x="29" y="1"/>
                    </a:lnTo>
                    <a:lnTo>
                      <a:pt x="35" y="6"/>
                    </a:lnTo>
                    <a:lnTo>
                      <a:pt x="40" y="9"/>
                    </a:lnTo>
                    <a:lnTo>
                      <a:pt x="46" y="11"/>
                    </a:lnTo>
                    <a:lnTo>
                      <a:pt x="41" y="11"/>
                    </a:lnTo>
                    <a:lnTo>
                      <a:pt x="38" y="12"/>
                    </a:lnTo>
                    <a:lnTo>
                      <a:pt x="34" y="11"/>
                    </a:lnTo>
                    <a:lnTo>
                      <a:pt x="28" y="9"/>
                    </a:lnTo>
                    <a:lnTo>
                      <a:pt x="19" y="6"/>
                    </a:lnTo>
                    <a:lnTo>
                      <a:pt x="9" y="9"/>
                    </a:lnTo>
                    <a:lnTo>
                      <a:pt x="4" y="11"/>
                    </a:lnTo>
                    <a:lnTo>
                      <a:pt x="2" y="16"/>
                    </a:lnTo>
                    <a:lnTo>
                      <a:pt x="0" y="16"/>
                    </a:lnTo>
                  </a:path>
                </a:pathLst>
              </a:custGeom>
              <a:solidFill>
                <a:srgbClr val="5F3F1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4148" name="Freeform 233"/>
              <p:cNvSpPr>
                <a:spLocks/>
              </p:cNvSpPr>
              <p:nvPr/>
            </p:nvSpPr>
            <p:spPr bwMode="auto">
              <a:xfrm>
                <a:off x="4254" y="1736"/>
                <a:ext cx="17" cy="17"/>
              </a:xfrm>
              <a:custGeom>
                <a:avLst/>
                <a:gdLst>
                  <a:gd name="T0" fmla="*/ 0 w 17"/>
                  <a:gd name="T1" fmla="*/ 0 h 17"/>
                  <a:gd name="T2" fmla="*/ 4 w 17"/>
                  <a:gd name="T3" fmla="*/ 0 h 17"/>
                  <a:gd name="T4" fmla="*/ 9 w 17"/>
                  <a:gd name="T5" fmla="*/ 4 h 17"/>
                  <a:gd name="T6" fmla="*/ 12 w 17"/>
                  <a:gd name="T7" fmla="*/ 8 h 17"/>
                  <a:gd name="T8" fmla="*/ 16 w 17"/>
                  <a:gd name="T9" fmla="*/ 16 h 17"/>
                  <a:gd name="T10" fmla="*/ 9 w 17"/>
                  <a:gd name="T11" fmla="*/ 12 h 17"/>
                  <a:gd name="T12" fmla="*/ 4 w 17"/>
                  <a:gd name="T13" fmla="*/ 8 h 17"/>
                  <a:gd name="T14" fmla="*/ 1 w 17"/>
                  <a:gd name="T15" fmla="*/ 8 h 17"/>
                  <a:gd name="T16" fmla="*/ 0 w 17"/>
                  <a:gd name="T17" fmla="*/ 0 h 1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7" h="17">
                    <a:moveTo>
                      <a:pt x="0" y="0"/>
                    </a:moveTo>
                    <a:lnTo>
                      <a:pt x="4" y="0"/>
                    </a:lnTo>
                    <a:lnTo>
                      <a:pt x="9" y="4"/>
                    </a:lnTo>
                    <a:lnTo>
                      <a:pt x="12" y="8"/>
                    </a:lnTo>
                    <a:lnTo>
                      <a:pt x="16" y="16"/>
                    </a:lnTo>
                    <a:lnTo>
                      <a:pt x="9" y="12"/>
                    </a:lnTo>
                    <a:lnTo>
                      <a:pt x="4" y="8"/>
                    </a:lnTo>
                    <a:lnTo>
                      <a:pt x="1" y="8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5F3F1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grpSp>
            <p:nvGrpSpPr>
              <p:cNvPr id="44149" name="Group 234"/>
              <p:cNvGrpSpPr>
                <a:grpSpLocks/>
              </p:cNvGrpSpPr>
              <p:nvPr/>
            </p:nvGrpSpPr>
            <p:grpSpPr bwMode="auto">
              <a:xfrm>
                <a:off x="4233" y="1601"/>
                <a:ext cx="286" cy="317"/>
                <a:chOff x="4233" y="1601"/>
                <a:chExt cx="286" cy="317"/>
              </a:xfrm>
            </p:grpSpPr>
            <p:sp>
              <p:nvSpPr>
                <p:cNvPr id="44150" name="Freeform 235"/>
                <p:cNvSpPr>
                  <a:spLocks/>
                </p:cNvSpPr>
                <p:nvPr/>
              </p:nvSpPr>
              <p:spPr bwMode="auto">
                <a:xfrm>
                  <a:off x="4233" y="1601"/>
                  <a:ext cx="286" cy="317"/>
                </a:xfrm>
                <a:custGeom>
                  <a:avLst/>
                  <a:gdLst>
                    <a:gd name="T0" fmla="*/ 15 w 286"/>
                    <a:gd name="T1" fmla="*/ 107 h 317"/>
                    <a:gd name="T2" fmla="*/ 15 w 286"/>
                    <a:gd name="T3" fmla="*/ 122 h 317"/>
                    <a:gd name="T4" fmla="*/ 10 w 286"/>
                    <a:gd name="T5" fmla="*/ 123 h 317"/>
                    <a:gd name="T6" fmla="*/ 1 w 286"/>
                    <a:gd name="T7" fmla="*/ 109 h 317"/>
                    <a:gd name="T8" fmla="*/ 2 w 286"/>
                    <a:gd name="T9" fmla="*/ 82 h 317"/>
                    <a:gd name="T10" fmla="*/ 15 w 286"/>
                    <a:gd name="T11" fmla="*/ 59 h 317"/>
                    <a:gd name="T12" fmla="*/ 35 w 286"/>
                    <a:gd name="T13" fmla="*/ 37 h 317"/>
                    <a:gd name="T14" fmla="*/ 55 w 286"/>
                    <a:gd name="T15" fmla="*/ 24 h 317"/>
                    <a:gd name="T16" fmla="*/ 80 w 286"/>
                    <a:gd name="T17" fmla="*/ 12 h 317"/>
                    <a:gd name="T18" fmla="*/ 88 w 286"/>
                    <a:gd name="T19" fmla="*/ 4 h 317"/>
                    <a:gd name="T20" fmla="*/ 102 w 286"/>
                    <a:gd name="T21" fmla="*/ 1 h 317"/>
                    <a:gd name="T22" fmla="*/ 123 w 286"/>
                    <a:gd name="T23" fmla="*/ 1 h 317"/>
                    <a:gd name="T24" fmla="*/ 136 w 286"/>
                    <a:gd name="T25" fmla="*/ 1 h 317"/>
                    <a:gd name="T26" fmla="*/ 152 w 286"/>
                    <a:gd name="T27" fmla="*/ 7 h 317"/>
                    <a:gd name="T28" fmla="*/ 169 w 286"/>
                    <a:gd name="T29" fmla="*/ 4 h 317"/>
                    <a:gd name="T30" fmla="*/ 191 w 286"/>
                    <a:gd name="T31" fmla="*/ 14 h 317"/>
                    <a:gd name="T32" fmla="*/ 209 w 286"/>
                    <a:gd name="T33" fmla="*/ 35 h 317"/>
                    <a:gd name="T34" fmla="*/ 224 w 286"/>
                    <a:gd name="T35" fmla="*/ 54 h 317"/>
                    <a:gd name="T36" fmla="*/ 235 w 286"/>
                    <a:gd name="T37" fmla="*/ 79 h 317"/>
                    <a:gd name="T38" fmla="*/ 249 w 286"/>
                    <a:gd name="T39" fmla="*/ 121 h 317"/>
                    <a:gd name="T40" fmla="*/ 262 w 286"/>
                    <a:gd name="T41" fmla="*/ 174 h 317"/>
                    <a:gd name="T42" fmla="*/ 270 w 286"/>
                    <a:gd name="T43" fmla="*/ 212 h 317"/>
                    <a:gd name="T44" fmla="*/ 281 w 286"/>
                    <a:gd name="T45" fmla="*/ 256 h 317"/>
                    <a:gd name="T46" fmla="*/ 285 w 286"/>
                    <a:gd name="T47" fmla="*/ 280 h 317"/>
                    <a:gd name="T48" fmla="*/ 281 w 286"/>
                    <a:gd name="T49" fmla="*/ 299 h 317"/>
                    <a:gd name="T50" fmla="*/ 275 w 286"/>
                    <a:gd name="T51" fmla="*/ 305 h 317"/>
                    <a:gd name="T52" fmla="*/ 265 w 286"/>
                    <a:gd name="T53" fmla="*/ 312 h 317"/>
                    <a:gd name="T54" fmla="*/ 261 w 286"/>
                    <a:gd name="T55" fmla="*/ 314 h 317"/>
                    <a:gd name="T56" fmla="*/ 253 w 286"/>
                    <a:gd name="T57" fmla="*/ 314 h 317"/>
                    <a:gd name="T58" fmla="*/ 243 w 286"/>
                    <a:gd name="T59" fmla="*/ 307 h 317"/>
                    <a:gd name="T60" fmla="*/ 230 w 286"/>
                    <a:gd name="T61" fmla="*/ 308 h 317"/>
                    <a:gd name="T62" fmla="*/ 214 w 286"/>
                    <a:gd name="T63" fmla="*/ 307 h 317"/>
                    <a:gd name="T64" fmla="*/ 207 w 286"/>
                    <a:gd name="T65" fmla="*/ 309 h 317"/>
                    <a:gd name="T66" fmla="*/ 188 w 286"/>
                    <a:gd name="T67" fmla="*/ 309 h 317"/>
                    <a:gd name="T68" fmla="*/ 173 w 286"/>
                    <a:gd name="T69" fmla="*/ 298 h 317"/>
                    <a:gd name="T70" fmla="*/ 169 w 286"/>
                    <a:gd name="T71" fmla="*/ 282 h 317"/>
                    <a:gd name="T72" fmla="*/ 167 w 286"/>
                    <a:gd name="T73" fmla="*/ 277 h 317"/>
                    <a:gd name="T74" fmla="*/ 178 w 286"/>
                    <a:gd name="T75" fmla="*/ 250 h 317"/>
                    <a:gd name="T76" fmla="*/ 187 w 286"/>
                    <a:gd name="T77" fmla="*/ 211 h 317"/>
                    <a:gd name="T78" fmla="*/ 195 w 286"/>
                    <a:gd name="T79" fmla="*/ 138 h 317"/>
                    <a:gd name="T80" fmla="*/ 171 w 286"/>
                    <a:gd name="T81" fmla="*/ 146 h 317"/>
                    <a:gd name="T82" fmla="*/ 161 w 286"/>
                    <a:gd name="T83" fmla="*/ 157 h 317"/>
                    <a:gd name="T84" fmla="*/ 149 w 286"/>
                    <a:gd name="T85" fmla="*/ 155 h 317"/>
                    <a:gd name="T86" fmla="*/ 137 w 286"/>
                    <a:gd name="T87" fmla="*/ 138 h 317"/>
                    <a:gd name="T88" fmla="*/ 125 w 286"/>
                    <a:gd name="T89" fmla="*/ 115 h 317"/>
                    <a:gd name="T90" fmla="*/ 114 w 286"/>
                    <a:gd name="T91" fmla="*/ 109 h 317"/>
                    <a:gd name="T92" fmla="*/ 116 w 286"/>
                    <a:gd name="T93" fmla="*/ 99 h 317"/>
                    <a:gd name="T94" fmla="*/ 108 w 286"/>
                    <a:gd name="T95" fmla="*/ 81 h 317"/>
                    <a:gd name="T96" fmla="*/ 95 w 286"/>
                    <a:gd name="T97" fmla="*/ 68 h 317"/>
                    <a:gd name="T98" fmla="*/ 73 w 286"/>
                    <a:gd name="T99" fmla="*/ 60 h 317"/>
                    <a:gd name="T100" fmla="*/ 49 w 286"/>
                    <a:gd name="T101" fmla="*/ 66 h 317"/>
                    <a:gd name="T102" fmla="*/ 35 w 286"/>
                    <a:gd name="T103" fmla="*/ 81 h 317"/>
                    <a:gd name="T104" fmla="*/ 27 w 286"/>
                    <a:gd name="T105" fmla="*/ 101 h 317"/>
                    <a:gd name="T106" fmla="*/ 24 w 286"/>
                    <a:gd name="T107" fmla="*/ 125 h 317"/>
                    <a:gd name="T108" fmla="*/ 19 w 286"/>
                    <a:gd name="T109" fmla="*/ 114 h 317"/>
                    <a:gd name="T110" fmla="*/ 18 w 286"/>
                    <a:gd name="T111" fmla="*/ 96 h 317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</a:gdLst>
                  <a:ahLst/>
                  <a:cxnLst>
                    <a:cxn ang="T112">
                      <a:pos x="T0" y="T1"/>
                    </a:cxn>
                    <a:cxn ang="T113">
                      <a:pos x="T2" y="T3"/>
                    </a:cxn>
                    <a:cxn ang="T114">
                      <a:pos x="T4" y="T5"/>
                    </a:cxn>
                    <a:cxn ang="T115">
                      <a:pos x="T6" y="T7"/>
                    </a:cxn>
                    <a:cxn ang="T116">
                      <a:pos x="T8" y="T9"/>
                    </a:cxn>
                    <a:cxn ang="T117">
                      <a:pos x="T10" y="T11"/>
                    </a:cxn>
                    <a:cxn ang="T118">
                      <a:pos x="T12" y="T13"/>
                    </a:cxn>
                    <a:cxn ang="T119">
                      <a:pos x="T14" y="T15"/>
                    </a:cxn>
                    <a:cxn ang="T120">
                      <a:pos x="T16" y="T17"/>
                    </a:cxn>
                    <a:cxn ang="T121">
                      <a:pos x="T18" y="T19"/>
                    </a:cxn>
                    <a:cxn ang="T122">
                      <a:pos x="T20" y="T21"/>
                    </a:cxn>
                    <a:cxn ang="T123">
                      <a:pos x="T22" y="T23"/>
                    </a:cxn>
                    <a:cxn ang="T124">
                      <a:pos x="T24" y="T25"/>
                    </a:cxn>
                    <a:cxn ang="T125">
                      <a:pos x="T26" y="T27"/>
                    </a:cxn>
                    <a:cxn ang="T126">
                      <a:pos x="T28" y="T29"/>
                    </a:cxn>
                    <a:cxn ang="T127">
                      <a:pos x="T30" y="T31"/>
                    </a:cxn>
                    <a:cxn ang="T128">
                      <a:pos x="T32" y="T33"/>
                    </a:cxn>
                    <a:cxn ang="T129">
                      <a:pos x="T34" y="T35"/>
                    </a:cxn>
                    <a:cxn ang="T130">
                      <a:pos x="T36" y="T37"/>
                    </a:cxn>
                    <a:cxn ang="T131">
                      <a:pos x="T38" y="T39"/>
                    </a:cxn>
                    <a:cxn ang="T132">
                      <a:pos x="T40" y="T41"/>
                    </a:cxn>
                    <a:cxn ang="T133">
                      <a:pos x="T42" y="T43"/>
                    </a:cxn>
                    <a:cxn ang="T134">
                      <a:pos x="T44" y="T45"/>
                    </a:cxn>
                    <a:cxn ang="T135">
                      <a:pos x="T46" y="T47"/>
                    </a:cxn>
                    <a:cxn ang="T136">
                      <a:pos x="T48" y="T49"/>
                    </a:cxn>
                    <a:cxn ang="T137">
                      <a:pos x="T50" y="T51"/>
                    </a:cxn>
                    <a:cxn ang="T138">
                      <a:pos x="T52" y="T53"/>
                    </a:cxn>
                    <a:cxn ang="T139">
                      <a:pos x="T54" y="T55"/>
                    </a:cxn>
                    <a:cxn ang="T140">
                      <a:pos x="T56" y="T57"/>
                    </a:cxn>
                    <a:cxn ang="T141">
                      <a:pos x="T58" y="T59"/>
                    </a:cxn>
                    <a:cxn ang="T142">
                      <a:pos x="T60" y="T61"/>
                    </a:cxn>
                    <a:cxn ang="T143">
                      <a:pos x="T62" y="T63"/>
                    </a:cxn>
                    <a:cxn ang="T144">
                      <a:pos x="T64" y="T65"/>
                    </a:cxn>
                    <a:cxn ang="T145">
                      <a:pos x="T66" y="T67"/>
                    </a:cxn>
                    <a:cxn ang="T146">
                      <a:pos x="T68" y="T69"/>
                    </a:cxn>
                    <a:cxn ang="T147">
                      <a:pos x="T70" y="T71"/>
                    </a:cxn>
                    <a:cxn ang="T148">
                      <a:pos x="T72" y="T73"/>
                    </a:cxn>
                    <a:cxn ang="T149">
                      <a:pos x="T74" y="T75"/>
                    </a:cxn>
                    <a:cxn ang="T150">
                      <a:pos x="T76" y="T77"/>
                    </a:cxn>
                    <a:cxn ang="T151">
                      <a:pos x="T78" y="T79"/>
                    </a:cxn>
                    <a:cxn ang="T152">
                      <a:pos x="T80" y="T81"/>
                    </a:cxn>
                    <a:cxn ang="T153">
                      <a:pos x="T82" y="T83"/>
                    </a:cxn>
                    <a:cxn ang="T154">
                      <a:pos x="T84" y="T85"/>
                    </a:cxn>
                    <a:cxn ang="T155">
                      <a:pos x="T86" y="T87"/>
                    </a:cxn>
                    <a:cxn ang="T156">
                      <a:pos x="T88" y="T89"/>
                    </a:cxn>
                    <a:cxn ang="T157">
                      <a:pos x="T90" y="T91"/>
                    </a:cxn>
                    <a:cxn ang="T158">
                      <a:pos x="T92" y="T93"/>
                    </a:cxn>
                    <a:cxn ang="T159">
                      <a:pos x="T94" y="T95"/>
                    </a:cxn>
                    <a:cxn ang="T160">
                      <a:pos x="T96" y="T97"/>
                    </a:cxn>
                    <a:cxn ang="T161">
                      <a:pos x="T98" y="T99"/>
                    </a:cxn>
                    <a:cxn ang="T162">
                      <a:pos x="T100" y="T101"/>
                    </a:cxn>
                    <a:cxn ang="T163">
                      <a:pos x="T102" y="T103"/>
                    </a:cxn>
                    <a:cxn ang="T164">
                      <a:pos x="T104" y="T105"/>
                    </a:cxn>
                    <a:cxn ang="T165">
                      <a:pos x="T106" y="T107"/>
                    </a:cxn>
                    <a:cxn ang="T166">
                      <a:pos x="T108" y="T109"/>
                    </a:cxn>
                    <a:cxn ang="T167">
                      <a:pos x="T110" y="T111"/>
                    </a:cxn>
                  </a:cxnLst>
                  <a:rect l="0" t="0" r="r" b="b"/>
                  <a:pathLst>
                    <a:path w="286" h="317">
                      <a:moveTo>
                        <a:pt x="18" y="96"/>
                      </a:moveTo>
                      <a:lnTo>
                        <a:pt x="15" y="107"/>
                      </a:lnTo>
                      <a:lnTo>
                        <a:pt x="15" y="115"/>
                      </a:lnTo>
                      <a:lnTo>
                        <a:pt x="15" y="122"/>
                      </a:lnTo>
                      <a:lnTo>
                        <a:pt x="16" y="129"/>
                      </a:lnTo>
                      <a:lnTo>
                        <a:pt x="10" y="123"/>
                      </a:lnTo>
                      <a:lnTo>
                        <a:pt x="4" y="115"/>
                      </a:lnTo>
                      <a:lnTo>
                        <a:pt x="1" y="109"/>
                      </a:lnTo>
                      <a:lnTo>
                        <a:pt x="0" y="96"/>
                      </a:lnTo>
                      <a:lnTo>
                        <a:pt x="2" y="82"/>
                      </a:lnTo>
                      <a:lnTo>
                        <a:pt x="9" y="70"/>
                      </a:lnTo>
                      <a:lnTo>
                        <a:pt x="15" y="59"/>
                      </a:lnTo>
                      <a:lnTo>
                        <a:pt x="24" y="47"/>
                      </a:lnTo>
                      <a:lnTo>
                        <a:pt x="35" y="37"/>
                      </a:lnTo>
                      <a:lnTo>
                        <a:pt x="46" y="30"/>
                      </a:lnTo>
                      <a:lnTo>
                        <a:pt x="55" y="24"/>
                      </a:lnTo>
                      <a:lnTo>
                        <a:pt x="70" y="17"/>
                      </a:lnTo>
                      <a:lnTo>
                        <a:pt x="80" y="12"/>
                      </a:lnTo>
                      <a:lnTo>
                        <a:pt x="85" y="6"/>
                      </a:lnTo>
                      <a:lnTo>
                        <a:pt x="88" y="4"/>
                      </a:lnTo>
                      <a:lnTo>
                        <a:pt x="95" y="1"/>
                      </a:lnTo>
                      <a:lnTo>
                        <a:pt x="102" y="1"/>
                      </a:lnTo>
                      <a:lnTo>
                        <a:pt x="114" y="4"/>
                      </a:lnTo>
                      <a:lnTo>
                        <a:pt x="123" y="1"/>
                      </a:lnTo>
                      <a:lnTo>
                        <a:pt x="130" y="0"/>
                      </a:lnTo>
                      <a:lnTo>
                        <a:pt x="136" y="1"/>
                      </a:lnTo>
                      <a:lnTo>
                        <a:pt x="145" y="2"/>
                      </a:lnTo>
                      <a:lnTo>
                        <a:pt x="152" y="7"/>
                      </a:lnTo>
                      <a:lnTo>
                        <a:pt x="161" y="4"/>
                      </a:lnTo>
                      <a:lnTo>
                        <a:pt x="169" y="4"/>
                      </a:lnTo>
                      <a:lnTo>
                        <a:pt x="178" y="7"/>
                      </a:lnTo>
                      <a:lnTo>
                        <a:pt x="191" y="14"/>
                      </a:lnTo>
                      <a:lnTo>
                        <a:pt x="199" y="23"/>
                      </a:lnTo>
                      <a:lnTo>
                        <a:pt x="209" y="35"/>
                      </a:lnTo>
                      <a:lnTo>
                        <a:pt x="217" y="45"/>
                      </a:lnTo>
                      <a:lnTo>
                        <a:pt x="224" y="54"/>
                      </a:lnTo>
                      <a:lnTo>
                        <a:pt x="231" y="66"/>
                      </a:lnTo>
                      <a:lnTo>
                        <a:pt x="235" y="79"/>
                      </a:lnTo>
                      <a:lnTo>
                        <a:pt x="243" y="97"/>
                      </a:lnTo>
                      <a:lnTo>
                        <a:pt x="249" y="121"/>
                      </a:lnTo>
                      <a:lnTo>
                        <a:pt x="257" y="146"/>
                      </a:lnTo>
                      <a:lnTo>
                        <a:pt x="262" y="174"/>
                      </a:lnTo>
                      <a:lnTo>
                        <a:pt x="267" y="192"/>
                      </a:lnTo>
                      <a:lnTo>
                        <a:pt x="270" y="212"/>
                      </a:lnTo>
                      <a:lnTo>
                        <a:pt x="275" y="234"/>
                      </a:lnTo>
                      <a:lnTo>
                        <a:pt x="281" y="256"/>
                      </a:lnTo>
                      <a:lnTo>
                        <a:pt x="283" y="267"/>
                      </a:lnTo>
                      <a:lnTo>
                        <a:pt x="285" y="280"/>
                      </a:lnTo>
                      <a:lnTo>
                        <a:pt x="283" y="291"/>
                      </a:lnTo>
                      <a:lnTo>
                        <a:pt x="281" y="299"/>
                      </a:lnTo>
                      <a:lnTo>
                        <a:pt x="279" y="297"/>
                      </a:lnTo>
                      <a:lnTo>
                        <a:pt x="275" y="305"/>
                      </a:lnTo>
                      <a:lnTo>
                        <a:pt x="271" y="311"/>
                      </a:lnTo>
                      <a:lnTo>
                        <a:pt x="265" y="312"/>
                      </a:lnTo>
                      <a:lnTo>
                        <a:pt x="262" y="311"/>
                      </a:lnTo>
                      <a:lnTo>
                        <a:pt x="261" y="314"/>
                      </a:lnTo>
                      <a:lnTo>
                        <a:pt x="259" y="316"/>
                      </a:lnTo>
                      <a:lnTo>
                        <a:pt x="253" y="314"/>
                      </a:lnTo>
                      <a:lnTo>
                        <a:pt x="248" y="311"/>
                      </a:lnTo>
                      <a:lnTo>
                        <a:pt x="243" y="307"/>
                      </a:lnTo>
                      <a:lnTo>
                        <a:pt x="238" y="305"/>
                      </a:lnTo>
                      <a:lnTo>
                        <a:pt x="230" y="308"/>
                      </a:lnTo>
                      <a:lnTo>
                        <a:pt x="221" y="309"/>
                      </a:lnTo>
                      <a:lnTo>
                        <a:pt x="214" y="307"/>
                      </a:lnTo>
                      <a:lnTo>
                        <a:pt x="216" y="304"/>
                      </a:lnTo>
                      <a:lnTo>
                        <a:pt x="207" y="309"/>
                      </a:lnTo>
                      <a:lnTo>
                        <a:pt x="198" y="311"/>
                      </a:lnTo>
                      <a:lnTo>
                        <a:pt x="188" y="309"/>
                      </a:lnTo>
                      <a:lnTo>
                        <a:pt x="180" y="304"/>
                      </a:lnTo>
                      <a:lnTo>
                        <a:pt x="173" y="298"/>
                      </a:lnTo>
                      <a:lnTo>
                        <a:pt x="170" y="291"/>
                      </a:lnTo>
                      <a:lnTo>
                        <a:pt x="169" y="282"/>
                      </a:lnTo>
                      <a:lnTo>
                        <a:pt x="161" y="285"/>
                      </a:lnTo>
                      <a:lnTo>
                        <a:pt x="167" y="277"/>
                      </a:lnTo>
                      <a:lnTo>
                        <a:pt x="172" y="268"/>
                      </a:lnTo>
                      <a:lnTo>
                        <a:pt x="178" y="250"/>
                      </a:lnTo>
                      <a:lnTo>
                        <a:pt x="184" y="233"/>
                      </a:lnTo>
                      <a:lnTo>
                        <a:pt x="187" y="211"/>
                      </a:lnTo>
                      <a:lnTo>
                        <a:pt x="192" y="187"/>
                      </a:lnTo>
                      <a:lnTo>
                        <a:pt x="195" y="138"/>
                      </a:lnTo>
                      <a:lnTo>
                        <a:pt x="176" y="138"/>
                      </a:lnTo>
                      <a:lnTo>
                        <a:pt x="171" y="146"/>
                      </a:lnTo>
                      <a:lnTo>
                        <a:pt x="167" y="154"/>
                      </a:lnTo>
                      <a:lnTo>
                        <a:pt x="161" y="157"/>
                      </a:lnTo>
                      <a:lnTo>
                        <a:pt x="154" y="159"/>
                      </a:lnTo>
                      <a:lnTo>
                        <a:pt x="149" y="155"/>
                      </a:lnTo>
                      <a:lnTo>
                        <a:pt x="142" y="148"/>
                      </a:lnTo>
                      <a:lnTo>
                        <a:pt x="137" y="138"/>
                      </a:lnTo>
                      <a:lnTo>
                        <a:pt x="133" y="127"/>
                      </a:lnTo>
                      <a:lnTo>
                        <a:pt x="125" y="115"/>
                      </a:lnTo>
                      <a:lnTo>
                        <a:pt x="117" y="112"/>
                      </a:lnTo>
                      <a:lnTo>
                        <a:pt x="114" y="109"/>
                      </a:lnTo>
                      <a:lnTo>
                        <a:pt x="115" y="104"/>
                      </a:lnTo>
                      <a:lnTo>
                        <a:pt x="116" y="99"/>
                      </a:lnTo>
                      <a:lnTo>
                        <a:pt x="112" y="90"/>
                      </a:lnTo>
                      <a:lnTo>
                        <a:pt x="108" y="81"/>
                      </a:lnTo>
                      <a:lnTo>
                        <a:pt x="102" y="75"/>
                      </a:lnTo>
                      <a:lnTo>
                        <a:pt x="95" y="68"/>
                      </a:lnTo>
                      <a:lnTo>
                        <a:pt x="84" y="62"/>
                      </a:lnTo>
                      <a:lnTo>
                        <a:pt x="73" y="60"/>
                      </a:lnTo>
                      <a:lnTo>
                        <a:pt x="64" y="62"/>
                      </a:lnTo>
                      <a:lnTo>
                        <a:pt x="49" y="66"/>
                      </a:lnTo>
                      <a:lnTo>
                        <a:pt x="43" y="71"/>
                      </a:lnTo>
                      <a:lnTo>
                        <a:pt x="35" y="81"/>
                      </a:lnTo>
                      <a:lnTo>
                        <a:pt x="30" y="91"/>
                      </a:lnTo>
                      <a:lnTo>
                        <a:pt x="27" y="101"/>
                      </a:lnTo>
                      <a:lnTo>
                        <a:pt x="24" y="112"/>
                      </a:lnTo>
                      <a:lnTo>
                        <a:pt x="24" y="125"/>
                      </a:lnTo>
                      <a:lnTo>
                        <a:pt x="21" y="120"/>
                      </a:lnTo>
                      <a:lnTo>
                        <a:pt x="19" y="114"/>
                      </a:lnTo>
                      <a:lnTo>
                        <a:pt x="17" y="107"/>
                      </a:lnTo>
                      <a:lnTo>
                        <a:pt x="18" y="96"/>
                      </a:lnTo>
                    </a:path>
                  </a:pathLst>
                </a:custGeom>
                <a:solidFill>
                  <a:srgbClr val="5F3F1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grpSp>
              <p:nvGrpSpPr>
                <p:cNvPr id="44151" name="Group 236"/>
                <p:cNvGrpSpPr>
                  <a:grpSpLocks/>
                </p:cNvGrpSpPr>
                <p:nvPr/>
              </p:nvGrpSpPr>
              <p:grpSpPr bwMode="auto">
                <a:xfrm>
                  <a:off x="4287" y="1619"/>
                  <a:ext cx="225" cy="277"/>
                  <a:chOff x="4287" y="1619"/>
                  <a:chExt cx="225" cy="277"/>
                </a:xfrm>
              </p:grpSpPr>
              <p:sp>
                <p:nvSpPr>
                  <p:cNvPr id="44152" name="Freeform 237"/>
                  <p:cNvSpPr>
                    <a:spLocks/>
                  </p:cNvSpPr>
                  <p:nvPr/>
                </p:nvSpPr>
                <p:spPr bwMode="auto">
                  <a:xfrm>
                    <a:off x="4422" y="1779"/>
                    <a:ext cx="22" cy="106"/>
                  </a:xfrm>
                  <a:custGeom>
                    <a:avLst/>
                    <a:gdLst>
                      <a:gd name="T0" fmla="*/ 9 w 22"/>
                      <a:gd name="T1" fmla="*/ 6 h 106"/>
                      <a:gd name="T2" fmla="*/ 8 w 22"/>
                      <a:gd name="T3" fmla="*/ 22 h 106"/>
                      <a:gd name="T4" fmla="*/ 7 w 22"/>
                      <a:gd name="T5" fmla="*/ 41 h 106"/>
                      <a:gd name="T6" fmla="*/ 4 w 22"/>
                      <a:gd name="T7" fmla="*/ 58 h 106"/>
                      <a:gd name="T8" fmla="*/ 0 w 22"/>
                      <a:gd name="T9" fmla="*/ 86 h 106"/>
                      <a:gd name="T10" fmla="*/ 5 w 22"/>
                      <a:gd name="T11" fmla="*/ 75 h 106"/>
                      <a:gd name="T12" fmla="*/ 8 w 22"/>
                      <a:gd name="T13" fmla="*/ 63 h 106"/>
                      <a:gd name="T14" fmla="*/ 10 w 22"/>
                      <a:gd name="T15" fmla="*/ 54 h 106"/>
                      <a:gd name="T16" fmla="*/ 12 w 22"/>
                      <a:gd name="T17" fmla="*/ 41 h 106"/>
                      <a:gd name="T18" fmla="*/ 14 w 22"/>
                      <a:gd name="T19" fmla="*/ 60 h 106"/>
                      <a:gd name="T20" fmla="*/ 14 w 22"/>
                      <a:gd name="T21" fmla="*/ 77 h 106"/>
                      <a:gd name="T22" fmla="*/ 14 w 22"/>
                      <a:gd name="T23" fmla="*/ 89 h 106"/>
                      <a:gd name="T24" fmla="*/ 18 w 22"/>
                      <a:gd name="T25" fmla="*/ 105 h 106"/>
                      <a:gd name="T26" fmla="*/ 20 w 22"/>
                      <a:gd name="T27" fmla="*/ 61 h 106"/>
                      <a:gd name="T28" fmla="*/ 21 w 22"/>
                      <a:gd name="T29" fmla="*/ 38 h 106"/>
                      <a:gd name="T30" fmla="*/ 20 w 22"/>
                      <a:gd name="T31" fmla="*/ 16 h 106"/>
                      <a:gd name="T32" fmla="*/ 19 w 22"/>
                      <a:gd name="T33" fmla="*/ 0 h 106"/>
                      <a:gd name="T34" fmla="*/ 15 w 22"/>
                      <a:gd name="T35" fmla="*/ 14 h 106"/>
                      <a:gd name="T36" fmla="*/ 12 w 22"/>
                      <a:gd name="T37" fmla="*/ 25 h 106"/>
                      <a:gd name="T38" fmla="*/ 10 w 22"/>
                      <a:gd name="T39" fmla="*/ 15 h 106"/>
                      <a:gd name="T40" fmla="*/ 9 w 22"/>
                      <a:gd name="T41" fmla="*/ 6 h 10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</a:gdLst>
                    <a:ahLst/>
                    <a:cxnLst>
                      <a:cxn ang="T42">
                        <a:pos x="T0" y="T1"/>
                      </a:cxn>
                      <a:cxn ang="T43">
                        <a:pos x="T2" y="T3"/>
                      </a:cxn>
                      <a:cxn ang="T44">
                        <a:pos x="T4" y="T5"/>
                      </a:cxn>
                      <a:cxn ang="T45">
                        <a:pos x="T6" y="T7"/>
                      </a:cxn>
                      <a:cxn ang="T46">
                        <a:pos x="T8" y="T9"/>
                      </a:cxn>
                      <a:cxn ang="T47">
                        <a:pos x="T10" y="T11"/>
                      </a:cxn>
                      <a:cxn ang="T48">
                        <a:pos x="T12" y="T13"/>
                      </a:cxn>
                      <a:cxn ang="T49">
                        <a:pos x="T14" y="T15"/>
                      </a:cxn>
                      <a:cxn ang="T50">
                        <a:pos x="T16" y="T17"/>
                      </a:cxn>
                      <a:cxn ang="T51">
                        <a:pos x="T18" y="T19"/>
                      </a:cxn>
                      <a:cxn ang="T52">
                        <a:pos x="T20" y="T21"/>
                      </a:cxn>
                      <a:cxn ang="T53">
                        <a:pos x="T22" y="T23"/>
                      </a:cxn>
                      <a:cxn ang="T54">
                        <a:pos x="T24" y="T25"/>
                      </a:cxn>
                      <a:cxn ang="T55">
                        <a:pos x="T26" y="T27"/>
                      </a:cxn>
                      <a:cxn ang="T56">
                        <a:pos x="T28" y="T29"/>
                      </a:cxn>
                      <a:cxn ang="T57">
                        <a:pos x="T30" y="T31"/>
                      </a:cxn>
                      <a:cxn ang="T58">
                        <a:pos x="T32" y="T33"/>
                      </a:cxn>
                      <a:cxn ang="T59">
                        <a:pos x="T34" y="T35"/>
                      </a:cxn>
                      <a:cxn ang="T60">
                        <a:pos x="T36" y="T37"/>
                      </a:cxn>
                      <a:cxn ang="T61">
                        <a:pos x="T38" y="T39"/>
                      </a:cxn>
                      <a:cxn ang="T62">
                        <a:pos x="T40" y="T41"/>
                      </a:cxn>
                    </a:cxnLst>
                    <a:rect l="0" t="0" r="r" b="b"/>
                    <a:pathLst>
                      <a:path w="22" h="106">
                        <a:moveTo>
                          <a:pt x="9" y="6"/>
                        </a:moveTo>
                        <a:lnTo>
                          <a:pt x="8" y="22"/>
                        </a:lnTo>
                        <a:lnTo>
                          <a:pt x="7" y="41"/>
                        </a:lnTo>
                        <a:lnTo>
                          <a:pt x="4" y="58"/>
                        </a:lnTo>
                        <a:lnTo>
                          <a:pt x="0" y="86"/>
                        </a:lnTo>
                        <a:lnTo>
                          <a:pt x="5" y="75"/>
                        </a:lnTo>
                        <a:lnTo>
                          <a:pt x="8" y="63"/>
                        </a:lnTo>
                        <a:lnTo>
                          <a:pt x="10" y="54"/>
                        </a:lnTo>
                        <a:lnTo>
                          <a:pt x="12" y="41"/>
                        </a:lnTo>
                        <a:lnTo>
                          <a:pt x="14" y="60"/>
                        </a:lnTo>
                        <a:lnTo>
                          <a:pt x="14" y="77"/>
                        </a:lnTo>
                        <a:lnTo>
                          <a:pt x="14" y="89"/>
                        </a:lnTo>
                        <a:lnTo>
                          <a:pt x="18" y="105"/>
                        </a:lnTo>
                        <a:lnTo>
                          <a:pt x="20" y="61"/>
                        </a:lnTo>
                        <a:lnTo>
                          <a:pt x="21" y="38"/>
                        </a:lnTo>
                        <a:lnTo>
                          <a:pt x="20" y="16"/>
                        </a:lnTo>
                        <a:lnTo>
                          <a:pt x="19" y="0"/>
                        </a:lnTo>
                        <a:lnTo>
                          <a:pt x="15" y="14"/>
                        </a:lnTo>
                        <a:lnTo>
                          <a:pt x="12" y="25"/>
                        </a:lnTo>
                        <a:lnTo>
                          <a:pt x="10" y="15"/>
                        </a:lnTo>
                        <a:lnTo>
                          <a:pt x="9" y="6"/>
                        </a:lnTo>
                      </a:path>
                    </a:pathLst>
                  </a:custGeom>
                  <a:solidFill>
                    <a:srgbClr val="7F5F3F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44153" name="Freeform 238"/>
                  <p:cNvSpPr>
                    <a:spLocks/>
                  </p:cNvSpPr>
                  <p:nvPr/>
                </p:nvSpPr>
                <p:spPr bwMode="auto">
                  <a:xfrm>
                    <a:off x="4441" y="1709"/>
                    <a:ext cx="71" cy="187"/>
                  </a:xfrm>
                  <a:custGeom>
                    <a:avLst/>
                    <a:gdLst>
                      <a:gd name="T0" fmla="*/ 33 w 71"/>
                      <a:gd name="T1" fmla="*/ 175 h 187"/>
                      <a:gd name="T2" fmla="*/ 28 w 71"/>
                      <a:gd name="T3" fmla="*/ 145 h 187"/>
                      <a:gd name="T4" fmla="*/ 26 w 71"/>
                      <a:gd name="T5" fmla="*/ 122 h 187"/>
                      <a:gd name="T6" fmla="*/ 23 w 71"/>
                      <a:gd name="T7" fmla="*/ 94 h 187"/>
                      <a:gd name="T8" fmla="*/ 23 w 71"/>
                      <a:gd name="T9" fmla="*/ 109 h 187"/>
                      <a:gd name="T10" fmla="*/ 21 w 71"/>
                      <a:gd name="T11" fmla="*/ 127 h 187"/>
                      <a:gd name="T12" fmla="*/ 16 w 71"/>
                      <a:gd name="T13" fmla="*/ 106 h 187"/>
                      <a:gd name="T14" fmla="*/ 14 w 71"/>
                      <a:gd name="T15" fmla="*/ 90 h 187"/>
                      <a:gd name="T16" fmla="*/ 16 w 71"/>
                      <a:gd name="T17" fmla="*/ 74 h 187"/>
                      <a:gd name="T18" fmla="*/ 12 w 71"/>
                      <a:gd name="T19" fmla="*/ 57 h 187"/>
                      <a:gd name="T20" fmla="*/ 8 w 71"/>
                      <a:gd name="T21" fmla="*/ 39 h 187"/>
                      <a:gd name="T22" fmla="*/ 0 w 71"/>
                      <a:gd name="T23" fmla="*/ 11 h 187"/>
                      <a:gd name="T24" fmla="*/ 10 w 71"/>
                      <a:gd name="T25" fmla="*/ 32 h 187"/>
                      <a:gd name="T26" fmla="*/ 19 w 71"/>
                      <a:gd name="T27" fmla="*/ 49 h 187"/>
                      <a:gd name="T28" fmla="*/ 27 w 71"/>
                      <a:gd name="T29" fmla="*/ 73 h 187"/>
                      <a:gd name="T30" fmla="*/ 25 w 71"/>
                      <a:gd name="T31" fmla="*/ 47 h 187"/>
                      <a:gd name="T32" fmla="*/ 23 w 71"/>
                      <a:gd name="T33" fmla="*/ 25 h 187"/>
                      <a:gd name="T34" fmla="*/ 19 w 71"/>
                      <a:gd name="T35" fmla="*/ 0 h 187"/>
                      <a:gd name="T36" fmla="*/ 26 w 71"/>
                      <a:gd name="T37" fmla="*/ 22 h 187"/>
                      <a:gd name="T38" fmla="*/ 31 w 71"/>
                      <a:gd name="T39" fmla="*/ 40 h 187"/>
                      <a:gd name="T40" fmla="*/ 35 w 71"/>
                      <a:gd name="T41" fmla="*/ 61 h 187"/>
                      <a:gd name="T42" fmla="*/ 38 w 71"/>
                      <a:gd name="T43" fmla="*/ 74 h 187"/>
                      <a:gd name="T44" fmla="*/ 45 w 71"/>
                      <a:gd name="T45" fmla="*/ 84 h 187"/>
                      <a:gd name="T46" fmla="*/ 53 w 71"/>
                      <a:gd name="T47" fmla="*/ 98 h 187"/>
                      <a:gd name="T48" fmla="*/ 58 w 71"/>
                      <a:gd name="T49" fmla="*/ 112 h 187"/>
                      <a:gd name="T50" fmla="*/ 62 w 71"/>
                      <a:gd name="T51" fmla="*/ 128 h 187"/>
                      <a:gd name="T52" fmla="*/ 66 w 71"/>
                      <a:gd name="T53" fmla="*/ 143 h 187"/>
                      <a:gd name="T54" fmla="*/ 68 w 71"/>
                      <a:gd name="T55" fmla="*/ 156 h 187"/>
                      <a:gd name="T56" fmla="*/ 68 w 71"/>
                      <a:gd name="T57" fmla="*/ 165 h 187"/>
                      <a:gd name="T58" fmla="*/ 70 w 71"/>
                      <a:gd name="T59" fmla="*/ 174 h 187"/>
                      <a:gd name="T60" fmla="*/ 68 w 71"/>
                      <a:gd name="T61" fmla="*/ 186 h 187"/>
                      <a:gd name="T62" fmla="*/ 63 w 71"/>
                      <a:gd name="T63" fmla="*/ 174 h 187"/>
                      <a:gd name="T64" fmla="*/ 59 w 71"/>
                      <a:gd name="T65" fmla="*/ 186 h 187"/>
                      <a:gd name="T66" fmla="*/ 57 w 71"/>
                      <a:gd name="T67" fmla="*/ 176 h 187"/>
                      <a:gd name="T68" fmla="*/ 57 w 71"/>
                      <a:gd name="T69" fmla="*/ 168 h 187"/>
                      <a:gd name="T70" fmla="*/ 58 w 71"/>
                      <a:gd name="T71" fmla="*/ 153 h 187"/>
                      <a:gd name="T72" fmla="*/ 57 w 71"/>
                      <a:gd name="T73" fmla="*/ 139 h 187"/>
                      <a:gd name="T74" fmla="*/ 55 w 71"/>
                      <a:gd name="T75" fmla="*/ 124 h 187"/>
                      <a:gd name="T76" fmla="*/ 47 w 71"/>
                      <a:gd name="T77" fmla="*/ 109 h 187"/>
                      <a:gd name="T78" fmla="*/ 42 w 71"/>
                      <a:gd name="T79" fmla="*/ 94 h 187"/>
                      <a:gd name="T80" fmla="*/ 43 w 71"/>
                      <a:gd name="T81" fmla="*/ 125 h 187"/>
                      <a:gd name="T82" fmla="*/ 32 w 71"/>
                      <a:gd name="T83" fmla="*/ 87 h 187"/>
                      <a:gd name="T84" fmla="*/ 35 w 71"/>
                      <a:gd name="T85" fmla="*/ 121 h 187"/>
                      <a:gd name="T86" fmla="*/ 35 w 71"/>
                      <a:gd name="T87" fmla="*/ 143 h 187"/>
                      <a:gd name="T88" fmla="*/ 33 w 71"/>
                      <a:gd name="T89" fmla="*/ 175 h 187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</a:gdLst>
                    <a:ahLst/>
                    <a:cxnLst>
                      <a:cxn ang="T90">
                        <a:pos x="T0" y="T1"/>
                      </a:cxn>
                      <a:cxn ang="T91">
                        <a:pos x="T2" y="T3"/>
                      </a:cxn>
                      <a:cxn ang="T92">
                        <a:pos x="T4" y="T5"/>
                      </a:cxn>
                      <a:cxn ang="T93">
                        <a:pos x="T6" y="T7"/>
                      </a:cxn>
                      <a:cxn ang="T94">
                        <a:pos x="T8" y="T9"/>
                      </a:cxn>
                      <a:cxn ang="T95">
                        <a:pos x="T10" y="T11"/>
                      </a:cxn>
                      <a:cxn ang="T96">
                        <a:pos x="T12" y="T13"/>
                      </a:cxn>
                      <a:cxn ang="T97">
                        <a:pos x="T14" y="T15"/>
                      </a:cxn>
                      <a:cxn ang="T98">
                        <a:pos x="T16" y="T17"/>
                      </a:cxn>
                      <a:cxn ang="T99">
                        <a:pos x="T18" y="T19"/>
                      </a:cxn>
                      <a:cxn ang="T100">
                        <a:pos x="T20" y="T21"/>
                      </a:cxn>
                      <a:cxn ang="T101">
                        <a:pos x="T22" y="T23"/>
                      </a:cxn>
                      <a:cxn ang="T102">
                        <a:pos x="T24" y="T25"/>
                      </a:cxn>
                      <a:cxn ang="T103">
                        <a:pos x="T26" y="T27"/>
                      </a:cxn>
                      <a:cxn ang="T104">
                        <a:pos x="T28" y="T29"/>
                      </a:cxn>
                      <a:cxn ang="T105">
                        <a:pos x="T30" y="T31"/>
                      </a:cxn>
                      <a:cxn ang="T106">
                        <a:pos x="T32" y="T33"/>
                      </a:cxn>
                      <a:cxn ang="T107">
                        <a:pos x="T34" y="T35"/>
                      </a:cxn>
                      <a:cxn ang="T108">
                        <a:pos x="T36" y="T37"/>
                      </a:cxn>
                      <a:cxn ang="T109">
                        <a:pos x="T38" y="T39"/>
                      </a:cxn>
                      <a:cxn ang="T110">
                        <a:pos x="T40" y="T41"/>
                      </a:cxn>
                      <a:cxn ang="T111">
                        <a:pos x="T42" y="T43"/>
                      </a:cxn>
                      <a:cxn ang="T112">
                        <a:pos x="T44" y="T45"/>
                      </a:cxn>
                      <a:cxn ang="T113">
                        <a:pos x="T46" y="T47"/>
                      </a:cxn>
                      <a:cxn ang="T114">
                        <a:pos x="T48" y="T49"/>
                      </a:cxn>
                      <a:cxn ang="T115">
                        <a:pos x="T50" y="T51"/>
                      </a:cxn>
                      <a:cxn ang="T116">
                        <a:pos x="T52" y="T53"/>
                      </a:cxn>
                      <a:cxn ang="T117">
                        <a:pos x="T54" y="T55"/>
                      </a:cxn>
                      <a:cxn ang="T118">
                        <a:pos x="T56" y="T57"/>
                      </a:cxn>
                      <a:cxn ang="T119">
                        <a:pos x="T58" y="T59"/>
                      </a:cxn>
                      <a:cxn ang="T120">
                        <a:pos x="T60" y="T61"/>
                      </a:cxn>
                      <a:cxn ang="T121">
                        <a:pos x="T62" y="T63"/>
                      </a:cxn>
                      <a:cxn ang="T122">
                        <a:pos x="T64" y="T65"/>
                      </a:cxn>
                      <a:cxn ang="T123">
                        <a:pos x="T66" y="T67"/>
                      </a:cxn>
                      <a:cxn ang="T124">
                        <a:pos x="T68" y="T69"/>
                      </a:cxn>
                      <a:cxn ang="T125">
                        <a:pos x="T70" y="T71"/>
                      </a:cxn>
                      <a:cxn ang="T126">
                        <a:pos x="T72" y="T73"/>
                      </a:cxn>
                      <a:cxn ang="T127">
                        <a:pos x="T74" y="T75"/>
                      </a:cxn>
                      <a:cxn ang="T128">
                        <a:pos x="T76" y="T77"/>
                      </a:cxn>
                      <a:cxn ang="T129">
                        <a:pos x="T78" y="T79"/>
                      </a:cxn>
                      <a:cxn ang="T130">
                        <a:pos x="T80" y="T81"/>
                      </a:cxn>
                      <a:cxn ang="T131">
                        <a:pos x="T82" y="T83"/>
                      </a:cxn>
                      <a:cxn ang="T132">
                        <a:pos x="T84" y="T85"/>
                      </a:cxn>
                      <a:cxn ang="T133">
                        <a:pos x="T86" y="T87"/>
                      </a:cxn>
                      <a:cxn ang="T134">
                        <a:pos x="T88" y="T89"/>
                      </a:cxn>
                    </a:cxnLst>
                    <a:rect l="0" t="0" r="r" b="b"/>
                    <a:pathLst>
                      <a:path w="71" h="187">
                        <a:moveTo>
                          <a:pt x="33" y="175"/>
                        </a:moveTo>
                        <a:lnTo>
                          <a:pt x="28" y="145"/>
                        </a:lnTo>
                        <a:lnTo>
                          <a:pt x="26" y="122"/>
                        </a:lnTo>
                        <a:lnTo>
                          <a:pt x="23" y="94"/>
                        </a:lnTo>
                        <a:lnTo>
                          <a:pt x="23" y="109"/>
                        </a:lnTo>
                        <a:lnTo>
                          <a:pt x="21" y="127"/>
                        </a:lnTo>
                        <a:lnTo>
                          <a:pt x="16" y="106"/>
                        </a:lnTo>
                        <a:lnTo>
                          <a:pt x="14" y="90"/>
                        </a:lnTo>
                        <a:lnTo>
                          <a:pt x="16" y="74"/>
                        </a:lnTo>
                        <a:lnTo>
                          <a:pt x="12" y="57"/>
                        </a:lnTo>
                        <a:lnTo>
                          <a:pt x="8" y="39"/>
                        </a:lnTo>
                        <a:lnTo>
                          <a:pt x="0" y="11"/>
                        </a:lnTo>
                        <a:lnTo>
                          <a:pt x="10" y="32"/>
                        </a:lnTo>
                        <a:lnTo>
                          <a:pt x="19" y="49"/>
                        </a:lnTo>
                        <a:lnTo>
                          <a:pt x="27" y="73"/>
                        </a:lnTo>
                        <a:lnTo>
                          <a:pt x="25" y="47"/>
                        </a:lnTo>
                        <a:lnTo>
                          <a:pt x="23" y="25"/>
                        </a:lnTo>
                        <a:lnTo>
                          <a:pt x="19" y="0"/>
                        </a:lnTo>
                        <a:lnTo>
                          <a:pt x="26" y="22"/>
                        </a:lnTo>
                        <a:lnTo>
                          <a:pt x="31" y="40"/>
                        </a:lnTo>
                        <a:lnTo>
                          <a:pt x="35" y="61"/>
                        </a:lnTo>
                        <a:lnTo>
                          <a:pt x="38" y="74"/>
                        </a:lnTo>
                        <a:lnTo>
                          <a:pt x="45" y="84"/>
                        </a:lnTo>
                        <a:lnTo>
                          <a:pt x="53" y="98"/>
                        </a:lnTo>
                        <a:lnTo>
                          <a:pt x="58" y="112"/>
                        </a:lnTo>
                        <a:lnTo>
                          <a:pt x="62" y="128"/>
                        </a:lnTo>
                        <a:lnTo>
                          <a:pt x="66" y="143"/>
                        </a:lnTo>
                        <a:lnTo>
                          <a:pt x="68" y="156"/>
                        </a:lnTo>
                        <a:lnTo>
                          <a:pt x="68" y="165"/>
                        </a:lnTo>
                        <a:lnTo>
                          <a:pt x="70" y="174"/>
                        </a:lnTo>
                        <a:lnTo>
                          <a:pt x="68" y="186"/>
                        </a:lnTo>
                        <a:lnTo>
                          <a:pt x="63" y="174"/>
                        </a:lnTo>
                        <a:lnTo>
                          <a:pt x="59" y="186"/>
                        </a:lnTo>
                        <a:lnTo>
                          <a:pt x="57" y="176"/>
                        </a:lnTo>
                        <a:lnTo>
                          <a:pt x="57" y="168"/>
                        </a:lnTo>
                        <a:lnTo>
                          <a:pt x="58" y="153"/>
                        </a:lnTo>
                        <a:lnTo>
                          <a:pt x="57" y="139"/>
                        </a:lnTo>
                        <a:lnTo>
                          <a:pt x="55" y="124"/>
                        </a:lnTo>
                        <a:lnTo>
                          <a:pt x="47" y="109"/>
                        </a:lnTo>
                        <a:lnTo>
                          <a:pt x="42" y="94"/>
                        </a:lnTo>
                        <a:lnTo>
                          <a:pt x="43" y="125"/>
                        </a:lnTo>
                        <a:lnTo>
                          <a:pt x="32" y="87"/>
                        </a:lnTo>
                        <a:lnTo>
                          <a:pt x="35" y="121"/>
                        </a:lnTo>
                        <a:lnTo>
                          <a:pt x="35" y="143"/>
                        </a:lnTo>
                        <a:lnTo>
                          <a:pt x="33" y="175"/>
                        </a:lnTo>
                      </a:path>
                    </a:pathLst>
                  </a:custGeom>
                  <a:solidFill>
                    <a:srgbClr val="7F5F3F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44154" name="Freeform 239"/>
                  <p:cNvSpPr>
                    <a:spLocks/>
                  </p:cNvSpPr>
                  <p:nvPr/>
                </p:nvSpPr>
                <p:spPr bwMode="auto">
                  <a:xfrm>
                    <a:off x="4287" y="1619"/>
                    <a:ext cx="118" cy="41"/>
                  </a:xfrm>
                  <a:custGeom>
                    <a:avLst/>
                    <a:gdLst>
                      <a:gd name="T0" fmla="*/ 0 w 118"/>
                      <a:gd name="T1" fmla="*/ 40 h 41"/>
                      <a:gd name="T2" fmla="*/ 4 w 118"/>
                      <a:gd name="T3" fmla="*/ 39 h 41"/>
                      <a:gd name="T4" fmla="*/ 12 w 118"/>
                      <a:gd name="T5" fmla="*/ 38 h 41"/>
                      <a:gd name="T6" fmla="*/ 17 w 118"/>
                      <a:gd name="T7" fmla="*/ 37 h 41"/>
                      <a:gd name="T8" fmla="*/ 23 w 118"/>
                      <a:gd name="T9" fmla="*/ 37 h 41"/>
                      <a:gd name="T10" fmla="*/ 25 w 118"/>
                      <a:gd name="T11" fmla="*/ 28 h 41"/>
                      <a:gd name="T12" fmla="*/ 30 w 118"/>
                      <a:gd name="T13" fmla="*/ 21 h 41"/>
                      <a:gd name="T14" fmla="*/ 36 w 118"/>
                      <a:gd name="T15" fmla="*/ 15 h 41"/>
                      <a:gd name="T16" fmla="*/ 43 w 118"/>
                      <a:gd name="T17" fmla="*/ 11 h 41"/>
                      <a:gd name="T18" fmla="*/ 49 w 118"/>
                      <a:gd name="T19" fmla="*/ 9 h 41"/>
                      <a:gd name="T20" fmla="*/ 57 w 118"/>
                      <a:gd name="T21" fmla="*/ 9 h 41"/>
                      <a:gd name="T22" fmla="*/ 72 w 118"/>
                      <a:gd name="T23" fmla="*/ 12 h 41"/>
                      <a:gd name="T24" fmla="*/ 85 w 118"/>
                      <a:gd name="T25" fmla="*/ 12 h 41"/>
                      <a:gd name="T26" fmla="*/ 99 w 118"/>
                      <a:gd name="T27" fmla="*/ 9 h 41"/>
                      <a:gd name="T28" fmla="*/ 117 w 118"/>
                      <a:gd name="T29" fmla="*/ 0 h 41"/>
                      <a:gd name="T30" fmla="*/ 93 w 118"/>
                      <a:gd name="T31" fmla="*/ 5 h 41"/>
                      <a:gd name="T32" fmla="*/ 81 w 118"/>
                      <a:gd name="T33" fmla="*/ 5 h 41"/>
                      <a:gd name="T34" fmla="*/ 72 w 118"/>
                      <a:gd name="T35" fmla="*/ 4 h 41"/>
                      <a:gd name="T36" fmla="*/ 64 w 118"/>
                      <a:gd name="T37" fmla="*/ 5 h 41"/>
                      <a:gd name="T38" fmla="*/ 59 w 118"/>
                      <a:gd name="T39" fmla="*/ 3 h 41"/>
                      <a:gd name="T40" fmla="*/ 55 w 118"/>
                      <a:gd name="T41" fmla="*/ 2 h 41"/>
                      <a:gd name="T42" fmla="*/ 48 w 118"/>
                      <a:gd name="T43" fmla="*/ 3 h 41"/>
                      <a:gd name="T44" fmla="*/ 43 w 118"/>
                      <a:gd name="T45" fmla="*/ 4 h 41"/>
                      <a:gd name="T46" fmla="*/ 37 w 118"/>
                      <a:gd name="T47" fmla="*/ 5 h 41"/>
                      <a:gd name="T48" fmla="*/ 32 w 118"/>
                      <a:gd name="T49" fmla="*/ 9 h 41"/>
                      <a:gd name="T50" fmla="*/ 26 w 118"/>
                      <a:gd name="T51" fmla="*/ 15 h 41"/>
                      <a:gd name="T52" fmla="*/ 23 w 118"/>
                      <a:gd name="T53" fmla="*/ 21 h 41"/>
                      <a:gd name="T54" fmla="*/ 17 w 118"/>
                      <a:gd name="T55" fmla="*/ 22 h 41"/>
                      <a:gd name="T56" fmla="*/ 12 w 118"/>
                      <a:gd name="T57" fmla="*/ 24 h 41"/>
                      <a:gd name="T58" fmla="*/ 4 w 118"/>
                      <a:gd name="T59" fmla="*/ 28 h 41"/>
                      <a:gd name="T60" fmla="*/ 1 w 118"/>
                      <a:gd name="T61" fmla="*/ 35 h 41"/>
                      <a:gd name="T62" fmla="*/ 0 w 118"/>
                      <a:gd name="T63" fmla="*/ 40 h 41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0" t="0" r="r" b="b"/>
                    <a:pathLst>
                      <a:path w="118" h="41">
                        <a:moveTo>
                          <a:pt x="0" y="40"/>
                        </a:moveTo>
                        <a:lnTo>
                          <a:pt x="4" y="39"/>
                        </a:lnTo>
                        <a:lnTo>
                          <a:pt x="12" y="38"/>
                        </a:lnTo>
                        <a:lnTo>
                          <a:pt x="17" y="37"/>
                        </a:lnTo>
                        <a:lnTo>
                          <a:pt x="23" y="37"/>
                        </a:lnTo>
                        <a:lnTo>
                          <a:pt x="25" y="28"/>
                        </a:lnTo>
                        <a:lnTo>
                          <a:pt x="30" y="21"/>
                        </a:lnTo>
                        <a:lnTo>
                          <a:pt x="36" y="15"/>
                        </a:lnTo>
                        <a:lnTo>
                          <a:pt x="43" y="11"/>
                        </a:lnTo>
                        <a:lnTo>
                          <a:pt x="49" y="9"/>
                        </a:lnTo>
                        <a:lnTo>
                          <a:pt x="57" y="9"/>
                        </a:lnTo>
                        <a:lnTo>
                          <a:pt x="72" y="12"/>
                        </a:lnTo>
                        <a:lnTo>
                          <a:pt x="85" y="12"/>
                        </a:lnTo>
                        <a:lnTo>
                          <a:pt x="99" y="9"/>
                        </a:lnTo>
                        <a:lnTo>
                          <a:pt x="117" y="0"/>
                        </a:lnTo>
                        <a:lnTo>
                          <a:pt x="93" y="5"/>
                        </a:lnTo>
                        <a:lnTo>
                          <a:pt x="81" y="5"/>
                        </a:lnTo>
                        <a:lnTo>
                          <a:pt x="72" y="4"/>
                        </a:lnTo>
                        <a:lnTo>
                          <a:pt x="64" y="5"/>
                        </a:lnTo>
                        <a:lnTo>
                          <a:pt x="59" y="3"/>
                        </a:lnTo>
                        <a:lnTo>
                          <a:pt x="55" y="2"/>
                        </a:lnTo>
                        <a:lnTo>
                          <a:pt x="48" y="3"/>
                        </a:lnTo>
                        <a:lnTo>
                          <a:pt x="43" y="4"/>
                        </a:lnTo>
                        <a:lnTo>
                          <a:pt x="37" y="5"/>
                        </a:lnTo>
                        <a:lnTo>
                          <a:pt x="32" y="9"/>
                        </a:lnTo>
                        <a:lnTo>
                          <a:pt x="26" y="15"/>
                        </a:lnTo>
                        <a:lnTo>
                          <a:pt x="23" y="21"/>
                        </a:lnTo>
                        <a:lnTo>
                          <a:pt x="17" y="22"/>
                        </a:lnTo>
                        <a:lnTo>
                          <a:pt x="12" y="24"/>
                        </a:lnTo>
                        <a:lnTo>
                          <a:pt x="4" y="28"/>
                        </a:lnTo>
                        <a:lnTo>
                          <a:pt x="1" y="35"/>
                        </a:lnTo>
                        <a:lnTo>
                          <a:pt x="0" y="40"/>
                        </a:lnTo>
                      </a:path>
                    </a:pathLst>
                  </a:custGeom>
                  <a:solidFill>
                    <a:srgbClr val="3F1F00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</p:grpSp>
        </p:grpSp>
        <p:grpSp>
          <p:nvGrpSpPr>
            <p:cNvPr id="44134" name="Group 240"/>
            <p:cNvGrpSpPr>
              <a:grpSpLocks/>
            </p:cNvGrpSpPr>
            <p:nvPr/>
          </p:nvGrpSpPr>
          <p:grpSpPr bwMode="auto">
            <a:xfrm>
              <a:off x="4391" y="1736"/>
              <a:ext cx="44" cy="80"/>
              <a:chOff x="4391" y="1736"/>
              <a:chExt cx="44" cy="80"/>
            </a:xfrm>
          </p:grpSpPr>
          <p:grpSp>
            <p:nvGrpSpPr>
              <p:cNvPr id="44135" name="Group 241"/>
              <p:cNvGrpSpPr>
                <a:grpSpLocks/>
              </p:cNvGrpSpPr>
              <p:nvPr/>
            </p:nvGrpSpPr>
            <p:grpSpPr bwMode="auto">
              <a:xfrm>
                <a:off x="4401" y="1736"/>
                <a:ext cx="34" cy="67"/>
                <a:chOff x="4401" y="1736"/>
                <a:chExt cx="34" cy="67"/>
              </a:xfrm>
            </p:grpSpPr>
            <p:sp>
              <p:nvSpPr>
                <p:cNvPr id="44145" name="Freeform 242"/>
                <p:cNvSpPr>
                  <a:spLocks/>
                </p:cNvSpPr>
                <p:nvPr/>
              </p:nvSpPr>
              <p:spPr bwMode="auto">
                <a:xfrm>
                  <a:off x="4401" y="1736"/>
                  <a:ext cx="34" cy="67"/>
                </a:xfrm>
                <a:custGeom>
                  <a:avLst/>
                  <a:gdLst>
                    <a:gd name="T0" fmla="*/ 2 w 34"/>
                    <a:gd name="T1" fmla="*/ 18 h 67"/>
                    <a:gd name="T2" fmla="*/ 7 w 34"/>
                    <a:gd name="T3" fmla="*/ 8 h 67"/>
                    <a:gd name="T4" fmla="*/ 11 w 34"/>
                    <a:gd name="T5" fmla="*/ 4 h 67"/>
                    <a:gd name="T6" fmla="*/ 16 w 34"/>
                    <a:gd name="T7" fmla="*/ 2 h 67"/>
                    <a:gd name="T8" fmla="*/ 21 w 34"/>
                    <a:gd name="T9" fmla="*/ 0 h 67"/>
                    <a:gd name="T10" fmla="*/ 26 w 34"/>
                    <a:gd name="T11" fmla="*/ 2 h 67"/>
                    <a:gd name="T12" fmla="*/ 30 w 34"/>
                    <a:gd name="T13" fmla="*/ 7 h 67"/>
                    <a:gd name="T14" fmla="*/ 33 w 34"/>
                    <a:gd name="T15" fmla="*/ 16 h 67"/>
                    <a:gd name="T16" fmla="*/ 32 w 34"/>
                    <a:gd name="T17" fmla="*/ 25 h 67"/>
                    <a:gd name="T18" fmla="*/ 30 w 34"/>
                    <a:gd name="T19" fmla="*/ 34 h 67"/>
                    <a:gd name="T20" fmla="*/ 27 w 34"/>
                    <a:gd name="T21" fmla="*/ 44 h 67"/>
                    <a:gd name="T22" fmla="*/ 23 w 34"/>
                    <a:gd name="T23" fmla="*/ 52 h 67"/>
                    <a:gd name="T24" fmla="*/ 18 w 34"/>
                    <a:gd name="T25" fmla="*/ 60 h 67"/>
                    <a:gd name="T26" fmla="*/ 14 w 34"/>
                    <a:gd name="T27" fmla="*/ 64 h 67"/>
                    <a:gd name="T28" fmla="*/ 10 w 34"/>
                    <a:gd name="T29" fmla="*/ 66 h 67"/>
                    <a:gd name="T30" fmla="*/ 4 w 34"/>
                    <a:gd name="T31" fmla="*/ 65 h 67"/>
                    <a:gd name="T32" fmla="*/ 1 w 34"/>
                    <a:gd name="T33" fmla="*/ 63 h 67"/>
                    <a:gd name="T34" fmla="*/ 0 w 34"/>
                    <a:gd name="T35" fmla="*/ 57 h 67"/>
                    <a:gd name="T36" fmla="*/ 1 w 34"/>
                    <a:gd name="T37" fmla="*/ 46 h 67"/>
                    <a:gd name="T38" fmla="*/ 2 w 34"/>
                    <a:gd name="T39" fmla="*/ 38 h 67"/>
                    <a:gd name="T40" fmla="*/ 1 w 34"/>
                    <a:gd name="T41" fmla="*/ 29 h 67"/>
                    <a:gd name="T42" fmla="*/ 2 w 34"/>
                    <a:gd name="T43" fmla="*/ 18 h 67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</a:gdLst>
                  <a:ahLst/>
                  <a:cxnLst>
                    <a:cxn ang="T44">
                      <a:pos x="T0" y="T1"/>
                    </a:cxn>
                    <a:cxn ang="T45">
                      <a:pos x="T2" y="T3"/>
                    </a:cxn>
                    <a:cxn ang="T46">
                      <a:pos x="T4" y="T5"/>
                    </a:cxn>
                    <a:cxn ang="T47">
                      <a:pos x="T6" y="T7"/>
                    </a:cxn>
                    <a:cxn ang="T48">
                      <a:pos x="T8" y="T9"/>
                    </a:cxn>
                    <a:cxn ang="T49">
                      <a:pos x="T10" y="T11"/>
                    </a:cxn>
                    <a:cxn ang="T50">
                      <a:pos x="T12" y="T13"/>
                    </a:cxn>
                    <a:cxn ang="T51">
                      <a:pos x="T14" y="T15"/>
                    </a:cxn>
                    <a:cxn ang="T52">
                      <a:pos x="T16" y="T17"/>
                    </a:cxn>
                    <a:cxn ang="T53">
                      <a:pos x="T18" y="T19"/>
                    </a:cxn>
                    <a:cxn ang="T54">
                      <a:pos x="T20" y="T21"/>
                    </a:cxn>
                    <a:cxn ang="T55">
                      <a:pos x="T22" y="T23"/>
                    </a:cxn>
                    <a:cxn ang="T56">
                      <a:pos x="T24" y="T25"/>
                    </a:cxn>
                    <a:cxn ang="T57">
                      <a:pos x="T26" y="T27"/>
                    </a:cxn>
                    <a:cxn ang="T58">
                      <a:pos x="T28" y="T29"/>
                    </a:cxn>
                    <a:cxn ang="T59">
                      <a:pos x="T30" y="T31"/>
                    </a:cxn>
                    <a:cxn ang="T60">
                      <a:pos x="T32" y="T33"/>
                    </a:cxn>
                    <a:cxn ang="T61">
                      <a:pos x="T34" y="T35"/>
                    </a:cxn>
                    <a:cxn ang="T62">
                      <a:pos x="T36" y="T37"/>
                    </a:cxn>
                    <a:cxn ang="T63">
                      <a:pos x="T38" y="T39"/>
                    </a:cxn>
                    <a:cxn ang="T64">
                      <a:pos x="T40" y="T41"/>
                    </a:cxn>
                    <a:cxn ang="T65">
                      <a:pos x="T42" y="T43"/>
                    </a:cxn>
                  </a:cxnLst>
                  <a:rect l="0" t="0" r="r" b="b"/>
                  <a:pathLst>
                    <a:path w="34" h="67">
                      <a:moveTo>
                        <a:pt x="2" y="18"/>
                      </a:moveTo>
                      <a:lnTo>
                        <a:pt x="7" y="8"/>
                      </a:lnTo>
                      <a:lnTo>
                        <a:pt x="11" y="4"/>
                      </a:lnTo>
                      <a:lnTo>
                        <a:pt x="16" y="2"/>
                      </a:lnTo>
                      <a:lnTo>
                        <a:pt x="21" y="0"/>
                      </a:lnTo>
                      <a:lnTo>
                        <a:pt x="26" y="2"/>
                      </a:lnTo>
                      <a:lnTo>
                        <a:pt x="30" y="7"/>
                      </a:lnTo>
                      <a:lnTo>
                        <a:pt x="33" y="16"/>
                      </a:lnTo>
                      <a:lnTo>
                        <a:pt x="32" y="25"/>
                      </a:lnTo>
                      <a:lnTo>
                        <a:pt x="30" y="34"/>
                      </a:lnTo>
                      <a:lnTo>
                        <a:pt x="27" y="44"/>
                      </a:lnTo>
                      <a:lnTo>
                        <a:pt x="23" y="52"/>
                      </a:lnTo>
                      <a:lnTo>
                        <a:pt x="18" y="60"/>
                      </a:lnTo>
                      <a:lnTo>
                        <a:pt x="14" y="64"/>
                      </a:lnTo>
                      <a:lnTo>
                        <a:pt x="10" y="66"/>
                      </a:lnTo>
                      <a:lnTo>
                        <a:pt x="4" y="65"/>
                      </a:lnTo>
                      <a:lnTo>
                        <a:pt x="1" y="63"/>
                      </a:lnTo>
                      <a:lnTo>
                        <a:pt x="0" y="57"/>
                      </a:lnTo>
                      <a:lnTo>
                        <a:pt x="1" y="46"/>
                      </a:lnTo>
                      <a:lnTo>
                        <a:pt x="2" y="38"/>
                      </a:lnTo>
                      <a:lnTo>
                        <a:pt x="1" y="29"/>
                      </a:lnTo>
                      <a:lnTo>
                        <a:pt x="2" y="18"/>
                      </a:lnTo>
                    </a:path>
                  </a:pathLst>
                </a:custGeom>
                <a:solidFill>
                  <a:srgbClr val="FF9F7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4146" name="Freeform 243"/>
                <p:cNvSpPr>
                  <a:spLocks/>
                </p:cNvSpPr>
                <p:nvPr/>
              </p:nvSpPr>
              <p:spPr bwMode="auto">
                <a:xfrm>
                  <a:off x="4405" y="1742"/>
                  <a:ext cx="23" cy="46"/>
                </a:xfrm>
                <a:custGeom>
                  <a:avLst/>
                  <a:gdLst>
                    <a:gd name="T0" fmla="*/ 22 w 23"/>
                    <a:gd name="T1" fmla="*/ 5 h 46"/>
                    <a:gd name="T2" fmla="*/ 16 w 23"/>
                    <a:gd name="T3" fmla="*/ 3 h 46"/>
                    <a:gd name="T4" fmla="*/ 12 w 23"/>
                    <a:gd name="T5" fmla="*/ 4 h 46"/>
                    <a:gd name="T6" fmla="*/ 11 w 23"/>
                    <a:gd name="T7" fmla="*/ 6 h 46"/>
                    <a:gd name="T8" fmla="*/ 9 w 23"/>
                    <a:gd name="T9" fmla="*/ 9 h 46"/>
                    <a:gd name="T10" fmla="*/ 9 w 23"/>
                    <a:gd name="T11" fmla="*/ 13 h 46"/>
                    <a:gd name="T12" fmla="*/ 11 w 23"/>
                    <a:gd name="T13" fmla="*/ 17 h 46"/>
                    <a:gd name="T14" fmla="*/ 15 w 23"/>
                    <a:gd name="T15" fmla="*/ 18 h 46"/>
                    <a:gd name="T16" fmla="*/ 18 w 23"/>
                    <a:gd name="T17" fmla="*/ 20 h 46"/>
                    <a:gd name="T18" fmla="*/ 19 w 23"/>
                    <a:gd name="T19" fmla="*/ 24 h 46"/>
                    <a:gd name="T20" fmla="*/ 17 w 23"/>
                    <a:gd name="T21" fmla="*/ 29 h 46"/>
                    <a:gd name="T22" fmla="*/ 14 w 23"/>
                    <a:gd name="T23" fmla="*/ 33 h 46"/>
                    <a:gd name="T24" fmla="*/ 11 w 23"/>
                    <a:gd name="T25" fmla="*/ 35 h 46"/>
                    <a:gd name="T26" fmla="*/ 7 w 23"/>
                    <a:gd name="T27" fmla="*/ 36 h 46"/>
                    <a:gd name="T28" fmla="*/ 4 w 23"/>
                    <a:gd name="T29" fmla="*/ 38 h 46"/>
                    <a:gd name="T30" fmla="*/ 3 w 23"/>
                    <a:gd name="T31" fmla="*/ 41 h 46"/>
                    <a:gd name="T32" fmla="*/ 2 w 23"/>
                    <a:gd name="T33" fmla="*/ 45 h 46"/>
                    <a:gd name="T34" fmla="*/ 0 w 23"/>
                    <a:gd name="T35" fmla="*/ 45 h 46"/>
                    <a:gd name="T36" fmla="*/ 0 w 23"/>
                    <a:gd name="T37" fmla="*/ 41 h 46"/>
                    <a:gd name="T38" fmla="*/ 0 w 23"/>
                    <a:gd name="T39" fmla="*/ 37 h 46"/>
                    <a:gd name="T40" fmla="*/ 2 w 23"/>
                    <a:gd name="T41" fmla="*/ 33 h 46"/>
                    <a:gd name="T42" fmla="*/ 2 w 23"/>
                    <a:gd name="T43" fmla="*/ 29 h 46"/>
                    <a:gd name="T44" fmla="*/ 2 w 23"/>
                    <a:gd name="T45" fmla="*/ 24 h 46"/>
                    <a:gd name="T46" fmla="*/ 4 w 23"/>
                    <a:gd name="T47" fmla="*/ 26 h 46"/>
                    <a:gd name="T48" fmla="*/ 7 w 23"/>
                    <a:gd name="T49" fmla="*/ 26 h 46"/>
                    <a:gd name="T50" fmla="*/ 8 w 23"/>
                    <a:gd name="T51" fmla="*/ 24 h 46"/>
                    <a:gd name="T52" fmla="*/ 6 w 23"/>
                    <a:gd name="T53" fmla="*/ 20 h 46"/>
                    <a:gd name="T54" fmla="*/ 7 w 23"/>
                    <a:gd name="T55" fmla="*/ 16 h 46"/>
                    <a:gd name="T56" fmla="*/ 6 w 23"/>
                    <a:gd name="T57" fmla="*/ 12 h 46"/>
                    <a:gd name="T58" fmla="*/ 7 w 23"/>
                    <a:gd name="T59" fmla="*/ 7 h 46"/>
                    <a:gd name="T60" fmla="*/ 9 w 23"/>
                    <a:gd name="T61" fmla="*/ 2 h 46"/>
                    <a:gd name="T62" fmla="*/ 12 w 23"/>
                    <a:gd name="T63" fmla="*/ 0 h 46"/>
                    <a:gd name="T64" fmla="*/ 16 w 23"/>
                    <a:gd name="T65" fmla="*/ 0 h 46"/>
                    <a:gd name="T66" fmla="*/ 20 w 23"/>
                    <a:gd name="T67" fmla="*/ 2 h 46"/>
                    <a:gd name="T68" fmla="*/ 22 w 23"/>
                    <a:gd name="T69" fmla="*/ 5 h 4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</a:gdLst>
                  <a:ahLst/>
                  <a:cxnLst>
                    <a:cxn ang="T70">
                      <a:pos x="T0" y="T1"/>
                    </a:cxn>
                    <a:cxn ang="T71">
                      <a:pos x="T2" y="T3"/>
                    </a:cxn>
                    <a:cxn ang="T72">
                      <a:pos x="T4" y="T5"/>
                    </a:cxn>
                    <a:cxn ang="T73">
                      <a:pos x="T6" y="T7"/>
                    </a:cxn>
                    <a:cxn ang="T74">
                      <a:pos x="T8" y="T9"/>
                    </a:cxn>
                    <a:cxn ang="T75">
                      <a:pos x="T10" y="T11"/>
                    </a:cxn>
                    <a:cxn ang="T76">
                      <a:pos x="T12" y="T13"/>
                    </a:cxn>
                    <a:cxn ang="T77">
                      <a:pos x="T14" y="T15"/>
                    </a:cxn>
                    <a:cxn ang="T78">
                      <a:pos x="T16" y="T17"/>
                    </a:cxn>
                    <a:cxn ang="T79">
                      <a:pos x="T18" y="T19"/>
                    </a:cxn>
                    <a:cxn ang="T80">
                      <a:pos x="T20" y="T21"/>
                    </a:cxn>
                    <a:cxn ang="T81">
                      <a:pos x="T22" y="T23"/>
                    </a:cxn>
                    <a:cxn ang="T82">
                      <a:pos x="T24" y="T25"/>
                    </a:cxn>
                    <a:cxn ang="T83">
                      <a:pos x="T26" y="T27"/>
                    </a:cxn>
                    <a:cxn ang="T84">
                      <a:pos x="T28" y="T29"/>
                    </a:cxn>
                    <a:cxn ang="T85">
                      <a:pos x="T30" y="T31"/>
                    </a:cxn>
                    <a:cxn ang="T86">
                      <a:pos x="T32" y="T33"/>
                    </a:cxn>
                    <a:cxn ang="T87">
                      <a:pos x="T34" y="T35"/>
                    </a:cxn>
                    <a:cxn ang="T88">
                      <a:pos x="T36" y="T37"/>
                    </a:cxn>
                    <a:cxn ang="T89">
                      <a:pos x="T38" y="T39"/>
                    </a:cxn>
                    <a:cxn ang="T90">
                      <a:pos x="T40" y="T41"/>
                    </a:cxn>
                    <a:cxn ang="T91">
                      <a:pos x="T42" y="T43"/>
                    </a:cxn>
                    <a:cxn ang="T92">
                      <a:pos x="T44" y="T45"/>
                    </a:cxn>
                    <a:cxn ang="T93">
                      <a:pos x="T46" y="T47"/>
                    </a:cxn>
                    <a:cxn ang="T94">
                      <a:pos x="T48" y="T49"/>
                    </a:cxn>
                    <a:cxn ang="T95">
                      <a:pos x="T50" y="T51"/>
                    </a:cxn>
                    <a:cxn ang="T96">
                      <a:pos x="T52" y="T53"/>
                    </a:cxn>
                    <a:cxn ang="T97">
                      <a:pos x="T54" y="T55"/>
                    </a:cxn>
                    <a:cxn ang="T98">
                      <a:pos x="T56" y="T57"/>
                    </a:cxn>
                    <a:cxn ang="T99">
                      <a:pos x="T58" y="T59"/>
                    </a:cxn>
                    <a:cxn ang="T100">
                      <a:pos x="T60" y="T61"/>
                    </a:cxn>
                    <a:cxn ang="T101">
                      <a:pos x="T62" y="T63"/>
                    </a:cxn>
                    <a:cxn ang="T102">
                      <a:pos x="T64" y="T65"/>
                    </a:cxn>
                    <a:cxn ang="T103">
                      <a:pos x="T66" y="T67"/>
                    </a:cxn>
                    <a:cxn ang="T104">
                      <a:pos x="T68" y="T69"/>
                    </a:cxn>
                  </a:cxnLst>
                  <a:rect l="0" t="0" r="r" b="b"/>
                  <a:pathLst>
                    <a:path w="23" h="46">
                      <a:moveTo>
                        <a:pt x="22" y="5"/>
                      </a:moveTo>
                      <a:lnTo>
                        <a:pt x="16" y="3"/>
                      </a:lnTo>
                      <a:lnTo>
                        <a:pt x="12" y="4"/>
                      </a:lnTo>
                      <a:lnTo>
                        <a:pt x="11" y="6"/>
                      </a:lnTo>
                      <a:lnTo>
                        <a:pt x="9" y="9"/>
                      </a:lnTo>
                      <a:lnTo>
                        <a:pt x="9" y="13"/>
                      </a:lnTo>
                      <a:lnTo>
                        <a:pt x="11" y="17"/>
                      </a:lnTo>
                      <a:lnTo>
                        <a:pt x="15" y="18"/>
                      </a:lnTo>
                      <a:lnTo>
                        <a:pt x="18" y="20"/>
                      </a:lnTo>
                      <a:lnTo>
                        <a:pt x="19" y="24"/>
                      </a:lnTo>
                      <a:lnTo>
                        <a:pt x="17" y="29"/>
                      </a:lnTo>
                      <a:lnTo>
                        <a:pt x="14" y="33"/>
                      </a:lnTo>
                      <a:lnTo>
                        <a:pt x="11" y="35"/>
                      </a:lnTo>
                      <a:lnTo>
                        <a:pt x="7" y="36"/>
                      </a:lnTo>
                      <a:lnTo>
                        <a:pt x="4" y="38"/>
                      </a:lnTo>
                      <a:lnTo>
                        <a:pt x="3" y="41"/>
                      </a:lnTo>
                      <a:lnTo>
                        <a:pt x="2" y="45"/>
                      </a:lnTo>
                      <a:lnTo>
                        <a:pt x="0" y="45"/>
                      </a:lnTo>
                      <a:lnTo>
                        <a:pt x="0" y="41"/>
                      </a:lnTo>
                      <a:lnTo>
                        <a:pt x="0" y="37"/>
                      </a:lnTo>
                      <a:lnTo>
                        <a:pt x="2" y="33"/>
                      </a:lnTo>
                      <a:lnTo>
                        <a:pt x="2" y="29"/>
                      </a:lnTo>
                      <a:lnTo>
                        <a:pt x="2" y="24"/>
                      </a:lnTo>
                      <a:lnTo>
                        <a:pt x="4" y="26"/>
                      </a:lnTo>
                      <a:lnTo>
                        <a:pt x="7" y="26"/>
                      </a:lnTo>
                      <a:lnTo>
                        <a:pt x="8" y="24"/>
                      </a:lnTo>
                      <a:lnTo>
                        <a:pt x="6" y="20"/>
                      </a:lnTo>
                      <a:lnTo>
                        <a:pt x="7" y="16"/>
                      </a:lnTo>
                      <a:lnTo>
                        <a:pt x="6" y="12"/>
                      </a:lnTo>
                      <a:lnTo>
                        <a:pt x="7" y="7"/>
                      </a:lnTo>
                      <a:lnTo>
                        <a:pt x="9" y="2"/>
                      </a:lnTo>
                      <a:lnTo>
                        <a:pt x="12" y="0"/>
                      </a:lnTo>
                      <a:lnTo>
                        <a:pt x="16" y="0"/>
                      </a:lnTo>
                      <a:lnTo>
                        <a:pt x="20" y="2"/>
                      </a:lnTo>
                      <a:lnTo>
                        <a:pt x="22" y="5"/>
                      </a:lnTo>
                    </a:path>
                  </a:pathLst>
                </a:custGeom>
                <a:solidFill>
                  <a:srgbClr val="FF7F3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44136" name="Group 244"/>
              <p:cNvGrpSpPr>
                <a:grpSpLocks/>
              </p:cNvGrpSpPr>
              <p:nvPr/>
            </p:nvGrpSpPr>
            <p:grpSpPr bwMode="auto">
              <a:xfrm>
                <a:off x="4391" y="1788"/>
                <a:ext cx="28" cy="28"/>
                <a:chOff x="4391" y="1788"/>
                <a:chExt cx="28" cy="28"/>
              </a:xfrm>
            </p:grpSpPr>
            <p:grpSp>
              <p:nvGrpSpPr>
                <p:cNvPr id="44137" name="Group 245"/>
                <p:cNvGrpSpPr>
                  <a:grpSpLocks/>
                </p:cNvGrpSpPr>
                <p:nvPr/>
              </p:nvGrpSpPr>
              <p:grpSpPr bwMode="auto">
                <a:xfrm>
                  <a:off x="4391" y="1788"/>
                  <a:ext cx="28" cy="28"/>
                  <a:chOff x="4391" y="1788"/>
                  <a:chExt cx="28" cy="28"/>
                </a:xfrm>
              </p:grpSpPr>
              <p:sp>
                <p:nvSpPr>
                  <p:cNvPr id="44143" name="Oval 246"/>
                  <p:cNvSpPr>
                    <a:spLocks noChangeArrowheads="1"/>
                  </p:cNvSpPr>
                  <p:nvPr/>
                </p:nvSpPr>
                <p:spPr bwMode="auto">
                  <a:xfrm>
                    <a:off x="4395" y="1789"/>
                    <a:ext cx="24" cy="27"/>
                  </a:xfrm>
                  <a:prstGeom prst="ellipse">
                    <a:avLst/>
                  </a:prstGeom>
                  <a:solidFill>
                    <a:srgbClr val="9F3F00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44144" name="Oval 247"/>
                  <p:cNvSpPr>
                    <a:spLocks noChangeArrowheads="1"/>
                  </p:cNvSpPr>
                  <p:nvPr/>
                </p:nvSpPr>
                <p:spPr bwMode="auto">
                  <a:xfrm>
                    <a:off x="4391" y="1788"/>
                    <a:ext cx="26" cy="26"/>
                  </a:xfrm>
                  <a:prstGeom prst="ellipse">
                    <a:avLst/>
                  </a:prstGeom>
                  <a:solidFill>
                    <a:srgbClr val="FFFF9F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44138" name="Group 248"/>
                <p:cNvGrpSpPr>
                  <a:grpSpLocks/>
                </p:cNvGrpSpPr>
                <p:nvPr/>
              </p:nvGrpSpPr>
              <p:grpSpPr bwMode="auto">
                <a:xfrm>
                  <a:off x="4393" y="1789"/>
                  <a:ext cx="25" cy="26"/>
                  <a:chOff x="4393" y="1789"/>
                  <a:chExt cx="25" cy="26"/>
                </a:xfrm>
              </p:grpSpPr>
              <p:sp>
                <p:nvSpPr>
                  <p:cNvPr id="44139" name="Oval 249"/>
                  <p:cNvSpPr>
                    <a:spLocks noChangeArrowheads="1"/>
                  </p:cNvSpPr>
                  <p:nvPr/>
                </p:nvSpPr>
                <p:spPr bwMode="auto">
                  <a:xfrm>
                    <a:off x="4393" y="1789"/>
                    <a:ext cx="24" cy="26"/>
                  </a:xfrm>
                  <a:prstGeom prst="ellipse">
                    <a:avLst/>
                  </a:prstGeom>
                  <a:solidFill>
                    <a:srgbClr val="FF9F00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44140" name="Arc 250"/>
                  <p:cNvSpPr>
                    <a:spLocks/>
                  </p:cNvSpPr>
                  <p:nvPr/>
                </p:nvSpPr>
                <p:spPr bwMode="auto">
                  <a:xfrm>
                    <a:off x="4407" y="1794"/>
                    <a:ext cx="11" cy="18"/>
                  </a:xfrm>
                  <a:custGeom>
                    <a:avLst/>
                    <a:gdLst>
                      <a:gd name="T0" fmla="*/ 0 w 29996"/>
                      <a:gd name="T1" fmla="*/ 0 h 43200"/>
                      <a:gd name="T2" fmla="*/ 0 w 29996"/>
                      <a:gd name="T3" fmla="*/ 0 h 43200"/>
                      <a:gd name="T4" fmla="*/ 0 w 29996"/>
                      <a:gd name="T5" fmla="*/ 0 h 43200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29996" h="43200" fill="none" extrusionOk="0">
                        <a:moveTo>
                          <a:pt x="8395" y="0"/>
                        </a:moveTo>
                        <a:cubicBezTo>
                          <a:pt x="20325" y="0"/>
                          <a:pt x="29996" y="9670"/>
                          <a:pt x="29996" y="21600"/>
                        </a:cubicBezTo>
                        <a:cubicBezTo>
                          <a:pt x="29996" y="33529"/>
                          <a:pt x="20325" y="43200"/>
                          <a:pt x="8396" y="43200"/>
                        </a:cubicBezTo>
                        <a:cubicBezTo>
                          <a:pt x="5511" y="43200"/>
                          <a:pt x="2657" y="42622"/>
                          <a:pt x="-1" y="41501"/>
                        </a:cubicBezTo>
                      </a:path>
                      <a:path w="29996" h="43200" stroke="0" extrusionOk="0">
                        <a:moveTo>
                          <a:pt x="8395" y="0"/>
                        </a:moveTo>
                        <a:cubicBezTo>
                          <a:pt x="20325" y="0"/>
                          <a:pt x="29996" y="9670"/>
                          <a:pt x="29996" y="21600"/>
                        </a:cubicBezTo>
                        <a:cubicBezTo>
                          <a:pt x="29996" y="33529"/>
                          <a:pt x="20325" y="43200"/>
                          <a:pt x="8396" y="43200"/>
                        </a:cubicBezTo>
                        <a:cubicBezTo>
                          <a:pt x="5511" y="43200"/>
                          <a:pt x="2657" y="42622"/>
                          <a:pt x="-1" y="41501"/>
                        </a:cubicBezTo>
                        <a:lnTo>
                          <a:pt x="8396" y="21600"/>
                        </a:lnTo>
                        <a:lnTo>
                          <a:pt x="8395" y="0"/>
                        </a:lnTo>
                        <a:close/>
                      </a:path>
                    </a:pathLst>
                  </a:custGeom>
                  <a:solidFill>
                    <a:srgbClr val="FFBF1F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44141" name="Arc 251"/>
                  <p:cNvSpPr>
                    <a:spLocks/>
                  </p:cNvSpPr>
                  <p:nvPr/>
                </p:nvSpPr>
                <p:spPr bwMode="auto">
                  <a:xfrm>
                    <a:off x="4398" y="1793"/>
                    <a:ext cx="13" cy="17"/>
                  </a:xfrm>
                  <a:custGeom>
                    <a:avLst/>
                    <a:gdLst>
                      <a:gd name="T0" fmla="*/ 0 w 35919"/>
                      <a:gd name="T1" fmla="*/ 0 h 43200"/>
                      <a:gd name="T2" fmla="*/ 0 w 35919"/>
                      <a:gd name="T3" fmla="*/ 0 h 43200"/>
                      <a:gd name="T4" fmla="*/ 0 w 35919"/>
                      <a:gd name="T5" fmla="*/ 0 h 43200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35919" h="43200" fill="none" extrusionOk="0">
                        <a:moveTo>
                          <a:pt x="14318" y="0"/>
                        </a:moveTo>
                        <a:cubicBezTo>
                          <a:pt x="26248" y="0"/>
                          <a:pt x="35919" y="9670"/>
                          <a:pt x="35919" y="21600"/>
                        </a:cubicBezTo>
                        <a:cubicBezTo>
                          <a:pt x="35919" y="33529"/>
                          <a:pt x="26248" y="43200"/>
                          <a:pt x="14319" y="43200"/>
                        </a:cubicBezTo>
                        <a:cubicBezTo>
                          <a:pt x="9043" y="43200"/>
                          <a:pt x="3950" y="41269"/>
                          <a:pt x="0" y="37771"/>
                        </a:cubicBezTo>
                      </a:path>
                      <a:path w="35919" h="43200" stroke="0" extrusionOk="0">
                        <a:moveTo>
                          <a:pt x="14318" y="0"/>
                        </a:moveTo>
                        <a:cubicBezTo>
                          <a:pt x="26248" y="0"/>
                          <a:pt x="35919" y="9670"/>
                          <a:pt x="35919" y="21600"/>
                        </a:cubicBezTo>
                        <a:cubicBezTo>
                          <a:pt x="35919" y="33529"/>
                          <a:pt x="26248" y="43200"/>
                          <a:pt x="14319" y="43200"/>
                        </a:cubicBezTo>
                        <a:cubicBezTo>
                          <a:pt x="9043" y="43200"/>
                          <a:pt x="3950" y="41269"/>
                          <a:pt x="0" y="37771"/>
                        </a:cubicBezTo>
                        <a:lnTo>
                          <a:pt x="14319" y="21600"/>
                        </a:lnTo>
                        <a:lnTo>
                          <a:pt x="14318" y="0"/>
                        </a:lnTo>
                        <a:close/>
                      </a:path>
                    </a:pathLst>
                  </a:custGeom>
                  <a:solidFill>
                    <a:srgbClr val="BF7F1F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44142" name="Oval 252"/>
                  <p:cNvSpPr>
                    <a:spLocks noChangeArrowheads="1"/>
                  </p:cNvSpPr>
                  <p:nvPr/>
                </p:nvSpPr>
                <p:spPr bwMode="auto">
                  <a:xfrm>
                    <a:off x="4398" y="1792"/>
                    <a:ext cx="16" cy="16"/>
                  </a:xfrm>
                  <a:prstGeom prst="ellipse">
                    <a:avLst/>
                  </a:prstGeom>
                  <a:solidFill>
                    <a:srgbClr val="FFFF9F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</p:grpSp>
          </p:grpSp>
        </p:grpSp>
      </p:grpSp>
      <p:grpSp>
        <p:nvGrpSpPr>
          <p:cNvPr id="44087" name="Group 253"/>
          <p:cNvGrpSpPr>
            <a:grpSpLocks/>
          </p:cNvGrpSpPr>
          <p:nvPr/>
        </p:nvGrpSpPr>
        <p:grpSpPr bwMode="auto">
          <a:xfrm>
            <a:off x="4843463" y="5826125"/>
            <a:ext cx="290512" cy="346075"/>
            <a:chOff x="3051" y="3670"/>
            <a:chExt cx="183" cy="218"/>
          </a:xfrm>
        </p:grpSpPr>
        <p:sp>
          <p:nvSpPr>
            <p:cNvPr id="44125" name="Line 254"/>
            <p:cNvSpPr>
              <a:spLocks noChangeShapeType="1"/>
            </p:cNvSpPr>
            <p:nvPr/>
          </p:nvSpPr>
          <p:spPr bwMode="auto">
            <a:xfrm>
              <a:off x="3138" y="3670"/>
              <a:ext cx="0" cy="145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44126" name="Line 255"/>
            <p:cNvSpPr>
              <a:spLocks noChangeShapeType="1"/>
            </p:cNvSpPr>
            <p:nvPr/>
          </p:nvSpPr>
          <p:spPr bwMode="auto">
            <a:xfrm>
              <a:off x="3051" y="3815"/>
              <a:ext cx="183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44127" name="Line 256"/>
            <p:cNvSpPr>
              <a:spLocks noChangeShapeType="1"/>
            </p:cNvSpPr>
            <p:nvPr/>
          </p:nvSpPr>
          <p:spPr bwMode="auto">
            <a:xfrm>
              <a:off x="3099" y="3851"/>
              <a:ext cx="87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44128" name="Line 257"/>
            <p:cNvSpPr>
              <a:spLocks noChangeShapeType="1"/>
            </p:cNvSpPr>
            <p:nvPr/>
          </p:nvSpPr>
          <p:spPr bwMode="auto">
            <a:xfrm>
              <a:off x="3123" y="3888"/>
              <a:ext cx="34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grpSp>
        <p:nvGrpSpPr>
          <p:cNvPr id="44088" name="Group 258"/>
          <p:cNvGrpSpPr>
            <a:grpSpLocks/>
          </p:cNvGrpSpPr>
          <p:nvPr/>
        </p:nvGrpSpPr>
        <p:grpSpPr bwMode="auto">
          <a:xfrm>
            <a:off x="776288" y="5826125"/>
            <a:ext cx="292100" cy="346075"/>
            <a:chOff x="489" y="3670"/>
            <a:chExt cx="184" cy="218"/>
          </a:xfrm>
        </p:grpSpPr>
        <p:sp>
          <p:nvSpPr>
            <p:cNvPr id="44121" name="Line 259"/>
            <p:cNvSpPr>
              <a:spLocks noChangeShapeType="1"/>
            </p:cNvSpPr>
            <p:nvPr/>
          </p:nvSpPr>
          <p:spPr bwMode="auto">
            <a:xfrm>
              <a:off x="579" y="3670"/>
              <a:ext cx="0" cy="145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44122" name="Line 260"/>
            <p:cNvSpPr>
              <a:spLocks noChangeShapeType="1"/>
            </p:cNvSpPr>
            <p:nvPr/>
          </p:nvSpPr>
          <p:spPr bwMode="auto">
            <a:xfrm>
              <a:off x="489" y="3815"/>
              <a:ext cx="184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44123" name="Line 261"/>
            <p:cNvSpPr>
              <a:spLocks noChangeShapeType="1"/>
            </p:cNvSpPr>
            <p:nvPr/>
          </p:nvSpPr>
          <p:spPr bwMode="auto">
            <a:xfrm>
              <a:off x="537" y="3851"/>
              <a:ext cx="88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44124" name="Line 262"/>
            <p:cNvSpPr>
              <a:spLocks noChangeShapeType="1"/>
            </p:cNvSpPr>
            <p:nvPr/>
          </p:nvSpPr>
          <p:spPr bwMode="auto">
            <a:xfrm>
              <a:off x="561" y="3888"/>
              <a:ext cx="35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sp>
        <p:nvSpPr>
          <p:cNvPr id="44089" name="Rectangle 263"/>
          <p:cNvSpPr>
            <a:spLocks noChangeArrowheads="1"/>
          </p:cNvSpPr>
          <p:nvPr/>
        </p:nvSpPr>
        <p:spPr bwMode="auto">
          <a:xfrm>
            <a:off x="4008438" y="5275263"/>
            <a:ext cx="976312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79375" tIns="39688" rIns="79375" bIns="39688">
            <a:spAutoFit/>
          </a:bodyPr>
          <a:lstStyle/>
          <a:p>
            <a:pPr algn="ctr" defTabSz="785813" eaLnBrk="0" hangingPunct="0"/>
            <a:r>
              <a:rPr lang="fr-FR" sz="1900" b="1" i="1">
                <a:solidFill>
                  <a:srgbClr val="B3B900"/>
                </a:solidFill>
                <a:latin typeface="Arial" charset="0"/>
              </a:rPr>
              <a:t>TERRE</a:t>
            </a:r>
          </a:p>
        </p:txBody>
      </p:sp>
      <p:grpSp>
        <p:nvGrpSpPr>
          <p:cNvPr id="44090" name="Group 264"/>
          <p:cNvGrpSpPr>
            <a:grpSpLocks/>
          </p:cNvGrpSpPr>
          <p:nvPr/>
        </p:nvGrpSpPr>
        <p:grpSpPr bwMode="auto">
          <a:xfrm>
            <a:off x="4678363" y="1809750"/>
            <a:ext cx="1416050" cy="523875"/>
            <a:chOff x="2947" y="1140"/>
            <a:chExt cx="892" cy="330"/>
          </a:xfrm>
        </p:grpSpPr>
        <p:sp>
          <p:nvSpPr>
            <p:cNvPr id="44119" name="AutoShape 265"/>
            <p:cNvSpPr>
              <a:spLocks noChangeArrowheads="1"/>
            </p:cNvSpPr>
            <p:nvPr/>
          </p:nvSpPr>
          <p:spPr bwMode="auto">
            <a:xfrm>
              <a:off x="2947" y="1140"/>
              <a:ext cx="892" cy="330"/>
            </a:xfrm>
            <a:prstGeom prst="star16">
              <a:avLst>
                <a:gd name="adj" fmla="val 37500"/>
              </a:avLst>
            </a:prstGeom>
            <a:solidFill>
              <a:srgbClr val="F7668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44120" name="Rectangle 266"/>
            <p:cNvSpPr>
              <a:spLocks noChangeArrowheads="1"/>
            </p:cNvSpPr>
            <p:nvPr/>
          </p:nvSpPr>
          <p:spPr bwMode="auto">
            <a:xfrm>
              <a:off x="3177" y="1209"/>
              <a:ext cx="421" cy="2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79375" tIns="39688" rIns="79375" bIns="39688">
              <a:spAutoFit/>
            </a:bodyPr>
            <a:lstStyle/>
            <a:p>
              <a:pPr algn="ctr" defTabSz="785813" eaLnBrk="0" hangingPunct="0"/>
              <a:r>
                <a:rPr lang="fr-FR" sz="1900" b="1">
                  <a:latin typeface="Arial" charset="0"/>
                </a:rPr>
                <a:t>Clac</a:t>
              </a:r>
            </a:p>
          </p:txBody>
        </p:sp>
      </p:grpSp>
      <p:sp>
        <p:nvSpPr>
          <p:cNvPr id="44091" name="Rectangle 267"/>
          <p:cNvSpPr>
            <a:spLocks noChangeArrowheads="1"/>
          </p:cNvSpPr>
          <p:nvPr/>
        </p:nvSpPr>
        <p:spPr bwMode="auto">
          <a:xfrm>
            <a:off x="2667000" y="1981200"/>
            <a:ext cx="928688" cy="381000"/>
          </a:xfrm>
          <a:prstGeom prst="rect">
            <a:avLst/>
          </a:prstGeom>
          <a:solidFill>
            <a:srgbClr val="F7668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9375" tIns="39688" rIns="79375" bIns="39688">
            <a:spAutoFit/>
          </a:bodyPr>
          <a:lstStyle/>
          <a:p>
            <a:pPr algn="ctr" defTabSz="785813" eaLnBrk="0" hangingPunct="0"/>
            <a:r>
              <a:rPr lang="fr-FR" sz="1900" b="1" i="1">
                <a:latin typeface="Arial" charset="0"/>
              </a:rPr>
              <a:t>NON !</a:t>
            </a:r>
          </a:p>
        </p:txBody>
      </p:sp>
      <p:sp>
        <p:nvSpPr>
          <p:cNvPr id="44092" name="Rectangle 268"/>
          <p:cNvSpPr>
            <a:spLocks noChangeArrowheads="1"/>
          </p:cNvSpPr>
          <p:nvPr/>
        </p:nvSpPr>
        <p:spPr bwMode="auto">
          <a:xfrm>
            <a:off x="6477000" y="1981200"/>
            <a:ext cx="925513" cy="368300"/>
          </a:xfrm>
          <a:prstGeom prst="rect">
            <a:avLst/>
          </a:prstGeom>
          <a:solidFill>
            <a:srgbClr val="183B9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9375" tIns="39688" rIns="79375" bIns="39688">
            <a:spAutoFit/>
          </a:bodyPr>
          <a:lstStyle/>
          <a:p>
            <a:pPr algn="ctr" defTabSz="785813" eaLnBrk="0" hangingPunct="0"/>
            <a:r>
              <a:rPr lang="fr-FR" sz="1900" b="1" i="1">
                <a:latin typeface="Arial" charset="0"/>
              </a:rPr>
              <a:t>OUI !</a:t>
            </a:r>
          </a:p>
        </p:txBody>
      </p:sp>
      <p:sp>
        <p:nvSpPr>
          <p:cNvPr id="44093" name="Rectangle 269"/>
          <p:cNvSpPr>
            <a:spLocks noChangeArrowheads="1"/>
          </p:cNvSpPr>
          <p:nvPr/>
        </p:nvSpPr>
        <p:spPr bwMode="auto">
          <a:xfrm>
            <a:off x="1277938" y="2449513"/>
            <a:ext cx="1485900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79375" tIns="39688" rIns="79375" bIns="39688">
            <a:spAutoFit/>
          </a:bodyPr>
          <a:lstStyle/>
          <a:p>
            <a:pPr algn="ctr" defTabSz="785813" eaLnBrk="0" hangingPunct="0"/>
            <a:r>
              <a:rPr lang="fr-FR" sz="1900" b="1" i="1">
                <a:latin typeface="Arial" charset="0"/>
              </a:rPr>
              <a:t>Disjoncteur</a:t>
            </a:r>
          </a:p>
        </p:txBody>
      </p:sp>
      <p:sp>
        <p:nvSpPr>
          <p:cNvPr id="44094" name="Rectangle 270"/>
          <p:cNvSpPr>
            <a:spLocks noChangeArrowheads="1"/>
          </p:cNvSpPr>
          <p:nvPr/>
        </p:nvSpPr>
        <p:spPr bwMode="auto">
          <a:xfrm>
            <a:off x="5270500" y="2449513"/>
            <a:ext cx="1485900" cy="65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79375" tIns="39688" rIns="79375" bIns="39688">
            <a:spAutoFit/>
          </a:bodyPr>
          <a:lstStyle/>
          <a:p>
            <a:pPr algn="ctr" defTabSz="785813" eaLnBrk="0" hangingPunct="0"/>
            <a:r>
              <a:rPr lang="fr-FR" sz="1900" b="1" i="1">
                <a:latin typeface="Arial" charset="0"/>
              </a:rPr>
              <a:t>Disjoncteur</a:t>
            </a:r>
          </a:p>
          <a:p>
            <a:pPr algn="ctr" defTabSz="785813" eaLnBrk="0" hangingPunct="0"/>
            <a:r>
              <a:rPr lang="fr-FR" sz="1900" b="1" i="1">
                <a:latin typeface="Arial" charset="0"/>
              </a:rPr>
              <a:t>différentiel</a:t>
            </a:r>
          </a:p>
        </p:txBody>
      </p:sp>
      <p:sp>
        <p:nvSpPr>
          <p:cNvPr id="44095" name="Oval 271"/>
          <p:cNvSpPr>
            <a:spLocks noChangeArrowheads="1"/>
          </p:cNvSpPr>
          <p:nvPr/>
        </p:nvSpPr>
        <p:spPr bwMode="auto">
          <a:xfrm>
            <a:off x="7567613" y="2624138"/>
            <a:ext cx="25400" cy="25400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grpSp>
        <p:nvGrpSpPr>
          <p:cNvPr id="44096" name="Group 272"/>
          <p:cNvGrpSpPr>
            <a:grpSpLocks/>
          </p:cNvGrpSpPr>
          <p:nvPr/>
        </p:nvGrpSpPr>
        <p:grpSpPr bwMode="auto">
          <a:xfrm>
            <a:off x="2909888" y="2600325"/>
            <a:ext cx="368300" cy="503238"/>
            <a:chOff x="1833" y="1638"/>
            <a:chExt cx="232" cy="317"/>
          </a:xfrm>
        </p:grpSpPr>
        <p:sp>
          <p:nvSpPr>
            <p:cNvPr id="44111" name="Freeform 273"/>
            <p:cNvSpPr>
              <a:spLocks/>
            </p:cNvSpPr>
            <p:nvPr/>
          </p:nvSpPr>
          <p:spPr bwMode="auto">
            <a:xfrm>
              <a:off x="1871" y="1763"/>
              <a:ext cx="41" cy="17"/>
            </a:xfrm>
            <a:custGeom>
              <a:avLst/>
              <a:gdLst>
                <a:gd name="T0" fmla="*/ 0 w 41"/>
                <a:gd name="T1" fmla="*/ 16 h 17"/>
                <a:gd name="T2" fmla="*/ 0 w 41"/>
                <a:gd name="T3" fmla="*/ 9 h 17"/>
                <a:gd name="T4" fmla="*/ 1 w 41"/>
                <a:gd name="T5" fmla="*/ 4 h 17"/>
                <a:gd name="T6" fmla="*/ 4 w 41"/>
                <a:gd name="T7" fmla="*/ 3 h 17"/>
                <a:gd name="T8" fmla="*/ 9 w 41"/>
                <a:gd name="T9" fmla="*/ 1 h 17"/>
                <a:gd name="T10" fmla="*/ 17 w 41"/>
                <a:gd name="T11" fmla="*/ 0 h 17"/>
                <a:gd name="T12" fmla="*/ 25 w 41"/>
                <a:gd name="T13" fmla="*/ 1 h 17"/>
                <a:gd name="T14" fmla="*/ 31 w 41"/>
                <a:gd name="T15" fmla="*/ 6 h 17"/>
                <a:gd name="T16" fmla="*/ 35 w 41"/>
                <a:gd name="T17" fmla="*/ 9 h 17"/>
                <a:gd name="T18" fmla="*/ 40 w 41"/>
                <a:gd name="T19" fmla="*/ 11 h 17"/>
                <a:gd name="T20" fmla="*/ 36 w 41"/>
                <a:gd name="T21" fmla="*/ 11 h 17"/>
                <a:gd name="T22" fmla="*/ 33 w 41"/>
                <a:gd name="T23" fmla="*/ 12 h 17"/>
                <a:gd name="T24" fmla="*/ 29 w 41"/>
                <a:gd name="T25" fmla="*/ 11 h 17"/>
                <a:gd name="T26" fmla="*/ 24 w 41"/>
                <a:gd name="T27" fmla="*/ 9 h 17"/>
                <a:gd name="T28" fmla="*/ 16 w 41"/>
                <a:gd name="T29" fmla="*/ 6 h 17"/>
                <a:gd name="T30" fmla="*/ 8 w 41"/>
                <a:gd name="T31" fmla="*/ 9 h 17"/>
                <a:gd name="T32" fmla="*/ 4 w 41"/>
                <a:gd name="T33" fmla="*/ 11 h 17"/>
                <a:gd name="T34" fmla="*/ 2 w 41"/>
                <a:gd name="T35" fmla="*/ 16 h 17"/>
                <a:gd name="T36" fmla="*/ 0 w 41"/>
                <a:gd name="T37" fmla="*/ 16 h 1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41" h="17">
                  <a:moveTo>
                    <a:pt x="0" y="16"/>
                  </a:moveTo>
                  <a:lnTo>
                    <a:pt x="0" y="9"/>
                  </a:lnTo>
                  <a:lnTo>
                    <a:pt x="1" y="4"/>
                  </a:lnTo>
                  <a:lnTo>
                    <a:pt x="4" y="3"/>
                  </a:lnTo>
                  <a:lnTo>
                    <a:pt x="9" y="1"/>
                  </a:lnTo>
                  <a:lnTo>
                    <a:pt x="17" y="0"/>
                  </a:lnTo>
                  <a:lnTo>
                    <a:pt x="25" y="1"/>
                  </a:lnTo>
                  <a:lnTo>
                    <a:pt x="31" y="6"/>
                  </a:lnTo>
                  <a:lnTo>
                    <a:pt x="35" y="9"/>
                  </a:lnTo>
                  <a:lnTo>
                    <a:pt x="40" y="11"/>
                  </a:lnTo>
                  <a:lnTo>
                    <a:pt x="36" y="11"/>
                  </a:lnTo>
                  <a:lnTo>
                    <a:pt x="33" y="12"/>
                  </a:lnTo>
                  <a:lnTo>
                    <a:pt x="29" y="11"/>
                  </a:lnTo>
                  <a:lnTo>
                    <a:pt x="24" y="9"/>
                  </a:lnTo>
                  <a:lnTo>
                    <a:pt x="16" y="6"/>
                  </a:lnTo>
                  <a:lnTo>
                    <a:pt x="8" y="9"/>
                  </a:lnTo>
                  <a:lnTo>
                    <a:pt x="4" y="11"/>
                  </a:lnTo>
                  <a:lnTo>
                    <a:pt x="2" y="16"/>
                  </a:lnTo>
                  <a:lnTo>
                    <a:pt x="0" y="16"/>
                  </a:lnTo>
                </a:path>
              </a:pathLst>
            </a:custGeom>
            <a:solidFill>
              <a:srgbClr val="5F3F1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4112" name="Freeform 274"/>
            <p:cNvSpPr>
              <a:spLocks/>
            </p:cNvSpPr>
            <p:nvPr/>
          </p:nvSpPr>
          <p:spPr bwMode="auto">
            <a:xfrm>
              <a:off x="1851" y="1773"/>
              <a:ext cx="17" cy="17"/>
            </a:xfrm>
            <a:custGeom>
              <a:avLst/>
              <a:gdLst>
                <a:gd name="T0" fmla="*/ 0 w 17"/>
                <a:gd name="T1" fmla="*/ 0 h 17"/>
                <a:gd name="T2" fmla="*/ 3 w 17"/>
                <a:gd name="T3" fmla="*/ 0 h 17"/>
                <a:gd name="T4" fmla="*/ 8 w 17"/>
                <a:gd name="T5" fmla="*/ 3 h 17"/>
                <a:gd name="T6" fmla="*/ 12 w 17"/>
                <a:gd name="T7" fmla="*/ 6 h 17"/>
                <a:gd name="T8" fmla="*/ 16 w 17"/>
                <a:gd name="T9" fmla="*/ 16 h 17"/>
                <a:gd name="T10" fmla="*/ 8 w 17"/>
                <a:gd name="T11" fmla="*/ 9 h 17"/>
                <a:gd name="T12" fmla="*/ 5 w 17"/>
                <a:gd name="T13" fmla="*/ 9 h 17"/>
                <a:gd name="T14" fmla="*/ 0 w 17"/>
                <a:gd name="T15" fmla="*/ 9 h 17"/>
                <a:gd name="T16" fmla="*/ 0 w 17"/>
                <a:gd name="T17" fmla="*/ 0 h 1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7" h="17">
                  <a:moveTo>
                    <a:pt x="0" y="0"/>
                  </a:moveTo>
                  <a:lnTo>
                    <a:pt x="3" y="0"/>
                  </a:lnTo>
                  <a:lnTo>
                    <a:pt x="8" y="3"/>
                  </a:lnTo>
                  <a:lnTo>
                    <a:pt x="12" y="6"/>
                  </a:lnTo>
                  <a:lnTo>
                    <a:pt x="16" y="16"/>
                  </a:lnTo>
                  <a:lnTo>
                    <a:pt x="8" y="9"/>
                  </a:lnTo>
                  <a:lnTo>
                    <a:pt x="5" y="9"/>
                  </a:lnTo>
                  <a:lnTo>
                    <a:pt x="0" y="9"/>
                  </a:lnTo>
                  <a:lnTo>
                    <a:pt x="0" y="0"/>
                  </a:lnTo>
                </a:path>
              </a:pathLst>
            </a:custGeom>
            <a:solidFill>
              <a:srgbClr val="5F3F1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grpSp>
          <p:nvGrpSpPr>
            <p:cNvPr id="44113" name="Group 275"/>
            <p:cNvGrpSpPr>
              <a:grpSpLocks/>
            </p:cNvGrpSpPr>
            <p:nvPr/>
          </p:nvGrpSpPr>
          <p:grpSpPr bwMode="auto">
            <a:xfrm>
              <a:off x="1833" y="1638"/>
              <a:ext cx="232" cy="317"/>
              <a:chOff x="1833" y="1638"/>
              <a:chExt cx="232" cy="317"/>
            </a:xfrm>
          </p:grpSpPr>
          <p:sp>
            <p:nvSpPr>
              <p:cNvPr id="44114" name="Freeform 276"/>
              <p:cNvSpPr>
                <a:spLocks/>
              </p:cNvSpPr>
              <p:nvPr/>
            </p:nvSpPr>
            <p:spPr bwMode="auto">
              <a:xfrm>
                <a:off x="1833" y="1638"/>
                <a:ext cx="232" cy="317"/>
              </a:xfrm>
              <a:custGeom>
                <a:avLst/>
                <a:gdLst>
                  <a:gd name="T0" fmla="*/ 12 w 232"/>
                  <a:gd name="T1" fmla="*/ 107 h 317"/>
                  <a:gd name="T2" fmla="*/ 12 w 232"/>
                  <a:gd name="T3" fmla="*/ 122 h 317"/>
                  <a:gd name="T4" fmla="*/ 8 w 232"/>
                  <a:gd name="T5" fmla="*/ 123 h 317"/>
                  <a:gd name="T6" fmla="*/ 0 w 232"/>
                  <a:gd name="T7" fmla="*/ 109 h 317"/>
                  <a:gd name="T8" fmla="*/ 2 w 232"/>
                  <a:gd name="T9" fmla="*/ 82 h 317"/>
                  <a:gd name="T10" fmla="*/ 12 w 232"/>
                  <a:gd name="T11" fmla="*/ 59 h 317"/>
                  <a:gd name="T12" fmla="*/ 28 w 232"/>
                  <a:gd name="T13" fmla="*/ 37 h 317"/>
                  <a:gd name="T14" fmla="*/ 45 w 232"/>
                  <a:gd name="T15" fmla="*/ 24 h 317"/>
                  <a:gd name="T16" fmla="*/ 65 w 232"/>
                  <a:gd name="T17" fmla="*/ 12 h 317"/>
                  <a:gd name="T18" fmla="*/ 72 w 232"/>
                  <a:gd name="T19" fmla="*/ 4 h 317"/>
                  <a:gd name="T20" fmla="*/ 83 w 232"/>
                  <a:gd name="T21" fmla="*/ 1 h 317"/>
                  <a:gd name="T22" fmla="*/ 100 w 232"/>
                  <a:gd name="T23" fmla="*/ 1 h 317"/>
                  <a:gd name="T24" fmla="*/ 110 w 232"/>
                  <a:gd name="T25" fmla="*/ 1 h 317"/>
                  <a:gd name="T26" fmla="*/ 123 w 232"/>
                  <a:gd name="T27" fmla="*/ 7 h 317"/>
                  <a:gd name="T28" fmla="*/ 137 w 232"/>
                  <a:gd name="T29" fmla="*/ 4 h 317"/>
                  <a:gd name="T30" fmla="*/ 155 w 232"/>
                  <a:gd name="T31" fmla="*/ 14 h 317"/>
                  <a:gd name="T32" fmla="*/ 169 w 232"/>
                  <a:gd name="T33" fmla="*/ 35 h 317"/>
                  <a:gd name="T34" fmla="*/ 182 w 232"/>
                  <a:gd name="T35" fmla="*/ 54 h 317"/>
                  <a:gd name="T36" fmla="*/ 191 w 232"/>
                  <a:gd name="T37" fmla="*/ 79 h 317"/>
                  <a:gd name="T38" fmla="*/ 203 w 232"/>
                  <a:gd name="T39" fmla="*/ 121 h 317"/>
                  <a:gd name="T40" fmla="*/ 213 w 232"/>
                  <a:gd name="T41" fmla="*/ 174 h 317"/>
                  <a:gd name="T42" fmla="*/ 218 w 232"/>
                  <a:gd name="T43" fmla="*/ 212 h 317"/>
                  <a:gd name="T44" fmla="*/ 227 w 232"/>
                  <a:gd name="T45" fmla="*/ 256 h 317"/>
                  <a:gd name="T46" fmla="*/ 231 w 232"/>
                  <a:gd name="T47" fmla="*/ 280 h 317"/>
                  <a:gd name="T48" fmla="*/ 227 w 232"/>
                  <a:gd name="T49" fmla="*/ 299 h 317"/>
                  <a:gd name="T50" fmla="*/ 223 w 232"/>
                  <a:gd name="T51" fmla="*/ 305 h 317"/>
                  <a:gd name="T52" fmla="*/ 215 w 232"/>
                  <a:gd name="T53" fmla="*/ 312 h 317"/>
                  <a:gd name="T54" fmla="*/ 211 w 232"/>
                  <a:gd name="T55" fmla="*/ 314 h 317"/>
                  <a:gd name="T56" fmla="*/ 205 w 232"/>
                  <a:gd name="T57" fmla="*/ 314 h 317"/>
                  <a:gd name="T58" fmla="*/ 196 w 232"/>
                  <a:gd name="T59" fmla="*/ 307 h 317"/>
                  <a:gd name="T60" fmla="*/ 186 w 232"/>
                  <a:gd name="T61" fmla="*/ 308 h 317"/>
                  <a:gd name="T62" fmla="*/ 173 w 232"/>
                  <a:gd name="T63" fmla="*/ 307 h 317"/>
                  <a:gd name="T64" fmla="*/ 168 w 232"/>
                  <a:gd name="T65" fmla="*/ 309 h 317"/>
                  <a:gd name="T66" fmla="*/ 153 w 232"/>
                  <a:gd name="T67" fmla="*/ 309 h 317"/>
                  <a:gd name="T68" fmla="*/ 140 w 232"/>
                  <a:gd name="T69" fmla="*/ 298 h 317"/>
                  <a:gd name="T70" fmla="*/ 137 w 232"/>
                  <a:gd name="T71" fmla="*/ 282 h 317"/>
                  <a:gd name="T72" fmla="*/ 135 w 232"/>
                  <a:gd name="T73" fmla="*/ 277 h 317"/>
                  <a:gd name="T74" fmla="*/ 145 w 232"/>
                  <a:gd name="T75" fmla="*/ 250 h 317"/>
                  <a:gd name="T76" fmla="*/ 152 w 232"/>
                  <a:gd name="T77" fmla="*/ 211 h 317"/>
                  <a:gd name="T78" fmla="*/ 158 w 232"/>
                  <a:gd name="T79" fmla="*/ 138 h 317"/>
                  <a:gd name="T80" fmla="*/ 138 w 232"/>
                  <a:gd name="T81" fmla="*/ 146 h 317"/>
                  <a:gd name="T82" fmla="*/ 130 w 232"/>
                  <a:gd name="T83" fmla="*/ 157 h 317"/>
                  <a:gd name="T84" fmla="*/ 121 w 232"/>
                  <a:gd name="T85" fmla="*/ 155 h 317"/>
                  <a:gd name="T86" fmla="*/ 111 w 232"/>
                  <a:gd name="T87" fmla="*/ 138 h 317"/>
                  <a:gd name="T88" fmla="*/ 101 w 232"/>
                  <a:gd name="T89" fmla="*/ 115 h 317"/>
                  <a:gd name="T90" fmla="*/ 93 w 232"/>
                  <a:gd name="T91" fmla="*/ 109 h 317"/>
                  <a:gd name="T92" fmla="*/ 94 w 232"/>
                  <a:gd name="T93" fmla="*/ 99 h 317"/>
                  <a:gd name="T94" fmla="*/ 87 w 232"/>
                  <a:gd name="T95" fmla="*/ 81 h 317"/>
                  <a:gd name="T96" fmla="*/ 77 w 232"/>
                  <a:gd name="T97" fmla="*/ 68 h 317"/>
                  <a:gd name="T98" fmla="*/ 59 w 232"/>
                  <a:gd name="T99" fmla="*/ 60 h 317"/>
                  <a:gd name="T100" fmla="*/ 40 w 232"/>
                  <a:gd name="T101" fmla="*/ 66 h 317"/>
                  <a:gd name="T102" fmla="*/ 28 w 232"/>
                  <a:gd name="T103" fmla="*/ 81 h 317"/>
                  <a:gd name="T104" fmla="*/ 22 w 232"/>
                  <a:gd name="T105" fmla="*/ 101 h 317"/>
                  <a:gd name="T106" fmla="*/ 20 w 232"/>
                  <a:gd name="T107" fmla="*/ 125 h 317"/>
                  <a:gd name="T108" fmla="*/ 15 w 232"/>
                  <a:gd name="T109" fmla="*/ 114 h 317"/>
                  <a:gd name="T110" fmla="*/ 14 w 232"/>
                  <a:gd name="T111" fmla="*/ 96 h 317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0" t="0" r="r" b="b"/>
                <a:pathLst>
                  <a:path w="232" h="317">
                    <a:moveTo>
                      <a:pt x="14" y="96"/>
                    </a:moveTo>
                    <a:lnTo>
                      <a:pt x="12" y="107"/>
                    </a:lnTo>
                    <a:lnTo>
                      <a:pt x="12" y="115"/>
                    </a:lnTo>
                    <a:lnTo>
                      <a:pt x="12" y="122"/>
                    </a:lnTo>
                    <a:lnTo>
                      <a:pt x="13" y="129"/>
                    </a:lnTo>
                    <a:lnTo>
                      <a:pt x="8" y="123"/>
                    </a:lnTo>
                    <a:lnTo>
                      <a:pt x="3" y="115"/>
                    </a:lnTo>
                    <a:lnTo>
                      <a:pt x="0" y="109"/>
                    </a:lnTo>
                    <a:lnTo>
                      <a:pt x="0" y="96"/>
                    </a:lnTo>
                    <a:lnTo>
                      <a:pt x="2" y="82"/>
                    </a:lnTo>
                    <a:lnTo>
                      <a:pt x="7" y="70"/>
                    </a:lnTo>
                    <a:lnTo>
                      <a:pt x="12" y="59"/>
                    </a:lnTo>
                    <a:lnTo>
                      <a:pt x="20" y="47"/>
                    </a:lnTo>
                    <a:lnTo>
                      <a:pt x="28" y="37"/>
                    </a:lnTo>
                    <a:lnTo>
                      <a:pt x="36" y="30"/>
                    </a:lnTo>
                    <a:lnTo>
                      <a:pt x="45" y="24"/>
                    </a:lnTo>
                    <a:lnTo>
                      <a:pt x="57" y="17"/>
                    </a:lnTo>
                    <a:lnTo>
                      <a:pt x="65" y="12"/>
                    </a:lnTo>
                    <a:lnTo>
                      <a:pt x="68" y="6"/>
                    </a:lnTo>
                    <a:lnTo>
                      <a:pt x="72" y="4"/>
                    </a:lnTo>
                    <a:lnTo>
                      <a:pt x="77" y="1"/>
                    </a:lnTo>
                    <a:lnTo>
                      <a:pt x="83" y="1"/>
                    </a:lnTo>
                    <a:lnTo>
                      <a:pt x="93" y="4"/>
                    </a:lnTo>
                    <a:lnTo>
                      <a:pt x="100" y="1"/>
                    </a:lnTo>
                    <a:lnTo>
                      <a:pt x="106" y="0"/>
                    </a:lnTo>
                    <a:lnTo>
                      <a:pt x="110" y="1"/>
                    </a:lnTo>
                    <a:lnTo>
                      <a:pt x="117" y="2"/>
                    </a:lnTo>
                    <a:lnTo>
                      <a:pt x="123" y="7"/>
                    </a:lnTo>
                    <a:lnTo>
                      <a:pt x="130" y="4"/>
                    </a:lnTo>
                    <a:lnTo>
                      <a:pt x="137" y="4"/>
                    </a:lnTo>
                    <a:lnTo>
                      <a:pt x="145" y="7"/>
                    </a:lnTo>
                    <a:lnTo>
                      <a:pt x="155" y="14"/>
                    </a:lnTo>
                    <a:lnTo>
                      <a:pt x="162" y="23"/>
                    </a:lnTo>
                    <a:lnTo>
                      <a:pt x="169" y="35"/>
                    </a:lnTo>
                    <a:lnTo>
                      <a:pt x="176" y="45"/>
                    </a:lnTo>
                    <a:lnTo>
                      <a:pt x="182" y="54"/>
                    </a:lnTo>
                    <a:lnTo>
                      <a:pt x="187" y="66"/>
                    </a:lnTo>
                    <a:lnTo>
                      <a:pt x="191" y="79"/>
                    </a:lnTo>
                    <a:lnTo>
                      <a:pt x="196" y="97"/>
                    </a:lnTo>
                    <a:lnTo>
                      <a:pt x="203" y="121"/>
                    </a:lnTo>
                    <a:lnTo>
                      <a:pt x="208" y="146"/>
                    </a:lnTo>
                    <a:lnTo>
                      <a:pt x="213" y="174"/>
                    </a:lnTo>
                    <a:lnTo>
                      <a:pt x="216" y="192"/>
                    </a:lnTo>
                    <a:lnTo>
                      <a:pt x="218" y="212"/>
                    </a:lnTo>
                    <a:lnTo>
                      <a:pt x="223" y="234"/>
                    </a:lnTo>
                    <a:lnTo>
                      <a:pt x="227" y="256"/>
                    </a:lnTo>
                    <a:lnTo>
                      <a:pt x="230" y="267"/>
                    </a:lnTo>
                    <a:lnTo>
                      <a:pt x="231" y="280"/>
                    </a:lnTo>
                    <a:lnTo>
                      <a:pt x="230" y="291"/>
                    </a:lnTo>
                    <a:lnTo>
                      <a:pt x="227" y="299"/>
                    </a:lnTo>
                    <a:lnTo>
                      <a:pt x="226" y="297"/>
                    </a:lnTo>
                    <a:lnTo>
                      <a:pt x="223" y="305"/>
                    </a:lnTo>
                    <a:lnTo>
                      <a:pt x="219" y="311"/>
                    </a:lnTo>
                    <a:lnTo>
                      <a:pt x="215" y="312"/>
                    </a:lnTo>
                    <a:lnTo>
                      <a:pt x="213" y="311"/>
                    </a:lnTo>
                    <a:lnTo>
                      <a:pt x="211" y="314"/>
                    </a:lnTo>
                    <a:lnTo>
                      <a:pt x="209" y="316"/>
                    </a:lnTo>
                    <a:lnTo>
                      <a:pt x="205" y="314"/>
                    </a:lnTo>
                    <a:lnTo>
                      <a:pt x="201" y="311"/>
                    </a:lnTo>
                    <a:lnTo>
                      <a:pt x="196" y="307"/>
                    </a:lnTo>
                    <a:lnTo>
                      <a:pt x="194" y="305"/>
                    </a:lnTo>
                    <a:lnTo>
                      <a:pt x="186" y="308"/>
                    </a:lnTo>
                    <a:lnTo>
                      <a:pt x="179" y="309"/>
                    </a:lnTo>
                    <a:lnTo>
                      <a:pt x="173" y="307"/>
                    </a:lnTo>
                    <a:lnTo>
                      <a:pt x="175" y="304"/>
                    </a:lnTo>
                    <a:lnTo>
                      <a:pt x="168" y="309"/>
                    </a:lnTo>
                    <a:lnTo>
                      <a:pt x="160" y="311"/>
                    </a:lnTo>
                    <a:lnTo>
                      <a:pt x="153" y="309"/>
                    </a:lnTo>
                    <a:lnTo>
                      <a:pt x="146" y="304"/>
                    </a:lnTo>
                    <a:lnTo>
                      <a:pt x="140" y="298"/>
                    </a:lnTo>
                    <a:lnTo>
                      <a:pt x="137" y="291"/>
                    </a:lnTo>
                    <a:lnTo>
                      <a:pt x="137" y="282"/>
                    </a:lnTo>
                    <a:lnTo>
                      <a:pt x="131" y="285"/>
                    </a:lnTo>
                    <a:lnTo>
                      <a:pt x="135" y="277"/>
                    </a:lnTo>
                    <a:lnTo>
                      <a:pt x="139" y="268"/>
                    </a:lnTo>
                    <a:lnTo>
                      <a:pt x="145" y="250"/>
                    </a:lnTo>
                    <a:lnTo>
                      <a:pt x="148" y="233"/>
                    </a:lnTo>
                    <a:lnTo>
                      <a:pt x="152" y="211"/>
                    </a:lnTo>
                    <a:lnTo>
                      <a:pt x="156" y="187"/>
                    </a:lnTo>
                    <a:lnTo>
                      <a:pt x="158" y="138"/>
                    </a:lnTo>
                    <a:lnTo>
                      <a:pt x="143" y="138"/>
                    </a:lnTo>
                    <a:lnTo>
                      <a:pt x="138" y="146"/>
                    </a:lnTo>
                    <a:lnTo>
                      <a:pt x="135" y="154"/>
                    </a:lnTo>
                    <a:lnTo>
                      <a:pt x="130" y="157"/>
                    </a:lnTo>
                    <a:lnTo>
                      <a:pt x="124" y="159"/>
                    </a:lnTo>
                    <a:lnTo>
                      <a:pt x="121" y="155"/>
                    </a:lnTo>
                    <a:lnTo>
                      <a:pt x="115" y="148"/>
                    </a:lnTo>
                    <a:lnTo>
                      <a:pt x="111" y="138"/>
                    </a:lnTo>
                    <a:lnTo>
                      <a:pt x="108" y="127"/>
                    </a:lnTo>
                    <a:lnTo>
                      <a:pt x="101" y="115"/>
                    </a:lnTo>
                    <a:lnTo>
                      <a:pt x="95" y="112"/>
                    </a:lnTo>
                    <a:lnTo>
                      <a:pt x="93" y="109"/>
                    </a:lnTo>
                    <a:lnTo>
                      <a:pt x="93" y="104"/>
                    </a:lnTo>
                    <a:lnTo>
                      <a:pt x="94" y="99"/>
                    </a:lnTo>
                    <a:lnTo>
                      <a:pt x="91" y="90"/>
                    </a:lnTo>
                    <a:lnTo>
                      <a:pt x="87" y="81"/>
                    </a:lnTo>
                    <a:lnTo>
                      <a:pt x="83" y="75"/>
                    </a:lnTo>
                    <a:lnTo>
                      <a:pt x="77" y="68"/>
                    </a:lnTo>
                    <a:lnTo>
                      <a:pt x="68" y="62"/>
                    </a:lnTo>
                    <a:lnTo>
                      <a:pt x="59" y="60"/>
                    </a:lnTo>
                    <a:lnTo>
                      <a:pt x="52" y="62"/>
                    </a:lnTo>
                    <a:lnTo>
                      <a:pt x="40" y="66"/>
                    </a:lnTo>
                    <a:lnTo>
                      <a:pt x="35" y="71"/>
                    </a:lnTo>
                    <a:lnTo>
                      <a:pt x="28" y="81"/>
                    </a:lnTo>
                    <a:lnTo>
                      <a:pt x="24" y="91"/>
                    </a:lnTo>
                    <a:lnTo>
                      <a:pt x="22" y="101"/>
                    </a:lnTo>
                    <a:lnTo>
                      <a:pt x="19" y="112"/>
                    </a:lnTo>
                    <a:lnTo>
                      <a:pt x="20" y="125"/>
                    </a:lnTo>
                    <a:lnTo>
                      <a:pt x="16" y="120"/>
                    </a:lnTo>
                    <a:lnTo>
                      <a:pt x="15" y="114"/>
                    </a:lnTo>
                    <a:lnTo>
                      <a:pt x="14" y="107"/>
                    </a:lnTo>
                    <a:lnTo>
                      <a:pt x="14" y="96"/>
                    </a:lnTo>
                  </a:path>
                </a:pathLst>
              </a:custGeom>
              <a:solidFill>
                <a:srgbClr val="5F3F1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grpSp>
            <p:nvGrpSpPr>
              <p:cNvPr id="44115" name="Group 277"/>
              <p:cNvGrpSpPr>
                <a:grpSpLocks/>
              </p:cNvGrpSpPr>
              <p:nvPr/>
            </p:nvGrpSpPr>
            <p:grpSpPr bwMode="auto">
              <a:xfrm>
                <a:off x="1878" y="1656"/>
                <a:ext cx="183" cy="277"/>
                <a:chOff x="1878" y="1656"/>
                <a:chExt cx="183" cy="277"/>
              </a:xfrm>
            </p:grpSpPr>
            <p:sp>
              <p:nvSpPr>
                <p:cNvPr id="44116" name="Freeform 278"/>
                <p:cNvSpPr>
                  <a:spLocks/>
                </p:cNvSpPr>
                <p:nvPr/>
              </p:nvSpPr>
              <p:spPr bwMode="auto">
                <a:xfrm>
                  <a:off x="1986" y="1816"/>
                  <a:ext cx="20" cy="106"/>
                </a:xfrm>
                <a:custGeom>
                  <a:avLst/>
                  <a:gdLst>
                    <a:gd name="T0" fmla="*/ 8 w 20"/>
                    <a:gd name="T1" fmla="*/ 6 h 106"/>
                    <a:gd name="T2" fmla="*/ 7 w 20"/>
                    <a:gd name="T3" fmla="*/ 22 h 106"/>
                    <a:gd name="T4" fmla="*/ 6 w 20"/>
                    <a:gd name="T5" fmla="*/ 41 h 106"/>
                    <a:gd name="T6" fmla="*/ 4 w 20"/>
                    <a:gd name="T7" fmla="*/ 58 h 106"/>
                    <a:gd name="T8" fmla="*/ 0 w 20"/>
                    <a:gd name="T9" fmla="*/ 86 h 106"/>
                    <a:gd name="T10" fmla="*/ 4 w 20"/>
                    <a:gd name="T11" fmla="*/ 75 h 106"/>
                    <a:gd name="T12" fmla="*/ 7 w 20"/>
                    <a:gd name="T13" fmla="*/ 63 h 106"/>
                    <a:gd name="T14" fmla="*/ 9 w 20"/>
                    <a:gd name="T15" fmla="*/ 54 h 106"/>
                    <a:gd name="T16" fmla="*/ 12 w 20"/>
                    <a:gd name="T17" fmla="*/ 41 h 106"/>
                    <a:gd name="T18" fmla="*/ 13 w 20"/>
                    <a:gd name="T19" fmla="*/ 60 h 106"/>
                    <a:gd name="T20" fmla="*/ 13 w 20"/>
                    <a:gd name="T21" fmla="*/ 77 h 106"/>
                    <a:gd name="T22" fmla="*/ 13 w 20"/>
                    <a:gd name="T23" fmla="*/ 89 h 106"/>
                    <a:gd name="T24" fmla="*/ 16 w 20"/>
                    <a:gd name="T25" fmla="*/ 105 h 106"/>
                    <a:gd name="T26" fmla="*/ 18 w 20"/>
                    <a:gd name="T27" fmla="*/ 61 h 106"/>
                    <a:gd name="T28" fmla="*/ 19 w 20"/>
                    <a:gd name="T29" fmla="*/ 38 h 106"/>
                    <a:gd name="T30" fmla="*/ 18 w 20"/>
                    <a:gd name="T31" fmla="*/ 16 h 106"/>
                    <a:gd name="T32" fmla="*/ 17 w 20"/>
                    <a:gd name="T33" fmla="*/ 0 h 106"/>
                    <a:gd name="T34" fmla="*/ 14 w 20"/>
                    <a:gd name="T35" fmla="*/ 14 h 106"/>
                    <a:gd name="T36" fmla="*/ 12 w 20"/>
                    <a:gd name="T37" fmla="*/ 25 h 106"/>
                    <a:gd name="T38" fmla="*/ 10 w 20"/>
                    <a:gd name="T39" fmla="*/ 15 h 106"/>
                    <a:gd name="T40" fmla="*/ 8 w 20"/>
                    <a:gd name="T41" fmla="*/ 6 h 10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0" t="0" r="r" b="b"/>
                  <a:pathLst>
                    <a:path w="20" h="106">
                      <a:moveTo>
                        <a:pt x="8" y="6"/>
                      </a:moveTo>
                      <a:lnTo>
                        <a:pt x="7" y="22"/>
                      </a:lnTo>
                      <a:lnTo>
                        <a:pt x="6" y="41"/>
                      </a:lnTo>
                      <a:lnTo>
                        <a:pt x="4" y="58"/>
                      </a:lnTo>
                      <a:lnTo>
                        <a:pt x="0" y="86"/>
                      </a:lnTo>
                      <a:lnTo>
                        <a:pt x="4" y="75"/>
                      </a:lnTo>
                      <a:lnTo>
                        <a:pt x="7" y="63"/>
                      </a:lnTo>
                      <a:lnTo>
                        <a:pt x="9" y="54"/>
                      </a:lnTo>
                      <a:lnTo>
                        <a:pt x="12" y="41"/>
                      </a:lnTo>
                      <a:lnTo>
                        <a:pt x="13" y="60"/>
                      </a:lnTo>
                      <a:lnTo>
                        <a:pt x="13" y="77"/>
                      </a:lnTo>
                      <a:lnTo>
                        <a:pt x="13" y="89"/>
                      </a:lnTo>
                      <a:lnTo>
                        <a:pt x="16" y="105"/>
                      </a:lnTo>
                      <a:lnTo>
                        <a:pt x="18" y="61"/>
                      </a:lnTo>
                      <a:lnTo>
                        <a:pt x="19" y="38"/>
                      </a:lnTo>
                      <a:lnTo>
                        <a:pt x="18" y="16"/>
                      </a:lnTo>
                      <a:lnTo>
                        <a:pt x="17" y="0"/>
                      </a:lnTo>
                      <a:lnTo>
                        <a:pt x="14" y="14"/>
                      </a:lnTo>
                      <a:lnTo>
                        <a:pt x="12" y="25"/>
                      </a:lnTo>
                      <a:lnTo>
                        <a:pt x="10" y="15"/>
                      </a:lnTo>
                      <a:lnTo>
                        <a:pt x="8" y="6"/>
                      </a:lnTo>
                    </a:path>
                  </a:pathLst>
                </a:custGeom>
                <a:solidFill>
                  <a:srgbClr val="7F5F3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4117" name="Freeform 279"/>
                <p:cNvSpPr>
                  <a:spLocks/>
                </p:cNvSpPr>
                <p:nvPr/>
              </p:nvSpPr>
              <p:spPr bwMode="auto">
                <a:xfrm>
                  <a:off x="2003" y="1746"/>
                  <a:ext cx="58" cy="187"/>
                </a:xfrm>
                <a:custGeom>
                  <a:avLst/>
                  <a:gdLst>
                    <a:gd name="T0" fmla="*/ 26 w 58"/>
                    <a:gd name="T1" fmla="*/ 175 h 187"/>
                    <a:gd name="T2" fmla="*/ 22 w 58"/>
                    <a:gd name="T3" fmla="*/ 145 h 187"/>
                    <a:gd name="T4" fmla="*/ 22 w 58"/>
                    <a:gd name="T5" fmla="*/ 122 h 187"/>
                    <a:gd name="T6" fmla="*/ 19 w 58"/>
                    <a:gd name="T7" fmla="*/ 94 h 187"/>
                    <a:gd name="T8" fmla="*/ 18 w 58"/>
                    <a:gd name="T9" fmla="*/ 109 h 187"/>
                    <a:gd name="T10" fmla="*/ 17 w 58"/>
                    <a:gd name="T11" fmla="*/ 127 h 187"/>
                    <a:gd name="T12" fmla="*/ 13 w 58"/>
                    <a:gd name="T13" fmla="*/ 106 h 187"/>
                    <a:gd name="T14" fmla="*/ 11 w 58"/>
                    <a:gd name="T15" fmla="*/ 90 h 187"/>
                    <a:gd name="T16" fmla="*/ 13 w 58"/>
                    <a:gd name="T17" fmla="*/ 74 h 187"/>
                    <a:gd name="T18" fmla="*/ 10 w 58"/>
                    <a:gd name="T19" fmla="*/ 57 h 187"/>
                    <a:gd name="T20" fmla="*/ 6 w 58"/>
                    <a:gd name="T21" fmla="*/ 39 h 187"/>
                    <a:gd name="T22" fmla="*/ 0 w 58"/>
                    <a:gd name="T23" fmla="*/ 11 h 187"/>
                    <a:gd name="T24" fmla="*/ 8 w 58"/>
                    <a:gd name="T25" fmla="*/ 32 h 187"/>
                    <a:gd name="T26" fmla="*/ 15 w 58"/>
                    <a:gd name="T27" fmla="*/ 49 h 187"/>
                    <a:gd name="T28" fmla="*/ 22 w 58"/>
                    <a:gd name="T29" fmla="*/ 73 h 187"/>
                    <a:gd name="T30" fmla="*/ 21 w 58"/>
                    <a:gd name="T31" fmla="*/ 47 h 187"/>
                    <a:gd name="T32" fmla="*/ 19 w 58"/>
                    <a:gd name="T33" fmla="*/ 25 h 187"/>
                    <a:gd name="T34" fmla="*/ 15 w 58"/>
                    <a:gd name="T35" fmla="*/ 0 h 187"/>
                    <a:gd name="T36" fmla="*/ 21 w 58"/>
                    <a:gd name="T37" fmla="*/ 22 h 187"/>
                    <a:gd name="T38" fmla="*/ 25 w 58"/>
                    <a:gd name="T39" fmla="*/ 40 h 187"/>
                    <a:gd name="T40" fmla="*/ 29 w 58"/>
                    <a:gd name="T41" fmla="*/ 61 h 187"/>
                    <a:gd name="T42" fmla="*/ 32 w 58"/>
                    <a:gd name="T43" fmla="*/ 74 h 187"/>
                    <a:gd name="T44" fmla="*/ 36 w 58"/>
                    <a:gd name="T45" fmla="*/ 84 h 187"/>
                    <a:gd name="T46" fmla="*/ 43 w 58"/>
                    <a:gd name="T47" fmla="*/ 98 h 187"/>
                    <a:gd name="T48" fmla="*/ 47 w 58"/>
                    <a:gd name="T49" fmla="*/ 112 h 187"/>
                    <a:gd name="T50" fmla="*/ 50 w 58"/>
                    <a:gd name="T51" fmla="*/ 128 h 187"/>
                    <a:gd name="T52" fmla="*/ 54 w 58"/>
                    <a:gd name="T53" fmla="*/ 143 h 187"/>
                    <a:gd name="T54" fmla="*/ 55 w 58"/>
                    <a:gd name="T55" fmla="*/ 156 h 187"/>
                    <a:gd name="T56" fmla="*/ 56 w 58"/>
                    <a:gd name="T57" fmla="*/ 165 h 187"/>
                    <a:gd name="T58" fmla="*/ 57 w 58"/>
                    <a:gd name="T59" fmla="*/ 174 h 187"/>
                    <a:gd name="T60" fmla="*/ 56 w 58"/>
                    <a:gd name="T61" fmla="*/ 186 h 187"/>
                    <a:gd name="T62" fmla="*/ 51 w 58"/>
                    <a:gd name="T63" fmla="*/ 174 h 187"/>
                    <a:gd name="T64" fmla="*/ 48 w 58"/>
                    <a:gd name="T65" fmla="*/ 186 h 187"/>
                    <a:gd name="T66" fmla="*/ 46 w 58"/>
                    <a:gd name="T67" fmla="*/ 176 h 187"/>
                    <a:gd name="T68" fmla="*/ 46 w 58"/>
                    <a:gd name="T69" fmla="*/ 168 h 187"/>
                    <a:gd name="T70" fmla="*/ 46 w 58"/>
                    <a:gd name="T71" fmla="*/ 153 h 187"/>
                    <a:gd name="T72" fmla="*/ 46 w 58"/>
                    <a:gd name="T73" fmla="*/ 139 h 187"/>
                    <a:gd name="T74" fmla="*/ 45 w 58"/>
                    <a:gd name="T75" fmla="*/ 124 h 187"/>
                    <a:gd name="T76" fmla="*/ 39 w 58"/>
                    <a:gd name="T77" fmla="*/ 109 h 187"/>
                    <a:gd name="T78" fmla="*/ 34 w 58"/>
                    <a:gd name="T79" fmla="*/ 94 h 187"/>
                    <a:gd name="T80" fmla="*/ 35 w 58"/>
                    <a:gd name="T81" fmla="*/ 125 h 187"/>
                    <a:gd name="T82" fmla="*/ 26 w 58"/>
                    <a:gd name="T83" fmla="*/ 87 h 187"/>
                    <a:gd name="T84" fmla="*/ 28 w 58"/>
                    <a:gd name="T85" fmla="*/ 121 h 187"/>
                    <a:gd name="T86" fmla="*/ 29 w 58"/>
                    <a:gd name="T87" fmla="*/ 143 h 187"/>
                    <a:gd name="T88" fmla="*/ 26 w 58"/>
                    <a:gd name="T89" fmla="*/ 175 h 187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</a:gdLst>
                  <a:ahLst/>
                  <a:cxnLst>
                    <a:cxn ang="T90">
                      <a:pos x="T0" y="T1"/>
                    </a:cxn>
                    <a:cxn ang="T91">
                      <a:pos x="T2" y="T3"/>
                    </a:cxn>
                    <a:cxn ang="T92">
                      <a:pos x="T4" y="T5"/>
                    </a:cxn>
                    <a:cxn ang="T93">
                      <a:pos x="T6" y="T7"/>
                    </a:cxn>
                    <a:cxn ang="T94">
                      <a:pos x="T8" y="T9"/>
                    </a:cxn>
                    <a:cxn ang="T95">
                      <a:pos x="T10" y="T11"/>
                    </a:cxn>
                    <a:cxn ang="T96">
                      <a:pos x="T12" y="T13"/>
                    </a:cxn>
                    <a:cxn ang="T97">
                      <a:pos x="T14" y="T15"/>
                    </a:cxn>
                    <a:cxn ang="T98">
                      <a:pos x="T16" y="T17"/>
                    </a:cxn>
                    <a:cxn ang="T99">
                      <a:pos x="T18" y="T19"/>
                    </a:cxn>
                    <a:cxn ang="T100">
                      <a:pos x="T20" y="T21"/>
                    </a:cxn>
                    <a:cxn ang="T101">
                      <a:pos x="T22" y="T23"/>
                    </a:cxn>
                    <a:cxn ang="T102">
                      <a:pos x="T24" y="T25"/>
                    </a:cxn>
                    <a:cxn ang="T103">
                      <a:pos x="T26" y="T27"/>
                    </a:cxn>
                    <a:cxn ang="T104">
                      <a:pos x="T28" y="T29"/>
                    </a:cxn>
                    <a:cxn ang="T105">
                      <a:pos x="T30" y="T31"/>
                    </a:cxn>
                    <a:cxn ang="T106">
                      <a:pos x="T32" y="T33"/>
                    </a:cxn>
                    <a:cxn ang="T107">
                      <a:pos x="T34" y="T35"/>
                    </a:cxn>
                    <a:cxn ang="T108">
                      <a:pos x="T36" y="T37"/>
                    </a:cxn>
                    <a:cxn ang="T109">
                      <a:pos x="T38" y="T39"/>
                    </a:cxn>
                    <a:cxn ang="T110">
                      <a:pos x="T40" y="T41"/>
                    </a:cxn>
                    <a:cxn ang="T111">
                      <a:pos x="T42" y="T43"/>
                    </a:cxn>
                    <a:cxn ang="T112">
                      <a:pos x="T44" y="T45"/>
                    </a:cxn>
                    <a:cxn ang="T113">
                      <a:pos x="T46" y="T47"/>
                    </a:cxn>
                    <a:cxn ang="T114">
                      <a:pos x="T48" y="T49"/>
                    </a:cxn>
                    <a:cxn ang="T115">
                      <a:pos x="T50" y="T51"/>
                    </a:cxn>
                    <a:cxn ang="T116">
                      <a:pos x="T52" y="T53"/>
                    </a:cxn>
                    <a:cxn ang="T117">
                      <a:pos x="T54" y="T55"/>
                    </a:cxn>
                    <a:cxn ang="T118">
                      <a:pos x="T56" y="T57"/>
                    </a:cxn>
                    <a:cxn ang="T119">
                      <a:pos x="T58" y="T59"/>
                    </a:cxn>
                    <a:cxn ang="T120">
                      <a:pos x="T60" y="T61"/>
                    </a:cxn>
                    <a:cxn ang="T121">
                      <a:pos x="T62" y="T63"/>
                    </a:cxn>
                    <a:cxn ang="T122">
                      <a:pos x="T64" y="T65"/>
                    </a:cxn>
                    <a:cxn ang="T123">
                      <a:pos x="T66" y="T67"/>
                    </a:cxn>
                    <a:cxn ang="T124">
                      <a:pos x="T68" y="T69"/>
                    </a:cxn>
                    <a:cxn ang="T125">
                      <a:pos x="T70" y="T71"/>
                    </a:cxn>
                    <a:cxn ang="T126">
                      <a:pos x="T72" y="T73"/>
                    </a:cxn>
                    <a:cxn ang="T127">
                      <a:pos x="T74" y="T75"/>
                    </a:cxn>
                    <a:cxn ang="T128">
                      <a:pos x="T76" y="T77"/>
                    </a:cxn>
                    <a:cxn ang="T129">
                      <a:pos x="T78" y="T79"/>
                    </a:cxn>
                    <a:cxn ang="T130">
                      <a:pos x="T80" y="T81"/>
                    </a:cxn>
                    <a:cxn ang="T131">
                      <a:pos x="T82" y="T83"/>
                    </a:cxn>
                    <a:cxn ang="T132">
                      <a:pos x="T84" y="T85"/>
                    </a:cxn>
                    <a:cxn ang="T133">
                      <a:pos x="T86" y="T87"/>
                    </a:cxn>
                    <a:cxn ang="T134">
                      <a:pos x="T88" y="T89"/>
                    </a:cxn>
                  </a:cxnLst>
                  <a:rect l="0" t="0" r="r" b="b"/>
                  <a:pathLst>
                    <a:path w="58" h="187">
                      <a:moveTo>
                        <a:pt x="26" y="175"/>
                      </a:moveTo>
                      <a:lnTo>
                        <a:pt x="22" y="145"/>
                      </a:lnTo>
                      <a:lnTo>
                        <a:pt x="22" y="122"/>
                      </a:lnTo>
                      <a:lnTo>
                        <a:pt x="19" y="94"/>
                      </a:lnTo>
                      <a:lnTo>
                        <a:pt x="18" y="109"/>
                      </a:lnTo>
                      <a:lnTo>
                        <a:pt x="17" y="127"/>
                      </a:lnTo>
                      <a:lnTo>
                        <a:pt x="13" y="106"/>
                      </a:lnTo>
                      <a:lnTo>
                        <a:pt x="11" y="90"/>
                      </a:lnTo>
                      <a:lnTo>
                        <a:pt x="13" y="74"/>
                      </a:lnTo>
                      <a:lnTo>
                        <a:pt x="10" y="57"/>
                      </a:lnTo>
                      <a:lnTo>
                        <a:pt x="6" y="39"/>
                      </a:lnTo>
                      <a:lnTo>
                        <a:pt x="0" y="11"/>
                      </a:lnTo>
                      <a:lnTo>
                        <a:pt x="8" y="32"/>
                      </a:lnTo>
                      <a:lnTo>
                        <a:pt x="15" y="49"/>
                      </a:lnTo>
                      <a:lnTo>
                        <a:pt x="22" y="73"/>
                      </a:lnTo>
                      <a:lnTo>
                        <a:pt x="21" y="47"/>
                      </a:lnTo>
                      <a:lnTo>
                        <a:pt x="19" y="25"/>
                      </a:lnTo>
                      <a:lnTo>
                        <a:pt x="15" y="0"/>
                      </a:lnTo>
                      <a:lnTo>
                        <a:pt x="21" y="22"/>
                      </a:lnTo>
                      <a:lnTo>
                        <a:pt x="25" y="40"/>
                      </a:lnTo>
                      <a:lnTo>
                        <a:pt x="29" y="61"/>
                      </a:lnTo>
                      <a:lnTo>
                        <a:pt x="32" y="74"/>
                      </a:lnTo>
                      <a:lnTo>
                        <a:pt x="36" y="84"/>
                      </a:lnTo>
                      <a:lnTo>
                        <a:pt x="43" y="98"/>
                      </a:lnTo>
                      <a:lnTo>
                        <a:pt x="47" y="112"/>
                      </a:lnTo>
                      <a:lnTo>
                        <a:pt x="50" y="128"/>
                      </a:lnTo>
                      <a:lnTo>
                        <a:pt x="54" y="143"/>
                      </a:lnTo>
                      <a:lnTo>
                        <a:pt x="55" y="156"/>
                      </a:lnTo>
                      <a:lnTo>
                        <a:pt x="56" y="165"/>
                      </a:lnTo>
                      <a:lnTo>
                        <a:pt x="57" y="174"/>
                      </a:lnTo>
                      <a:lnTo>
                        <a:pt x="56" y="186"/>
                      </a:lnTo>
                      <a:lnTo>
                        <a:pt x="51" y="174"/>
                      </a:lnTo>
                      <a:lnTo>
                        <a:pt x="48" y="186"/>
                      </a:lnTo>
                      <a:lnTo>
                        <a:pt x="46" y="176"/>
                      </a:lnTo>
                      <a:lnTo>
                        <a:pt x="46" y="168"/>
                      </a:lnTo>
                      <a:lnTo>
                        <a:pt x="46" y="153"/>
                      </a:lnTo>
                      <a:lnTo>
                        <a:pt x="46" y="139"/>
                      </a:lnTo>
                      <a:lnTo>
                        <a:pt x="45" y="124"/>
                      </a:lnTo>
                      <a:lnTo>
                        <a:pt x="39" y="109"/>
                      </a:lnTo>
                      <a:lnTo>
                        <a:pt x="34" y="94"/>
                      </a:lnTo>
                      <a:lnTo>
                        <a:pt x="35" y="125"/>
                      </a:lnTo>
                      <a:lnTo>
                        <a:pt x="26" y="87"/>
                      </a:lnTo>
                      <a:lnTo>
                        <a:pt x="28" y="121"/>
                      </a:lnTo>
                      <a:lnTo>
                        <a:pt x="29" y="143"/>
                      </a:lnTo>
                      <a:lnTo>
                        <a:pt x="26" y="175"/>
                      </a:lnTo>
                    </a:path>
                  </a:pathLst>
                </a:custGeom>
                <a:solidFill>
                  <a:srgbClr val="7F5F3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4118" name="Freeform 280"/>
                <p:cNvSpPr>
                  <a:spLocks/>
                </p:cNvSpPr>
                <p:nvPr/>
              </p:nvSpPr>
              <p:spPr bwMode="auto">
                <a:xfrm>
                  <a:off x="1878" y="1656"/>
                  <a:ext cx="97" cy="41"/>
                </a:xfrm>
                <a:custGeom>
                  <a:avLst/>
                  <a:gdLst>
                    <a:gd name="T0" fmla="*/ 0 w 97"/>
                    <a:gd name="T1" fmla="*/ 40 h 41"/>
                    <a:gd name="T2" fmla="*/ 3 w 97"/>
                    <a:gd name="T3" fmla="*/ 39 h 41"/>
                    <a:gd name="T4" fmla="*/ 10 w 97"/>
                    <a:gd name="T5" fmla="*/ 38 h 41"/>
                    <a:gd name="T6" fmla="*/ 14 w 97"/>
                    <a:gd name="T7" fmla="*/ 37 h 41"/>
                    <a:gd name="T8" fmla="*/ 19 w 97"/>
                    <a:gd name="T9" fmla="*/ 37 h 41"/>
                    <a:gd name="T10" fmla="*/ 21 w 97"/>
                    <a:gd name="T11" fmla="*/ 28 h 41"/>
                    <a:gd name="T12" fmla="*/ 24 w 97"/>
                    <a:gd name="T13" fmla="*/ 21 h 41"/>
                    <a:gd name="T14" fmla="*/ 30 w 97"/>
                    <a:gd name="T15" fmla="*/ 15 h 41"/>
                    <a:gd name="T16" fmla="*/ 36 w 97"/>
                    <a:gd name="T17" fmla="*/ 11 h 41"/>
                    <a:gd name="T18" fmla="*/ 40 w 97"/>
                    <a:gd name="T19" fmla="*/ 9 h 41"/>
                    <a:gd name="T20" fmla="*/ 47 w 97"/>
                    <a:gd name="T21" fmla="*/ 9 h 41"/>
                    <a:gd name="T22" fmla="*/ 59 w 97"/>
                    <a:gd name="T23" fmla="*/ 12 h 41"/>
                    <a:gd name="T24" fmla="*/ 70 w 97"/>
                    <a:gd name="T25" fmla="*/ 12 h 41"/>
                    <a:gd name="T26" fmla="*/ 81 w 97"/>
                    <a:gd name="T27" fmla="*/ 9 h 41"/>
                    <a:gd name="T28" fmla="*/ 96 w 97"/>
                    <a:gd name="T29" fmla="*/ 0 h 41"/>
                    <a:gd name="T30" fmla="*/ 76 w 97"/>
                    <a:gd name="T31" fmla="*/ 5 h 41"/>
                    <a:gd name="T32" fmla="*/ 67 w 97"/>
                    <a:gd name="T33" fmla="*/ 5 h 41"/>
                    <a:gd name="T34" fmla="*/ 59 w 97"/>
                    <a:gd name="T35" fmla="*/ 4 h 41"/>
                    <a:gd name="T36" fmla="*/ 53 w 97"/>
                    <a:gd name="T37" fmla="*/ 5 h 41"/>
                    <a:gd name="T38" fmla="*/ 48 w 97"/>
                    <a:gd name="T39" fmla="*/ 3 h 41"/>
                    <a:gd name="T40" fmla="*/ 45 w 97"/>
                    <a:gd name="T41" fmla="*/ 2 h 41"/>
                    <a:gd name="T42" fmla="*/ 40 w 97"/>
                    <a:gd name="T43" fmla="*/ 3 h 41"/>
                    <a:gd name="T44" fmla="*/ 36 w 97"/>
                    <a:gd name="T45" fmla="*/ 4 h 41"/>
                    <a:gd name="T46" fmla="*/ 30 w 97"/>
                    <a:gd name="T47" fmla="*/ 5 h 41"/>
                    <a:gd name="T48" fmla="*/ 25 w 97"/>
                    <a:gd name="T49" fmla="*/ 9 h 41"/>
                    <a:gd name="T50" fmla="*/ 22 w 97"/>
                    <a:gd name="T51" fmla="*/ 15 h 41"/>
                    <a:gd name="T52" fmla="*/ 18 w 97"/>
                    <a:gd name="T53" fmla="*/ 21 h 41"/>
                    <a:gd name="T54" fmla="*/ 14 w 97"/>
                    <a:gd name="T55" fmla="*/ 22 h 41"/>
                    <a:gd name="T56" fmla="*/ 10 w 97"/>
                    <a:gd name="T57" fmla="*/ 24 h 41"/>
                    <a:gd name="T58" fmla="*/ 3 w 97"/>
                    <a:gd name="T59" fmla="*/ 28 h 41"/>
                    <a:gd name="T60" fmla="*/ 0 w 97"/>
                    <a:gd name="T61" fmla="*/ 35 h 41"/>
                    <a:gd name="T62" fmla="*/ 0 w 97"/>
                    <a:gd name="T63" fmla="*/ 40 h 41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0" t="0" r="r" b="b"/>
                  <a:pathLst>
                    <a:path w="97" h="41">
                      <a:moveTo>
                        <a:pt x="0" y="40"/>
                      </a:moveTo>
                      <a:lnTo>
                        <a:pt x="3" y="39"/>
                      </a:lnTo>
                      <a:lnTo>
                        <a:pt x="10" y="38"/>
                      </a:lnTo>
                      <a:lnTo>
                        <a:pt x="14" y="37"/>
                      </a:lnTo>
                      <a:lnTo>
                        <a:pt x="19" y="37"/>
                      </a:lnTo>
                      <a:lnTo>
                        <a:pt x="21" y="28"/>
                      </a:lnTo>
                      <a:lnTo>
                        <a:pt x="24" y="21"/>
                      </a:lnTo>
                      <a:lnTo>
                        <a:pt x="30" y="15"/>
                      </a:lnTo>
                      <a:lnTo>
                        <a:pt x="36" y="11"/>
                      </a:lnTo>
                      <a:lnTo>
                        <a:pt x="40" y="9"/>
                      </a:lnTo>
                      <a:lnTo>
                        <a:pt x="47" y="9"/>
                      </a:lnTo>
                      <a:lnTo>
                        <a:pt x="59" y="12"/>
                      </a:lnTo>
                      <a:lnTo>
                        <a:pt x="70" y="12"/>
                      </a:lnTo>
                      <a:lnTo>
                        <a:pt x="81" y="9"/>
                      </a:lnTo>
                      <a:lnTo>
                        <a:pt x="96" y="0"/>
                      </a:lnTo>
                      <a:lnTo>
                        <a:pt x="76" y="5"/>
                      </a:lnTo>
                      <a:lnTo>
                        <a:pt x="67" y="5"/>
                      </a:lnTo>
                      <a:lnTo>
                        <a:pt x="59" y="4"/>
                      </a:lnTo>
                      <a:lnTo>
                        <a:pt x="53" y="5"/>
                      </a:lnTo>
                      <a:lnTo>
                        <a:pt x="48" y="3"/>
                      </a:lnTo>
                      <a:lnTo>
                        <a:pt x="45" y="2"/>
                      </a:lnTo>
                      <a:lnTo>
                        <a:pt x="40" y="3"/>
                      </a:lnTo>
                      <a:lnTo>
                        <a:pt x="36" y="4"/>
                      </a:lnTo>
                      <a:lnTo>
                        <a:pt x="30" y="5"/>
                      </a:lnTo>
                      <a:lnTo>
                        <a:pt x="25" y="9"/>
                      </a:lnTo>
                      <a:lnTo>
                        <a:pt x="22" y="15"/>
                      </a:lnTo>
                      <a:lnTo>
                        <a:pt x="18" y="21"/>
                      </a:lnTo>
                      <a:lnTo>
                        <a:pt x="14" y="22"/>
                      </a:lnTo>
                      <a:lnTo>
                        <a:pt x="10" y="24"/>
                      </a:lnTo>
                      <a:lnTo>
                        <a:pt x="3" y="28"/>
                      </a:lnTo>
                      <a:lnTo>
                        <a:pt x="0" y="35"/>
                      </a:lnTo>
                      <a:lnTo>
                        <a:pt x="0" y="40"/>
                      </a:lnTo>
                    </a:path>
                  </a:pathLst>
                </a:custGeom>
                <a:solidFill>
                  <a:srgbClr val="3F1F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</p:grpSp>
        </p:grpSp>
      </p:grpSp>
      <p:grpSp>
        <p:nvGrpSpPr>
          <p:cNvPr id="44097" name="Group 281"/>
          <p:cNvGrpSpPr>
            <a:grpSpLocks/>
          </p:cNvGrpSpPr>
          <p:nvPr/>
        </p:nvGrpSpPr>
        <p:grpSpPr bwMode="auto">
          <a:xfrm>
            <a:off x="6159500" y="3752850"/>
            <a:ext cx="277813" cy="96838"/>
            <a:chOff x="3880" y="2364"/>
            <a:chExt cx="175" cy="61"/>
          </a:xfrm>
        </p:grpSpPr>
        <p:sp>
          <p:nvSpPr>
            <p:cNvPr id="44105" name="Freeform 282"/>
            <p:cNvSpPr>
              <a:spLocks/>
            </p:cNvSpPr>
            <p:nvPr/>
          </p:nvSpPr>
          <p:spPr bwMode="auto">
            <a:xfrm>
              <a:off x="3880" y="2364"/>
              <a:ext cx="175" cy="61"/>
            </a:xfrm>
            <a:custGeom>
              <a:avLst/>
              <a:gdLst>
                <a:gd name="T0" fmla="*/ 0 w 175"/>
                <a:gd name="T1" fmla="*/ 55 h 61"/>
                <a:gd name="T2" fmla="*/ 18 w 175"/>
                <a:gd name="T3" fmla="*/ 43 h 61"/>
                <a:gd name="T4" fmla="*/ 30 w 175"/>
                <a:gd name="T5" fmla="*/ 36 h 61"/>
                <a:gd name="T6" fmla="*/ 49 w 175"/>
                <a:gd name="T7" fmla="*/ 27 h 61"/>
                <a:gd name="T8" fmla="*/ 47 w 175"/>
                <a:gd name="T9" fmla="*/ 22 h 61"/>
                <a:gd name="T10" fmla="*/ 49 w 175"/>
                <a:gd name="T11" fmla="*/ 16 h 61"/>
                <a:gd name="T12" fmla="*/ 55 w 175"/>
                <a:gd name="T13" fmla="*/ 13 h 61"/>
                <a:gd name="T14" fmla="*/ 64 w 175"/>
                <a:gd name="T15" fmla="*/ 10 h 61"/>
                <a:gd name="T16" fmla="*/ 75 w 175"/>
                <a:gd name="T17" fmla="*/ 6 h 61"/>
                <a:gd name="T18" fmla="*/ 83 w 175"/>
                <a:gd name="T19" fmla="*/ 1 h 61"/>
                <a:gd name="T20" fmla="*/ 96 w 175"/>
                <a:gd name="T21" fmla="*/ 0 h 61"/>
                <a:gd name="T22" fmla="*/ 116 w 175"/>
                <a:gd name="T23" fmla="*/ 6 h 61"/>
                <a:gd name="T24" fmla="*/ 135 w 175"/>
                <a:gd name="T25" fmla="*/ 7 h 61"/>
                <a:gd name="T26" fmla="*/ 153 w 175"/>
                <a:gd name="T27" fmla="*/ 11 h 61"/>
                <a:gd name="T28" fmla="*/ 165 w 175"/>
                <a:gd name="T29" fmla="*/ 16 h 61"/>
                <a:gd name="T30" fmla="*/ 174 w 175"/>
                <a:gd name="T31" fmla="*/ 20 h 61"/>
                <a:gd name="T32" fmla="*/ 174 w 175"/>
                <a:gd name="T33" fmla="*/ 26 h 61"/>
                <a:gd name="T34" fmla="*/ 164 w 175"/>
                <a:gd name="T35" fmla="*/ 37 h 61"/>
                <a:gd name="T36" fmla="*/ 153 w 175"/>
                <a:gd name="T37" fmla="*/ 44 h 61"/>
                <a:gd name="T38" fmla="*/ 143 w 175"/>
                <a:gd name="T39" fmla="*/ 48 h 61"/>
                <a:gd name="T40" fmla="*/ 133 w 175"/>
                <a:gd name="T41" fmla="*/ 51 h 61"/>
                <a:gd name="T42" fmla="*/ 124 w 175"/>
                <a:gd name="T43" fmla="*/ 52 h 61"/>
                <a:gd name="T44" fmla="*/ 117 w 175"/>
                <a:gd name="T45" fmla="*/ 51 h 61"/>
                <a:gd name="T46" fmla="*/ 114 w 175"/>
                <a:gd name="T47" fmla="*/ 49 h 61"/>
                <a:gd name="T48" fmla="*/ 107 w 175"/>
                <a:gd name="T49" fmla="*/ 49 h 61"/>
                <a:gd name="T50" fmla="*/ 101 w 175"/>
                <a:gd name="T51" fmla="*/ 48 h 61"/>
                <a:gd name="T52" fmla="*/ 99 w 175"/>
                <a:gd name="T53" fmla="*/ 46 h 61"/>
                <a:gd name="T54" fmla="*/ 98 w 175"/>
                <a:gd name="T55" fmla="*/ 43 h 61"/>
                <a:gd name="T56" fmla="*/ 90 w 175"/>
                <a:gd name="T57" fmla="*/ 43 h 61"/>
                <a:gd name="T58" fmla="*/ 82 w 175"/>
                <a:gd name="T59" fmla="*/ 41 h 61"/>
                <a:gd name="T60" fmla="*/ 79 w 175"/>
                <a:gd name="T61" fmla="*/ 39 h 61"/>
                <a:gd name="T62" fmla="*/ 73 w 175"/>
                <a:gd name="T63" fmla="*/ 34 h 61"/>
                <a:gd name="T64" fmla="*/ 69 w 175"/>
                <a:gd name="T65" fmla="*/ 37 h 61"/>
                <a:gd name="T66" fmla="*/ 59 w 175"/>
                <a:gd name="T67" fmla="*/ 43 h 61"/>
                <a:gd name="T68" fmla="*/ 47 w 175"/>
                <a:gd name="T69" fmla="*/ 48 h 61"/>
                <a:gd name="T70" fmla="*/ 34 w 175"/>
                <a:gd name="T71" fmla="*/ 54 h 61"/>
                <a:gd name="T72" fmla="*/ 17 w 175"/>
                <a:gd name="T73" fmla="*/ 59 h 61"/>
                <a:gd name="T74" fmla="*/ 11 w 175"/>
                <a:gd name="T75" fmla="*/ 60 h 61"/>
                <a:gd name="T76" fmla="*/ 5 w 175"/>
                <a:gd name="T77" fmla="*/ 60 h 61"/>
                <a:gd name="T78" fmla="*/ 1 w 175"/>
                <a:gd name="T79" fmla="*/ 59 h 61"/>
                <a:gd name="T80" fmla="*/ 0 w 175"/>
                <a:gd name="T81" fmla="*/ 57 h 61"/>
                <a:gd name="T82" fmla="*/ 0 w 175"/>
                <a:gd name="T83" fmla="*/ 55 h 61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175" h="61">
                  <a:moveTo>
                    <a:pt x="0" y="55"/>
                  </a:moveTo>
                  <a:lnTo>
                    <a:pt x="18" y="43"/>
                  </a:lnTo>
                  <a:lnTo>
                    <a:pt x="30" y="36"/>
                  </a:lnTo>
                  <a:lnTo>
                    <a:pt x="49" y="27"/>
                  </a:lnTo>
                  <a:lnTo>
                    <a:pt x="47" y="22"/>
                  </a:lnTo>
                  <a:lnTo>
                    <a:pt x="49" y="16"/>
                  </a:lnTo>
                  <a:lnTo>
                    <a:pt x="55" y="13"/>
                  </a:lnTo>
                  <a:lnTo>
                    <a:pt x="64" y="10"/>
                  </a:lnTo>
                  <a:lnTo>
                    <a:pt x="75" y="6"/>
                  </a:lnTo>
                  <a:lnTo>
                    <a:pt x="83" y="1"/>
                  </a:lnTo>
                  <a:lnTo>
                    <a:pt x="96" y="0"/>
                  </a:lnTo>
                  <a:lnTo>
                    <a:pt x="116" y="6"/>
                  </a:lnTo>
                  <a:lnTo>
                    <a:pt x="135" y="7"/>
                  </a:lnTo>
                  <a:lnTo>
                    <a:pt x="153" y="11"/>
                  </a:lnTo>
                  <a:lnTo>
                    <a:pt x="165" y="16"/>
                  </a:lnTo>
                  <a:lnTo>
                    <a:pt x="174" y="20"/>
                  </a:lnTo>
                  <a:lnTo>
                    <a:pt x="174" y="26"/>
                  </a:lnTo>
                  <a:lnTo>
                    <a:pt x="164" y="37"/>
                  </a:lnTo>
                  <a:lnTo>
                    <a:pt x="153" y="44"/>
                  </a:lnTo>
                  <a:lnTo>
                    <a:pt x="143" y="48"/>
                  </a:lnTo>
                  <a:lnTo>
                    <a:pt x="133" y="51"/>
                  </a:lnTo>
                  <a:lnTo>
                    <a:pt x="124" y="52"/>
                  </a:lnTo>
                  <a:lnTo>
                    <a:pt x="117" y="51"/>
                  </a:lnTo>
                  <a:lnTo>
                    <a:pt x="114" y="49"/>
                  </a:lnTo>
                  <a:lnTo>
                    <a:pt x="107" y="49"/>
                  </a:lnTo>
                  <a:lnTo>
                    <a:pt x="101" y="48"/>
                  </a:lnTo>
                  <a:lnTo>
                    <a:pt x="99" y="46"/>
                  </a:lnTo>
                  <a:lnTo>
                    <a:pt x="98" y="43"/>
                  </a:lnTo>
                  <a:lnTo>
                    <a:pt x="90" y="43"/>
                  </a:lnTo>
                  <a:lnTo>
                    <a:pt x="82" y="41"/>
                  </a:lnTo>
                  <a:lnTo>
                    <a:pt x="79" y="39"/>
                  </a:lnTo>
                  <a:lnTo>
                    <a:pt x="73" y="34"/>
                  </a:lnTo>
                  <a:lnTo>
                    <a:pt x="69" y="37"/>
                  </a:lnTo>
                  <a:lnTo>
                    <a:pt x="59" y="43"/>
                  </a:lnTo>
                  <a:lnTo>
                    <a:pt x="47" y="48"/>
                  </a:lnTo>
                  <a:lnTo>
                    <a:pt x="34" y="54"/>
                  </a:lnTo>
                  <a:lnTo>
                    <a:pt x="17" y="59"/>
                  </a:lnTo>
                  <a:lnTo>
                    <a:pt x="11" y="60"/>
                  </a:lnTo>
                  <a:lnTo>
                    <a:pt x="5" y="60"/>
                  </a:lnTo>
                  <a:lnTo>
                    <a:pt x="1" y="59"/>
                  </a:lnTo>
                  <a:lnTo>
                    <a:pt x="0" y="57"/>
                  </a:lnTo>
                  <a:lnTo>
                    <a:pt x="0" y="55"/>
                  </a:lnTo>
                </a:path>
              </a:pathLst>
            </a:custGeom>
            <a:solidFill>
              <a:srgbClr val="E0A080"/>
            </a:solidFill>
            <a:ln w="12700" cap="rnd" cmpd="sng">
              <a:solidFill>
                <a:srgbClr val="000000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grpSp>
          <p:nvGrpSpPr>
            <p:cNvPr id="44106" name="Group 283"/>
            <p:cNvGrpSpPr>
              <a:grpSpLocks/>
            </p:cNvGrpSpPr>
            <p:nvPr/>
          </p:nvGrpSpPr>
          <p:grpSpPr bwMode="auto">
            <a:xfrm>
              <a:off x="3927" y="2375"/>
              <a:ext cx="84" cy="49"/>
              <a:chOff x="3927" y="2375"/>
              <a:chExt cx="84" cy="49"/>
            </a:xfrm>
          </p:grpSpPr>
          <p:sp>
            <p:nvSpPr>
              <p:cNvPr id="44107" name="Freeform 284"/>
              <p:cNvSpPr>
                <a:spLocks/>
              </p:cNvSpPr>
              <p:nvPr/>
            </p:nvSpPr>
            <p:spPr bwMode="auto">
              <a:xfrm>
                <a:off x="3994" y="2407"/>
                <a:ext cx="17" cy="17"/>
              </a:xfrm>
              <a:custGeom>
                <a:avLst/>
                <a:gdLst>
                  <a:gd name="T0" fmla="*/ 0 w 17"/>
                  <a:gd name="T1" fmla="*/ 16 h 17"/>
                  <a:gd name="T2" fmla="*/ 1 w 17"/>
                  <a:gd name="T3" fmla="*/ 9 h 17"/>
                  <a:gd name="T4" fmla="*/ 6 w 17"/>
                  <a:gd name="T5" fmla="*/ 4 h 17"/>
                  <a:gd name="T6" fmla="*/ 16 w 17"/>
                  <a:gd name="T7" fmla="*/ 0 h 1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7" h="17">
                    <a:moveTo>
                      <a:pt x="0" y="16"/>
                    </a:moveTo>
                    <a:lnTo>
                      <a:pt x="1" y="9"/>
                    </a:lnTo>
                    <a:lnTo>
                      <a:pt x="6" y="4"/>
                    </a:lnTo>
                    <a:lnTo>
                      <a:pt x="16" y="0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4108" name="Freeform 285"/>
              <p:cNvSpPr>
                <a:spLocks/>
              </p:cNvSpPr>
              <p:nvPr/>
            </p:nvSpPr>
            <p:spPr bwMode="auto">
              <a:xfrm>
                <a:off x="3976" y="2402"/>
                <a:ext cx="17" cy="17"/>
              </a:xfrm>
              <a:custGeom>
                <a:avLst/>
                <a:gdLst>
                  <a:gd name="T0" fmla="*/ 0 w 17"/>
                  <a:gd name="T1" fmla="*/ 16 h 17"/>
                  <a:gd name="T2" fmla="*/ 2 w 17"/>
                  <a:gd name="T3" fmla="*/ 10 h 17"/>
                  <a:gd name="T4" fmla="*/ 4 w 17"/>
                  <a:gd name="T5" fmla="*/ 5 h 17"/>
                  <a:gd name="T6" fmla="*/ 10 w 17"/>
                  <a:gd name="T7" fmla="*/ 2 h 17"/>
                  <a:gd name="T8" fmla="*/ 16 w 17"/>
                  <a:gd name="T9" fmla="*/ 0 h 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7" h="17">
                    <a:moveTo>
                      <a:pt x="0" y="16"/>
                    </a:moveTo>
                    <a:lnTo>
                      <a:pt x="2" y="10"/>
                    </a:lnTo>
                    <a:lnTo>
                      <a:pt x="4" y="5"/>
                    </a:lnTo>
                    <a:lnTo>
                      <a:pt x="10" y="2"/>
                    </a:lnTo>
                    <a:lnTo>
                      <a:pt x="16" y="0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4109" name="Freeform 286"/>
              <p:cNvSpPr>
                <a:spLocks/>
              </p:cNvSpPr>
              <p:nvPr/>
            </p:nvSpPr>
            <p:spPr bwMode="auto">
              <a:xfrm>
                <a:off x="3957" y="2395"/>
                <a:ext cx="17" cy="17"/>
              </a:xfrm>
              <a:custGeom>
                <a:avLst/>
                <a:gdLst>
                  <a:gd name="T0" fmla="*/ 0 w 17"/>
                  <a:gd name="T1" fmla="*/ 16 h 17"/>
                  <a:gd name="T2" fmla="*/ 1 w 17"/>
                  <a:gd name="T3" fmla="*/ 9 h 17"/>
                  <a:gd name="T4" fmla="*/ 7 w 17"/>
                  <a:gd name="T5" fmla="*/ 2 h 17"/>
                  <a:gd name="T6" fmla="*/ 16 w 17"/>
                  <a:gd name="T7" fmla="*/ 0 h 1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7" h="17">
                    <a:moveTo>
                      <a:pt x="0" y="16"/>
                    </a:moveTo>
                    <a:lnTo>
                      <a:pt x="1" y="9"/>
                    </a:lnTo>
                    <a:lnTo>
                      <a:pt x="7" y="2"/>
                    </a:lnTo>
                    <a:lnTo>
                      <a:pt x="16" y="0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4110" name="Freeform 287"/>
              <p:cNvSpPr>
                <a:spLocks/>
              </p:cNvSpPr>
              <p:nvPr/>
            </p:nvSpPr>
            <p:spPr bwMode="auto">
              <a:xfrm>
                <a:off x="3927" y="2375"/>
                <a:ext cx="27" cy="17"/>
              </a:xfrm>
              <a:custGeom>
                <a:avLst/>
                <a:gdLst>
                  <a:gd name="T0" fmla="*/ 0 w 27"/>
                  <a:gd name="T1" fmla="*/ 16 h 17"/>
                  <a:gd name="T2" fmla="*/ 2 w 27"/>
                  <a:gd name="T3" fmla="*/ 12 h 17"/>
                  <a:gd name="T4" fmla="*/ 6 w 27"/>
                  <a:gd name="T5" fmla="*/ 8 h 17"/>
                  <a:gd name="T6" fmla="*/ 13 w 27"/>
                  <a:gd name="T7" fmla="*/ 6 h 17"/>
                  <a:gd name="T8" fmla="*/ 21 w 27"/>
                  <a:gd name="T9" fmla="*/ 4 h 17"/>
                  <a:gd name="T10" fmla="*/ 26 w 27"/>
                  <a:gd name="T11" fmla="*/ 0 h 1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7" h="17">
                    <a:moveTo>
                      <a:pt x="0" y="16"/>
                    </a:moveTo>
                    <a:lnTo>
                      <a:pt x="2" y="12"/>
                    </a:lnTo>
                    <a:lnTo>
                      <a:pt x="6" y="8"/>
                    </a:lnTo>
                    <a:lnTo>
                      <a:pt x="13" y="6"/>
                    </a:lnTo>
                    <a:lnTo>
                      <a:pt x="21" y="4"/>
                    </a:lnTo>
                    <a:lnTo>
                      <a:pt x="26" y="0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</p:grpSp>
      </p:grpSp>
      <p:grpSp>
        <p:nvGrpSpPr>
          <p:cNvPr id="44098" name="Group 288"/>
          <p:cNvGrpSpPr>
            <a:grpSpLocks/>
          </p:cNvGrpSpPr>
          <p:nvPr/>
        </p:nvGrpSpPr>
        <p:grpSpPr bwMode="auto">
          <a:xfrm>
            <a:off x="2238375" y="3733800"/>
            <a:ext cx="277813" cy="96838"/>
            <a:chOff x="1410" y="2352"/>
            <a:chExt cx="175" cy="61"/>
          </a:xfrm>
        </p:grpSpPr>
        <p:sp>
          <p:nvSpPr>
            <p:cNvPr id="44099" name="Freeform 289"/>
            <p:cNvSpPr>
              <a:spLocks/>
            </p:cNvSpPr>
            <p:nvPr/>
          </p:nvSpPr>
          <p:spPr bwMode="auto">
            <a:xfrm>
              <a:off x="1410" y="2352"/>
              <a:ext cx="175" cy="61"/>
            </a:xfrm>
            <a:custGeom>
              <a:avLst/>
              <a:gdLst>
                <a:gd name="T0" fmla="*/ 0 w 175"/>
                <a:gd name="T1" fmla="*/ 55 h 61"/>
                <a:gd name="T2" fmla="*/ 18 w 175"/>
                <a:gd name="T3" fmla="*/ 43 h 61"/>
                <a:gd name="T4" fmla="*/ 30 w 175"/>
                <a:gd name="T5" fmla="*/ 36 h 61"/>
                <a:gd name="T6" fmla="*/ 49 w 175"/>
                <a:gd name="T7" fmla="*/ 27 h 61"/>
                <a:gd name="T8" fmla="*/ 47 w 175"/>
                <a:gd name="T9" fmla="*/ 22 h 61"/>
                <a:gd name="T10" fmla="*/ 49 w 175"/>
                <a:gd name="T11" fmla="*/ 16 h 61"/>
                <a:gd name="T12" fmla="*/ 55 w 175"/>
                <a:gd name="T13" fmla="*/ 13 h 61"/>
                <a:gd name="T14" fmla="*/ 64 w 175"/>
                <a:gd name="T15" fmla="*/ 10 h 61"/>
                <a:gd name="T16" fmla="*/ 75 w 175"/>
                <a:gd name="T17" fmla="*/ 6 h 61"/>
                <a:gd name="T18" fmla="*/ 83 w 175"/>
                <a:gd name="T19" fmla="*/ 1 h 61"/>
                <a:gd name="T20" fmla="*/ 96 w 175"/>
                <a:gd name="T21" fmla="*/ 0 h 61"/>
                <a:gd name="T22" fmla="*/ 116 w 175"/>
                <a:gd name="T23" fmla="*/ 6 h 61"/>
                <a:gd name="T24" fmla="*/ 135 w 175"/>
                <a:gd name="T25" fmla="*/ 7 h 61"/>
                <a:gd name="T26" fmla="*/ 153 w 175"/>
                <a:gd name="T27" fmla="*/ 11 h 61"/>
                <a:gd name="T28" fmla="*/ 165 w 175"/>
                <a:gd name="T29" fmla="*/ 16 h 61"/>
                <a:gd name="T30" fmla="*/ 174 w 175"/>
                <a:gd name="T31" fmla="*/ 20 h 61"/>
                <a:gd name="T32" fmla="*/ 174 w 175"/>
                <a:gd name="T33" fmla="*/ 26 h 61"/>
                <a:gd name="T34" fmla="*/ 164 w 175"/>
                <a:gd name="T35" fmla="*/ 37 h 61"/>
                <a:gd name="T36" fmla="*/ 153 w 175"/>
                <a:gd name="T37" fmla="*/ 44 h 61"/>
                <a:gd name="T38" fmla="*/ 143 w 175"/>
                <a:gd name="T39" fmla="*/ 48 h 61"/>
                <a:gd name="T40" fmla="*/ 133 w 175"/>
                <a:gd name="T41" fmla="*/ 51 h 61"/>
                <a:gd name="T42" fmla="*/ 124 w 175"/>
                <a:gd name="T43" fmla="*/ 52 h 61"/>
                <a:gd name="T44" fmla="*/ 117 w 175"/>
                <a:gd name="T45" fmla="*/ 51 h 61"/>
                <a:gd name="T46" fmla="*/ 114 w 175"/>
                <a:gd name="T47" fmla="*/ 49 h 61"/>
                <a:gd name="T48" fmla="*/ 107 w 175"/>
                <a:gd name="T49" fmla="*/ 49 h 61"/>
                <a:gd name="T50" fmla="*/ 101 w 175"/>
                <a:gd name="T51" fmla="*/ 48 h 61"/>
                <a:gd name="T52" fmla="*/ 99 w 175"/>
                <a:gd name="T53" fmla="*/ 46 h 61"/>
                <a:gd name="T54" fmla="*/ 98 w 175"/>
                <a:gd name="T55" fmla="*/ 43 h 61"/>
                <a:gd name="T56" fmla="*/ 90 w 175"/>
                <a:gd name="T57" fmla="*/ 43 h 61"/>
                <a:gd name="T58" fmla="*/ 82 w 175"/>
                <a:gd name="T59" fmla="*/ 41 h 61"/>
                <a:gd name="T60" fmla="*/ 79 w 175"/>
                <a:gd name="T61" fmla="*/ 39 h 61"/>
                <a:gd name="T62" fmla="*/ 73 w 175"/>
                <a:gd name="T63" fmla="*/ 34 h 61"/>
                <a:gd name="T64" fmla="*/ 69 w 175"/>
                <a:gd name="T65" fmla="*/ 37 h 61"/>
                <a:gd name="T66" fmla="*/ 59 w 175"/>
                <a:gd name="T67" fmla="*/ 43 h 61"/>
                <a:gd name="T68" fmla="*/ 47 w 175"/>
                <a:gd name="T69" fmla="*/ 48 h 61"/>
                <a:gd name="T70" fmla="*/ 34 w 175"/>
                <a:gd name="T71" fmla="*/ 54 h 61"/>
                <a:gd name="T72" fmla="*/ 17 w 175"/>
                <a:gd name="T73" fmla="*/ 59 h 61"/>
                <a:gd name="T74" fmla="*/ 11 w 175"/>
                <a:gd name="T75" fmla="*/ 60 h 61"/>
                <a:gd name="T76" fmla="*/ 5 w 175"/>
                <a:gd name="T77" fmla="*/ 60 h 61"/>
                <a:gd name="T78" fmla="*/ 1 w 175"/>
                <a:gd name="T79" fmla="*/ 59 h 61"/>
                <a:gd name="T80" fmla="*/ 0 w 175"/>
                <a:gd name="T81" fmla="*/ 57 h 61"/>
                <a:gd name="T82" fmla="*/ 0 w 175"/>
                <a:gd name="T83" fmla="*/ 55 h 61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175" h="61">
                  <a:moveTo>
                    <a:pt x="0" y="55"/>
                  </a:moveTo>
                  <a:lnTo>
                    <a:pt x="18" y="43"/>
                  </a:lnTo>
                  <a:lnTo>
                    <a:pt x="30" y="36"/>
                  </a:lnTo>
                  <a:lnTo>
                    <a:pt x="49" y="27"/>
                  </a:lnTo>
                  <a:lnTo>
                    <a:pt x="47" y="22"/>
                  </a:lnTo>
                  <a:lnTo>
                    <a:pt x="49" y="16"/>
                  </a:lnTo>
                  <a:lnTo>
                    <a:pt x="55" y="13"/>
                  </a:lnTo>
                  <a:lnTo>
                    <a:pt x="64" y="10"/>
                  </a:lnTo>
                  <a:lnTo>
                    <a:pt x="75" y="6"/>
                  </a:lnTo>
                  <a:lnTo>
                    <a:pt x="83" y="1"/>
                  </a:lnTo>
                  <a:lnTo>
                    <a:pt x="96" y="0"/>
                  </a:lnTo>
                  <a:lnTo>
                    <a:pt x="116" y="6"/>
                  </a:lnTo>
                  <a:lnTo>
                    <a:pt x="135" y="7"/>
                  </a:lnTo>
                  <a:lnTo>
                    <a:pt x="153" y="11"/>
                  </a:lnTo>
                  <a:lnTo>
                    <a:pt x="165" y="16"/>
                  </a:lnTo>
                  <a:lnTo>
                    <a:pt x="174" y="20"/>
                  </a:lnTo>
                  <a:lnTo>
                    <a:pt x="174" y="26"/>
                  </a:lnTo>
                  <a:lnTo>
                    <a:pt x="164" y="37"/>
                  </a:lnTo>
                  <a:lnTo>
                    <a:pt x="153" y="44"/>
                  </a:lnTo>
                  <a:lnTo>
                    <a:pt x="143" y="48"/>
                  </a:lnTo>
                  <a:lnTo>
                    <a:pt x="133" y="51"/>
                  </a:lnTo>
                  <a:lnTo>
                    <a:pt x="124" y="52"/>
                  </a:lnTo>
                  <a:lnTo>
                    <a:pt x="117" y="51"/>
                  </a:lnTo>
                  <a:lnTo>
                    <a:pt x="114" y="49"/>
                  </a:lnTo>
                  <a:lnTo>
                    <a:pt x="107" y="49"/>
                  </a:lnTo>
                  <a:lnTo>
                    <a:pt x="101" y="48"/>
                  </a:lnTo>
                  <a:lnTo>
                    <a:pt x="99" y="46"/>
                  </a:lnTo>
                  <a:lnTo>
                    <a:pt x="98" y="43"/>
                  </a:lnTo>
                  <a:lnTo>
                    <a:pt x="90" y="43"/>
                  </a:lnTo>
                  <a:lnTo>
                    <a:pt x="82" y="41"/>
                  </a:lnTo>
                  <a:lnTo>
                    <a:pt x="79" y="39"/>
                  </a:lnTo>
                  <a:lnTo>
                    <a:pt x="73" y="34"/>
                  </a:lnTo>
                  <a:lnTo>
                    <a:pt x="69" y="37"/>
                  </a:lnTo>
                  <a:lnTo>
                    <a:pt x="59" y="43"/>
                  </a:lnTo>
                  <a:lnTo>
                    <a:pt x="47" y="48"/>
                  </a:lnTo>
                  <a:lnTo>
                    <a:pt x="34" y="54"/>
                  </a:lnTo>
                  <a:lnTo>
                    <a:pt x="17" y="59"/>
                  </a:lnTo>
                  <a:lnTo>
                    <a:pt x="11" y="60"/>
                  </a:lnTo>
                  <a:lnTo>
                    <a:pt x="5" y="60"/>
                  </a:lnTo>
                  <a:lnTo>
                    <a:pt x="1" y="59"/>
                  </a:lnTo>
                  <a:lnTo>
                    <a:pt x="0" y="57"/>
                  </a:lnTo>
                  <a:lnTo>
                    <a:pt x="0" y="55"/>
                  </a:lnTo>
                </a:path>
              </a:pathLst>
            </a:custGeom>
            <a:solidFill>
              <a:srgbClr val="E0A080"/>
            </a:solidFill>
            <a:ln w="12700" cap="rnd" cmpd="sng">
              <a:solidFill>
                <a:srgbClr val="000000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grpSp>
          <p:nvGrpSpPr>
            <p:cNvPr id="44100" name="Group 290"/>
            <p:cNvGrpSpPr>
              <a:grpSpLocks/>
            </p:cNvGrpSpPr>
            <p:nvPr/>
          </p:nvGrpSpPr>
          <p:grpSpPr bwMode="auto">
            <a:xfrm>
              <a:off x="1457" y="2363"/>
              <a:ext cx="84" cy="49"/>
              <a:chOff x="1457" y="2363"/>
              <a:chExt cx="84" cy="49"/>
            </a:xfrm>
          </p:grpSpPr>
          <p:sp>
            <p:nvSpPr>
              <p:cNvPr id="44101" name="Freeform 291"/>
              <p:cNvSpPr>
                <a:spLocks/>
              </p:cNvSpPr>
              <p:nvPr/>
            </p:nvSpPr>
            <p:spPr bwMode="auto">
              <a:xfrm>
                <a:off x="1524" y="2395"/>
                <a:ext cx="17" cy="17"/>
              </a:xfrm>
              <a:custGeom>
                <a:avLst/>
                <a:gdLst>
                  <a:gd name="T0" fmla="*/ 0 w 17"/>
                  <a:gd name="T1" fmla="*/ 16 h 17"/>
                  <a:gd name="T2" fmla="*/ 1 w 17"/>
                  <a:gd name="T3" fmla="*/ 9 h 17"/>
                  <a:gd name="T4" fmla="*/ 6 w 17"/>
                  <a:gd name="T5" fmla="*/ 4 h 17"/>
                  <a:gd name="T6" fmla="*/ 16 w 17"/>
                  <a:gd name="T7" fmla="*/ 0 h 1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7" h="17">
                    <a:moveTo>
                      <a:pt x="0" y="16"/>
                    </a:moveTo>
                    <a:lnTo>
                      <a:pt x="1" y="9"/>
                    </a:lnTo>
                    <a:lnTo>
                      <a:pt x="6" y="4"/>
                    </a:lnTo>
                    <a:lnTo>
                      <a:pt x="16" y="0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4102" name="Freeform 292"/>
              <p:cNvSpPr>
                <a:spLocks/>
              </p:cNvSpPr>
              <p:nvPr/>
            </p:nvSpPr>
            <p:spPr bwMode="auto">
              <a:xfrm>
                <a:off x="1506" y="2390"/>
                <a:ext cx="17" cy="17"/>
              </a:xfrm>
              <a:custGeom>
                <a:avLst/>
                <a:gdLst>
                  <a:gd name="T0" fmla="*/ 0 w 17"/>
                  <a:gd name="T1" fmla="*/ 16 h 17"/>
                  <a:gd name="T2" fmla="*/ 2 w 17"/>
                  <a:gd name="T3" fmla="*/ 10 h 17"/>
                  <a:gd name="T4" fmla="*/ 4 w 17"/>
                  <a:gd name="T5" fmla="*/ 5 h 17"/>
                  <a:gd name="T6" fmla="*/ 10 w 17"/>
                  <a:gd name="T7" fmla="*/ 2 h 17"/>
                  <a:gd name="T8" fmla="*/ 16 w 17"/>
                  <a:gd name="T9" fmla="*/ 0 h 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7" h="17">
                    <a:moveTo>
                      <a:pt x="0" y="16"/>
                    </a:moveTo>
                    <a:lnTo>
                      <a:pt x="2" y="10"/>
                    </a:lnTo>
                    <a:lnTo>
                      <a:pt x="4" y="5"/>
                    </a:lnTo>
                    <a:lnTo>
                      <a:pt x="10" y="2"/>
                    </a:lnTo>
                    <a:lnTo>
                      <a:pt x="16" y="0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4103" name="Freeform 293"/>
              <p:cNvSpPr>
                <a:spLocks/>
              </p:cNvSpPr>
              <p:nvPr/>
            </p:nvSpPr>
            <p:spPr bwMode="auto">
              <a:xfrm>
                <a:off x="1487" y="2383"/>
                <a:ext cx="17" cy="17"/>
              </a:xfrm>
              <a:custGeom>
                <a:avLst/>
                <a:gdLst>
                  <a:gd name="T0" fmla="*/ 0 w 17"/>
                  <a:gd name="T1" fmla="*/ 16 h 17"/>
                  <a:gd name="T2" fmla="*/ 1 w 17"/>
                  <a:gd name="T3" fmla="*/ 9 h 17"/>
                  <a:gd name="T4" fmla="*/ 7 w 17"/>
                  <a:gd name="T5" fmla="*/ 2 h 17"/>
                  <a:gd name="T6" fmla="*/ 16 w 17"/>
                  <a:gd name="T7" fmla="*/ 0 h 1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7" h="17">
                    <a:moveTo>
                      <a:pt x="0" y="16"/>
                    </a:moveTo>
                    <a:lnTo>
                      <a:pt x="1" y="9"/>
                    </a:lnTo>
                    <a:lnTo>
                      <a:pt x="7" y="2"/>
                    </a:lnTo>
                    <a:lnTo>
                      <a:pt x="16" y="0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4104" name="Freeform 294"/>
              <p:cNvSpPr>
                <a:spLocks/>
              </p:cNvSpPr>
              <p:nvPr/>
            </p:nvSpPr>
            <p:spPr bwMode="auto">
              <a:xfrm>
                <a:off x="1457" y="2363"/>
                <a:ext cx="26" cy="17"/>
              </a:xfrm>
              <a:custGeom>
                <a:avLst/>
                <a:gdLst>
                  <a:gd name="T0" fmla="*/ 0 w 26"/>
                  <a:gd name="T1" fmla="*/ 16 h 17"/>
                  <a:gd name="T2" fmla="*/ 2 w 26"/>
                  <a:gd name="T3" fmla="*/ 12 h 17"/>
                  <a:gd name="T4" fmla="*/ 6 w 26"/>
                  <a:gd name="T5" fmla="*/ 8 h 17"/>
                  <a:gd name="T6" fmla="*/ 12 w 26"/>
                  <a:gd name="T7" fmla="*/ 6 h 17"/>
                  <a:gd name="T8" fmla="*/ 20 w 26"/>
                  <a:gd name="T9" fmla="*/ 4 h 17"/>
                  <a:gd name="T10" fmla="*/ 25 w 26"/>
                  <a:gd name="T11" fmla="*/ 0 h 1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6" h="17">
                    <a:moveTo>
                      <a:pt x="0" y="16"/>
                    </a:moveTo>
                    <a:lnTo>
                      <a:pt x="2" y="12"/>
                    </a:lnTo>
                    <a:lnTo>
                      <a:pt x="6" y="8"/>
                    </a:lnTo>
                    <a:lnTo>
                      <a:pt x="12" y="6"/>
                    </a:lnTo>
                    <a:lnTo>
                      <a:pt x="20" y="4"/>
                    </a:lnTo>
                    <a:lnTo>
                      <a:pt x="25" y="0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</p:grpSp>
      </p:grp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855F3-E802-4CCC-9DBC-99BE6B42BFF9}" type="slidenum">
              <a:rPr lang="fr-FR" smtClean="0"/>
              <a:t>39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931592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179512" y="0"/>
            <a:ext cx="8784976" cy="1143000"/>
          </a:xfrm>
        </p:spPr>
        <p:txBody>
          <a:bodyPr/>
          <a:lstStyle/>
          <a:p>
            <a:pPr marL="376238" indent="0" eaLnBrk="1" hangingPunct="1"/>
            <a:r>
              <a:rPr lang="fr-FR" dirty="0" smtClean="0">
                <a:solidFill>
                  <a:srgbClr val="000066"/>
                </a:solidFill>
              </a:rPr>
              <a:t>Les classes de matériel</a:t>
            </a:r>
          </a:p>
        </p:txBody>
      </p:sp>
      <p:graphicFrame>
        <p:nvGraphicFramePr>
          <p:cNvPr id="45059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64226493"/>
              </p:ext>
            </p:extLst>
          </p:nvPr>
        </p:nvGraphicFramePr>
        <p:xfrm>
          <a:off x="179512" y="1392236"/>
          <a:ext cx="4888648" cy="36724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32" name="Image bitmap" r:id="rId3" imgW="3867120" imgH="2905200" progId="Paint.Picture">
                  <p:embed/>
                </p:oleObj>
              </mc:Choice>
              <mc:Fallback>
                <p:oleObj name="Image bitmap" r:id="rId3" imgW="3867120" imgH="2905200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512" y="1392236"/>
                        <a:ext cx="4888648" cy="367240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Tableau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741236"/>
              </p:ext>
            </p:extLst>
          </p:nvPr>
        </p:nvGraphicFramePr>
        <p:xfrm>
          <a:off x="323528" y="2348880"/>
          <a:ext cx="4608512" cy="304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46460"/>
                <a:gridCol w="1222666"/>
                <a:gridCol w="2539386"/>
              </a:tblGrid>
              <a:tr h="293752"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/>
                        <a:t>Classe</a:t>
                      </a:r>
                      <a:endParaRPr lang="fr-FR" sz="1400" b="1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/>
                        <a:t>Symbole</a:t>
                      </a:r>
                      <a:endParaRPr lang="fr-FR" sz="1400" b="1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/>
                        <a:t>Utilisation</a:t>
                      </a:r>
                      <a:endParaRPr lang="fr-FR" sz="1400" b="1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5" name="ZoneTexte 4"/>
          <p:cNvSpPr txBox="1"/>
          <p:nvPr/>
        </p:nvSpPr>
        <p:spPr>
          <a:xfrm>
            <a:off x="5580112" y="1632847"/>
            <a:ext cx="30963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u="sng" dirty="0" smtClean="0"/>
              <a:t>Matériel de classe 1 (I)</a:t>
            </a:r>
            <a:r>
              <a:rPr lang="fr-FR" b="1" dirty="0" smtClean="0"/>
              <a:t> :</a:t>
            </a:r>
          </a:p>
          <a:p>
            <a:endParaRPr lang="fr-FR" dirty="0"/>
          </a:p>
          <a:p>
            <a:r>
              <a:rPr lang="fr-FR" u="sng" dirty="0" smtClean="0"/>
              <a:t>Ex</a:t>
            </a:r>
            <a:r>
              <a:rPr lang="fr-FR" dirty="0" smtClean="0"/>
              <a:t> : appareil domestique ou industriel.</a:t>
            </a:r>
            <a:endParaRPr lang="fr-FR" dirty="0"/>
          </a:p>
        </p:txBody>
      </p:sp>
      <p:sp>
        <p:nvSpPr>
          <p:cNvPr id="8" name="ZoneTexte 7"/>
          <p:cNvSpPr txBox="1"/>
          <p:nvPr/>
        </p:nvSpPr>
        <p:spPr>
          <a:xfrm>
            <a:off x="5580112" y="3068960"/>
            <a:ext cx="30963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u="sng" dirty="0" smtClean="0"/>
              <a:t>Matériel de classe 2 (II)</a:t>
            </a:r>
            <a:r>
              <a:rPr lang="fr-FR" b="1" dirty="0" smtClean="0"/>
              <a:t> :</a:t>
            </a:r>
          </a:p>
          <a:p>
            <a:endParaRPr lang="fr-FR" dirty="0"/>
          </a:p>
          <a:p>
            <a:r>
              <a:rPr lang="fr-FR" u="sng" dirty="0" smtClean="0"/>
              <a:t>Ex</a:t>
            </a:r>
            <a:r>
              <a:rPr lang="fr-FR" dirty="0" smtClean="0"/>
              <a:t> : multimètres portatifs, convecteurs, lustres…</a:t>
            </a:r>
            <a:endParaRPr lang="fr-FR" dirty="0"/>
          </a:p>
        </p:txBody>
      </p:sp>
      <p:sp>
        <p:nvSpPr>
          <p:cNvPr id="9" name="ZoneTexte 8"/>
          <p:cNvSpPr txBox="1"/>
          <p:nvPr/>
        </p:nvSpPr>
        <p:spPr>
          <a:xfrm>
            <a:off x="5580112" y="4581128"/>
            <a:ext cx="30963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u="sng" dirty="0" smtClean="0"/>
              <a:t>Matériel de classe 3 (III)</a:t>
            </a:r>
            <a:r>
              <a:rPr lang="fr-FR" b="1" dirty="0" smtClean="0"/>
              <a:t> :</a:t>
            </a:r>
          </a:p>
          <a:p>
            <a:endParaRPr lang="fr-FR" dirty="0"/>
          </a:p>
          <a:p>
            <a:r>
              <a:rPr lang="fr-FR" u="sng" dirty="0" smtClean="0"/>
              <a:t>Ex</a:t>
            </a:r>
            <a:r>
              <a:rPr lang="fr-FR" dirty="0" smtClean="0"/>
              <a:t> : jouets, outils portatifs,…</a:t>
            </a:r>
            <a:endParaRPr lang="fr-FR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855F3-E802-4CCC-9DBC-99BE6B42BFF9}" type="slidenum">
              <a:rPr lang="fr-FR" smtClean="0"/>
              <a:t>40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2060601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9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179512" y="0"/>
            <a:ext cx="8659688" cy="1143000"/>
          </a:xfrm>
          <a:noFill/>
          <a:effectLst>
            <a:outerShdw dist="107763" dir="2700000" algn="ctr" rotWithShape="0">
              <a:schemeClr val="bg1"/>
            </a:outerShdw>
          </a:effectLst>
        </p:spPr>
        <p:txBody>
          <a:bodyPr lIns="92075" tIns="46038" rIns="92075" bIns="46038"/>
          <a:lstStyle/>
          <a:p>
            <a:pPr marL="376238" indent="0" eaLnBrk="1" hangingPunct="1"/>
            <a:r>
              <a:rPr lang="fr-FR" dirty="0" smtClean="0">
                <a:solidFill>
                  <a:srgbClr val="000066"/>
                </a:solidFill>
              </a:rPr>
              <a:t> </a:t>
            </a:r>
            <a:r>
              <a:rPr lang="fr-FR" u="sng" dirty="0" smtClean="0">
                <a:solidFill>
                  <a:srgbClr val="000066"/>
                </a:solidFill>
              </a:rPr>
              <a:t>Très Basse Tension</a:t>
            </a:r>
          </a:p>
        </p:txBody>
      </p:sp>
      <p:graphicFrame>
        <p:nvGraphicFramePr>
          <p:cNvPr id="46083" name="Object 3"/>
          <p:cNvGraphicFramePr>
            <a:graphicFrameLocks noChangeAspect="1"/>
          </p:cNvGraphicFramePr>
          <p:nvPr/>
        </p:nvGraphicFramePr>
        <p:xfrm>
          <a:off x="533400" y="1219200"/>
          <a:ext cx="8153400" cy="4832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55" name="Image Bitmap" r:id="rId4" imgW="5753903" imgH="3409524" progId="Paint.Picture">
                  <p:embed/>
                </p:oleObj>
              </mc:Choice>
              <mc:Fallback>
                <p:oleObj name="Image Bitmap" r:id="rId4" imgW="5753903" imgH="3409524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1219200"/>
                        <a:ext cx="8153400" cy="4832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855F3-E802-4CCC-9DBC-99BE6B42BFF9}" type="slidenum">
              <a:rPr lang="fr-FR" smtClean="0"/>
              <a:t>41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722100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95536" y="548680"/>
            <a:ext cx="8229600" cy="1143000"/>
          </a:xfrm>
        </p:spPr>
        <p:txBody>
          <a:bodyPr>
            <a:noAutofit/>
          </a:bodyPr>
          <a:lstStyle/>
          <a:p>
            <a:r>
              <a:rPr lang="fr-FR" sz="3200" b="1" dirty="0" smtClean="0">
                <a:solidFill>
                  <a:srgbClr val="FF0000"/>
                </a:solidFill>
              </a:rPr>
              <a:t>Conduite à tenir en cas d’accident d’origine électrique</a:t>
            </a:r>
            <a:endParaRPr lang="fr-FR" sz="3200" b="1" dirty="0">
              <a:solidFill>
                <a:srgbClr val="FF0000"/>
              </a:solidFill>
            </a:endParaRPr>
          </a:p>
        </p:txBody>
      </p:sp>
      <p:pic>
        <p:nvPicPr>
          <p:cNvPr id="15365" name="Picture 5" descr="C:\Users\DOMINIQUE\Documents\2012-2013\photos symboles\securite-electriqu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2348880"/>
            <a:ext cx="3553572" cy="3133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855F3-E802-4CCC-9DBC-99BE6B42BFF9}" type="slidenum">
              <a:rPr lang="fr-FR" smtClean="0"/>
              <a:t>42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87338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200" b="1" dirty="0" smtClean="0">
                <a:solidFill>
                  <a:srgbClr val="FF0000"/>
                </a:solidFill>
              </a:rPr>
              <a:t>Eviter le sur-accident électrique</a:t>
            </a:r>
            <a:endParaRPr lang="fr-FR" sz="3200" b="1" dirty="0">
              <a:solidFill>
                <a:srgbClr val="FF0000"/>
              </a:solidFill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179512" y="1556792"/>
            <a:ext cx="8784976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2000" u="sng" dirty="0" smtClean="0">
                <a:solidFill>
                  <a:srgbClr val="FF0000"/>
                </a:solidFill>
              </a:rPr>
              <a:t>BUT</a:t>
            </a:r>
            <a:r>
              <a:rPr lang="fr-FR" sz="2000" dirty="0" smtClean="0">
                <a:solidFill>
                  <a:srgbClr val="FF0000"/>
                </a:solidFill>
              </a:rPr>
              <a:t> :</a:t>
            </a:r>
            <a:r>
              <a:rPr lang="fr-FR" sz="2000" dirty="0">
                <a:solidFill>
                  <a:srgbClr val="FF0000"/>
                </a:solidFill>
              </a:rPr>
              <a:t> </a:t>
            </a:r>
            <a:r>
              <a:rPr lang="fr-FR" sz="2000" dirty="0" smtClean="0">
                <a:solidFill>
                  <a:srgbClr val="FF0000"/>
                </a:solidFill>
              </a:rPr>
              <a:t>Eviter en priorité un second accident.</a:t>
            </a:r>
          </a:p>
          <a:p>
            <a:pPr algn="just"/>
            <a:endParaRPr lang="fr-FR" sz="2000" dirty="0"/>
          </a:p>
          <a:p>
            <a:pPr algn="just"/>
            <a:r>
              <a:rPr lang="fr-FR" sz="2000" u="sng" dirty="0" smtClean="0"/>
              <a:t>MOYENS</a:t>
            </a:r>
            <a:r>
              <a:rPr lang="fr-FR" sz="2000" dirty="0" smtClean="0"/>
              <a:t> :</a:t>
            </a:r>
          </a:p>
          <a:p>
            <a:pPr algn="just"/>
            <a:endParaRPr lang="fr-FR" sz="2000" dirty="0"/>
          </a:p>
          <a:p>
            <a:pPr algn="just"/>
            <a:r>
              <a:rPr lang="fr-FR" sz="2000" dirty="0" smtClean="0"/>
              <a:t>Interdire à toutes les personnes non averties des risques, d’approcher la victime et la zone à risque.</a:t>
            </a:r>
          </a:p>
          <a:p>
            <a:pPr algn="just"/>
            <a:endParaRPr lang="fr-FR" sz="2000" dirty="0"/>
          </a:p>
          <a:p>
            <a:pPr algn="just"/>
            <a:r>
              <a:rPr lang="fr-FR" sz="2000" dirty="0" smtClean="0"/>
              <a:t>Mettre hors tension (si possible) en respectant les consignes de sécurité, ou demander la mise hors tension de l’OUVRAGE ou de l’INSTALLATION.</a:t>
            </a:r>
          </a:p>
          <a:p>
            <a:pPr algn="just"/>
            <a:r>
              <a:rPr lang="fr-FR" sz="2000" dirty="0" smtClean="0"/>
              <a:t>	</a:t>
            </a:r>
          </a:p>
          <a:p>
            <a:pPr algn="just"/>
            <a:r>
              <a:rPr lang="fr-FR" sz="2000" dirty="0"/>
              <a:t>	</a:t>
            </a:r>
            <a:r>
              <a:rPr lang="fr-FR" sz="2000" u="sng" dirty="0" smtClean="0"/>
              <a:t>exemples</a:t>
            </a:r>
            <a:r>
              <a:rPr lang="fr-FR" sz="2000" dirty="0" smtClean="0"/>
              <a:t> :</a:t>
            </a:r>
          </a:p>
          <a:p>
            <a:pPr algn="just"/>
            <a:r>
              <a:rPr lang="fr-FR" sz="2000" dirty="0"/>
              <a:t>	</a:t>
            </a:r>
            <a:r>
              <a:rPr lang="fr-FR" sz="2000" dirty="0" smtClean="0"/>
              <a:t>- manœuvre d’un dispositif de coupure d’urgence, </a:t>
            </a:r>
          </a:p>
          <a:p>
            <a:pPr algn="just"/>
            <a:r>
              <a:rPr lang="fr-FR" sz="2000" dirty="0" smtClean="0"/>
              <a:t>	- débrochage d’une prise de courant,</a:t>
            </a:r>
          </a:p>
          <a:p>
            <a:pPr algn="just"/>
            <a:r>
              <a:rPr lang="fr-FR" sz="2000" dirty="0" smtClean="0"/>
              <a:t>	- …</a:t>
            </a:r>
            <a:endParaRPr lang="fr-FR" sz="2000" dirty="0"/>
          </a:p>
          <a:p>
            <a:pPr algn="just"/>
            <a:r>
              <a:rPr lang="fr-FR" sz="2000" dirty="0" smtClean="0"/>
              <a:t>	</a:t>
            </a:r>
          </a:p>
        </p:txBody>
      </p:sp>
      <p:pic>
        <p:nvPicPr>
          <p:cNvPr id="16386" name="Picture 2" descr="C:\Users\DOMINIQUE\Documents\2012-2013\photos symboles\untitled.bm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5227465"/>
            <a:ext cx="936104" cy="924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855F3-E802-4CCC-9DBC-99BE6B42BFF9}" type="slidenum">
              <a:rPr lang="fr-FR" smtClean="0"/>
              <a:t>43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6227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200" b="1" dirty="0" smtClean="0">
                <a:solidFill>
                  <a:srgbClr val="FF0000"/>
                </a:solidFill>
              </a:rPr>
              <a:t>Donner l’alerte</a:t>
            </a:r>
            <a:endParaRPr lang="fr-FR" sz="3200" b="1" dirty="0">
              <a:solidFill>
                <a:srgbClr val="FF0000"/>
              </a:solidFill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395536" y="1556792"/>
            <a:ext cx="8424936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u="sng" dirty="0" smtClean="0">
                <a:solidFill>
                  <a:srgbClr val="FF0000"/>
                </a:solidFill>
              </a:rPr>
              <a:t>BUT</a:t>
            </a:r>
            <a:r>
              <a:rPr lang="fr-FR" sz="2000" dirty="0" smtClean="0">
                <a:solidFill>
                  <a:srgbClr val="FF0000"/>
                </a:solidFill>
              </a:rPr>
              <a:t>  : Cette action vise à prévenir ou faire prévenir les secours spécialisés.</a:t>
            </a:r>
          </a:p>
          <a:p>
            <a:endParaRPr lang="fr-FR" sz="2000" dirty="0">
              <a:solidFill>
                <a:srgbClr val="FF0000"/>
              </a:solidFill>
            </a:endParaRPr>
          </a:p>
          <a:p>
            <a:r>
              <a:rPr lang="fr-FR" sz="2000" u="sng" dirty="0" smtClean="0"/>
              <a:t>MOYENS</a:t>
            </a:r>
            <a:r>
              <a:rPr lang="fr-FR" sz="2000" dirty="0" smtClean="0"/>
              <a:t> :</a:t>
            </a:r>
          </a:p>
          <a:p>
            <a:endParaRPr lang="fr-FR" sz="2000" dirty="0"/>
          </a:p>
          <a:p>
            <a:r>
              <a:rPr lang="fr-FR" sz="2000" u="sng" dirty="0" smtClean="0"/>
              <a:t>Appel téléphonique</a:t>
            </a:r>
            <a:r>
              <a:rPr lang="fr-FR" sz="2000" dirty="0" smtClean="0"/>
              <a:t> :</a:t>
            </a:r>
          </a:p>
          <a:p>
            <a:endParaRPr lang="fr-FR" sz="2000" dirty="0"/>
          </a:p>
          <a:p>
            <a:r>
              <a:rPr lang="fr-FR" sz="2000" dirty="0" smtClean="0"/>
              <a:t>Le SAMU : </a:t>
            </a:r>
            <a:r>
              <a:rPr lang="fr-FR" sz="3200" b="1" dirty="0" smtClean="0"/>
              <a:t>15</a:t>
            </a:r>
          </a:p>
          <a:p>
            <a:endParaRPr lang="fr-FR" sz="2000" dirty="0"/>
          </a:p>
          <a:p>
            <a:r>
              <a:rPr lang="fr-FR" sz="2000" dirty="0" smtClean="0"/>
              <a:t>Les sapeurs-pompiers : </a:t>
            </a:r>
            <a:r>
              <a:rPr lang="fr-FR" sz="3200" b="1" dirty="0" smtClean="0"/>
              <a:t>18</a:t>
            </a:r>
          </a:p>
          <a:p>
            <a:endParaRPr lang="fr-FR" sz="2000" dirty="0"/>
          </a:p>
          <a:p>
            <a:r>
              <a:rPr lang="fr-FR" sz="2000" dirty="0" smtClean="0"/>
              <a:t>Appel d’urgence en Europe : </a:t>
            </a:r>
            <a:r>
              <a:rPr lang="fr-FR" sz="3200" b="1" dirty="0" smtClean="0"/>
              <a:t>112</a:t>
            </a:r>
          </a:p>
          <a:p>
            <a:endParaRPr lang="fr-FR" sz="2000" dirty="0" smtClean="0"/>
          </a:p>
        </p:txBody>
      </p:sp>
      <p:pic>
        <p:nvPicPr>
          <p:cNvPr id="15361" name="Picture 1" descr="15-18-112-meme-plateforme-d-appel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5157192"/>
            <a:ext cx="1296144" cy="980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855F3-E802-4CCC-9DBC-99BE6B42BFF9}" type="slidenum">
              <a:rPr lang="fr-FR" smtClean="0"/>
              <a:t>44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1178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/>
          </a:bodyPr>
          <a:lstStyle/>
          <a:p>
            <a:r>
              <a:rPr lang="fr-FR" sz="3200" b="1" dirty="0" smtClean="0">
                <a:solidFill>
                  <a:srgbClr val="FF0000"/>
                </a:solidFill>
              </a:rPr>
              <a:t>Porter secours</a:t>
            </a:r>
            <a:endParaRPr lang="fr-FR" sz="3200" b="1" dirty="0">
              <a:solidFill>
                <a:srgbClr val="FF0000"/>
              </a:solidFill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179512" y="1052736"/>
            <a:ext cx="8640960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u="sng" dirty="0" smtClean="0">
                <a:solidFill>
                  <a:srgbClr val="FF0000"/>
                </a:solidFill>
              </a:rPr>
              <a:t>BUT</a:t>
            </a:r>
            <a:r>
              <a:rPr lang="fr-FR" sz="2000" dirty="0" smtClean="0">
                <a:solidFill>
                  <a:srgbClr val="FF0000"/>
                </a:solidFill>
              </a:rPr>
              <a:t> :</a:t>
            </a:r>
          </a:p>
          <a:p>
            <a:endParaRPr lang="fr-FR" sz="2000" dirty="0">
              <a:solidFill>
                <a:srgbClr val="FF0000"/>
              </a:solidFill>
            </a:endParaRPr>
          </a:p>
          <a:p>
            <a:r>
              <a:rPr lang="fr-FR" sz="2000" dirty="0" smtClean="0">
                <a:solidFill>
                  <a:srgbClr val="FF0000"/>
                </a:solidFill>
              </a:rPr>
              <a:t>Dégager l’accidenté, c’est-à-dire le soustraire au contact de tout conducteur ou pièce conductrice encore sous tension.</a:t>
            </a:r>
          </a:p>
          <a:p>
            <a:endParaRPr lang="fr-FR" sz="2000" dirty="0"/>
          </a:p>
          <a:p>
            <a:r>
              <a:rPr lang="fr-FR" sz="2000" u="sng" dirty="0" smtClean="0"/>
              <a:t>MOYENS</a:t>
            </a:r>
            <a:r>
              <a:rPr lang="fr-FR" sz="2000" dirty="0" smtClean="0"/>
              <a:t> :</a:t>
            </a:r>
          </a:p>
          <a:p>
            <a:endParaRPr lang="fr-FR" sz="2000" dirty="0" smtClean="0"/>
          </a:p>
          <a:p>
            <a:r>
              <a:rPr lang="fr-FR" sz="2000" dirty="0" smtClean="0"/>
              <a:t>Utilisation des équipements appropriés.</a:t>
            </a:r>
          </a:p>
          <a:p>
            <a:endParaRPr lang="fr-FR" sz="2000" dirty="0"/>
          </a:p>
          <a:p>
            <a:endParaRPr lang="fr-FR" sz="2400" b="1" u="sng" dirty="0" smtClean="0"/>
          </a:p>
          <a:p>
            <a:endParaRPr lang="fr-FR" sz="2400" b="1" u="sng" dirty="0"/>
          </a:p>
          <a:p>
            <a:pPr algn="ctr"/>
            <a:r>
              <a:rPr lang="fr-FR" sz="2400" b="1" u="sng" dirty="0" smtClean="0"/>
              <a:t>TRES IMPORTANT</a:t>
            </a:r>
            <a:r>
              <a:rPr lang="fr-FR" sz="2400" b="1" dirty="0" smtClean="0"/>
              <a:t> !</a:t>
            </a:r>
          </a:p>
          <a:p>
            <a:pPr algn="ctr"/>
            <a:endParaRPr lang="fr-FR" sz="2000" b="1" dirty="0"/>
          </a:p>
          <a:p>
            <a:pPr algn="ctr"/>
            <a:r>
              <a:rPr lang="fr-FR" sz="2000" b="1" dirty="0" smtClean="0">
                <a:solidFill>
                  <a:srgbClr val="FF0000"/>
                </a:solidFill>
              </a:rPr>
              <a:t>Le dégagement </a:t>
            </a:r>
            <a:r>
              <a:rPr lang="fr-FR" sz="2000" b="1" dirty="0" smtClean="0"/>
              <a:t>doit être assuré par une personne connaissant l’ouvrage ou l’installation et formée à l’utilisation du matériel de protection adapté </a:t>
            </a:r>
          </a:p>
          <a:p>
            <a:pPr algn="ctr"/>
            <a:r>
              <a:rPr lang="fr-FR" sz="2000" b="1" dirty="0" smtClean="0"/>
              <a:t>(perche à corps, gants, tapis, tabouret, etc…).</a:t>
            </a:r>
          </a:p>
          <a:p>
            <a:pPr algn="ctr"/>
            <a:endParaRPr lang="fr-FR" sz="2000" b="1" dirty="0"/>
          </a:p>
        </p:txBody>
      </p:sp>
      <p:pic>
        <p:nvPicPr>
          <p:cNvPr id="16388" name="Picture 4" descr="Perche de sauvetage électrique">
            <a:hlinkClick r:id="rId2" tooltip="Perche de sauvetage électrique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2276872"/>
            <a:ext cx="2736304" cy="273630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ZoneTexte 4"/>
          <p:cNvSpPr txBox="1"/>
          <p:nvPr/>
        </p:nvSpPr>
        <p:spPr>
          <a:xfrm>
            <a:off x="5682224" y="2996952"/>
            <a:ext cx="13380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Perche de sauvetage électrique</a:t>
            </a:r>
            <a:endParaRPr lang="fr-FR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855F3-E802-4CCC-9DBC-99BE6B42BFF9}" type="slidenum">
              <a:rPr lang="fr-FR" smtClean="0"/>
              <a:t>45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1665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/>
          </a:bodyPr>
          <a:lstStyle/>
          <a:p>
            <a:r>
              <a:rPr lang="fr-FR" sz="3200" b="1" dirty="0" smtClean="0">
                <a:solidFill>
                  <a:srgbClr val="FF0000"/>
                </a:solidFill>
              </a:rPr>
              <a:t>Porter secours</a:t>
            </a:r>
            <a:endParaRPr lang="fr-FR" sz="3200" b="1" dirty="0">
              <a:solidFill>
                <a:srgbClr val="FF000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67544" y="1628800"/>
            <a:ext cx="8229600" cy="24768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000" u="sng" dirty="0" smtClean="0">
                <a:solidFill>
                  <a:srgbClr val="FF0000"/>
                </a:solidFill>
              </a:rPr>
              <a:t>BUT</a:t>
            </a:r>
            <a:r>
              <a:rPr lang="fr-FR" sz="2000" dirty="0" smtClean="0">
                <a:solidFill>
                  <a:srgbClr val="FF0000"/>
                </a:solidFill>
              </a:rPr>
              <a:t> : Mettre </a:t>
            </a:r>
            <a:r>
              <a:rPr lang="fr-FR" sz="2000" dirty="0">
                <a:solidFill>
                  <a:srgbClr val="FF0000"/>
                </a:solidFill>
              </a:rPr>
              <a:t>en œuvre les premiers gestes de secours</a:t>
            </a:r>
            <a:r>
              <a:rPr lang="fr-FR" sz="2000" dirty="0" smtClean="0">
                <a:solidFill>
                  <a:srgbClr val="FF0000"/>
                </a:solidFill>
              </a:rPr>
              <a:t>.</a:t>
            </a:r>
          </a:p>
          <a:p>
            <a:pPr marL="0" indent="0">
              <a:buNone/>
            </a:pPr>
            <a:endParaRPr lang="fr-FR" sz="2000" dirty="0"/>
          </a:p>
          <a:p>
            <a:pPr marL="0" indent="0">
              <a:buNone/>
            </a:pPr>
            <a:r>
              <a:rPr lang="fr-FR" sz="2000" u="sng" dirty="0" smtClean="0"/>
              <a:t>MOYENS</a:t>
            </a:r>
            <a:r>
              <a:rPr lang="fr-FR" sz="2000" dirty="0" smtClean="0"/>
              <a:t> :</a:t>
            </a:r>
          </a:p>
          <a:p>
            <a:pPr marL="0" indent="0">
              <a:buNone/>
            </a:pPr>
            <a:endParaRPr lang="fr-FR" sz="2000" dirty="0"/>
          </a:p>
          <a:p>
            <a:pPr marL="0" indent="0">
              <a:buNone/>
            </a:pPr>
            <a:r>
              <a:rPr lang="fr-FR" sz="2000" dirty="0" smtClean="0"/>
              <a:t>Les premiers gestes doivent être effectués par du personnel formé au secourisme.</a:t>
            </a:r>
            <a:endParaRPr lang="fr-FR" sz="2000" dirty="0"/>
          </a:p>
        </p:txBody>
      </p:sp>
      <p:pic>
        <p:nvPicPr>
          <p:cNvPr id="17410" name="Picture 2" descr="http://www.rolleco.fr/shop/media/products/mh-defibrillateur-avec-picto-1-l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4365104"/>
            <a:ext cx="2016224" cy="2016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855F3-E802-4CCC-9DBC-99BE6B42BFF9}" type="slidenum">
              <a:rPr lang="fr-FR" smtClean="0"/>
              <a:t>46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51263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4" y="1340768"/>
            <a:ext cx="8229600" cy="2592288"/>
          </a:xfrm>
          <a:ln>
            <a:solidFill>
              <a:srgbClr val="FF0000"/>
            </a:solidFill>
          </a:ln>
        </p:spPr>
        <p:txBody>
          <a:bodyPr>
            <a:noAutofit/>
          </a:bodyPr>
          <a:lstStyle/>
          <a:p>
            <a:r>
              <a:rPr lang="fr-FR" sz="2800" b="1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fr-FR" sz="2800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fr-FR" sz="2800" b="1" dirty="0" smtClean="0">
                <a:solidFill>
                  <a:schemeClr val="accent1">
                    <a:lumMod val="75000"/>
                  </a:schemeClr>
                </a:solidFill>
              </a:rPr>
              <a:t>Toute personne électrisée, ou supposée électrisée, </a:t>
            </a:r>
            <a:br>
              <a:rPr lang="fr-FR" sz="2800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fr-FR" sz="2800" b="1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fr-FR" sz="2800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fr-FR" sz="2800" b="1" dirty="0" smtClean="0">
                <a:solidFill>
                  <a:schemeClr val="accent1">
                    <a:lumMod val="75000"/>
                  </a:schemeClr>
                </a:solidFill>
              </a:rPr>
              <a:t>doit faire l’objet d’un examen médical </a:t>
            </a:r>
            <a:br>
              <a:rPr lang="fr-FR" sz="2800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fr-FR" sz="2800" b="1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fr-FR" sz="2800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fr-FR" sz="2800" b="1" dirty="0" smtClean="0">
                <a:solidFill>
                  <a:schemeClr val="accent1">
                    <a:lumMod val="75000"/>
                  </a:schemeClr>
                </a:solidFill>
              </a:rPr>
              <a:t>le plus rapidement possible.</a:t>
            </a:r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fr-FR" sz="2800" b="1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fr-FR" sz="2800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fr-FR" sz="2800" b="1" dirty="0" smtClean="0">
                <a:solidFill>
                  <a:schemeClr val="accent1">
                    <a:lumMod val="75000"/>
                  </a:schemeClr>
                </a:solidFill>
              </a:rPr>
              <a:t>                                        </a:t>
            </a:r>
            <a:endParaRPr lang="fr-FR" sz="28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8440" name="Picture 8" descr="http://andrechassaigne.org/IMG/arton291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0833" y="5949280"/>
            <a:ext cx="504056" cy="498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7092280" y="6047826"/>
            <a:ext cx="93974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dirty="0">
                <a:solidFill>
                  <a:schemeClr val="accent1">
                    <a:lumMod val="75000"/>
                  </a:schemeClr>
                </a:solidFill>
              </a:rPr>
              <a:t>Hôpital</a:t>
            </a:r>
            <a:endParaRPr lang="fr-FR" sz="2000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855F3-E802-4CCC-9DBC-99BE6B42BFF9}" type="slidenum">
              <a:rPr lang="fr-FR" smtClean="0"/>
              <a:t>47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47214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95536" y="620688"/>
            <a:ext cx="8229600" cy="1143000"/>
          </a:xfrm>
        </p:spPr>
        <p:txBody>
          <a:bodyPr>
            <a:noAutofit/>
          </a:bodyPr>
          <a:lstStyle/>
          <a:p>
            <a:r>
              <a:rPr lang="fr-FR" sz="3200" b="1" dirty="0" smtClean="0">
                <a:solidFill>
                  <a:srgbClr val="FF0000"/>
                </a:solidFill>
              </a:rPr>
              <a:t>Conduite à tenir en cas d’incendie d’origine électrique</a:t>
            </a:r>
            <a:endParaRPr lang="fr-FR" sz="3200" b="1" dirty="0">
              <a:solidFill>
                <a:srgbClr val="FF0000"/>
              </a:solidFill>
            </a:endParaRPr>
          </a:p>
        </p:txBody>
      </p:sp>
      <p:pic>
        <p:nvPicPr>
          <p:cNvPr id="15372" name="Picture 12" descr="http://www.contre-dits.com/wp-content/uploads/2011/03/Incendi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2492896"/>
            <a:ext cx="2736304" cy="2857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855F3-E802-4CCC-9DBC-99BE6B42BFF9}" type="slidenum">
              <a:rPr lang="fr-FR" smtClean="0"/>
              <a:t>48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83439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15322" y="1916832"/>
            <a:ext cx="835292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400" b="1" u="sng" dirty="0">
                <a:solidFill>
                  <a:schemeClr val="tx2">
                    <a:lumMod val="60000"/>
                    <a:lumOff val="40000"/>
                  </a:schemeClr>
                </a:solidFill>
              </a:rPr>
              <a:t>Le personnel ne peut combattre le feu, que</a:t>
            </a:r>
            <a:r>
              <a:rPr lang="fr-FR" sz="2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:</a:t>
            </a:r>
          </a:p>
          <a:p>
            <a:pPr algn="ctr"/>
            <a:endParaRPr lang="fr-FR" sz="2400" b="1" dirty="0"/>
          </a:p>
          <a:p>
            <a:pPr marL="342900" indent="-342900" algn="ctr">
              <a:buFont typeface="Arial" pitchFamily="34" charset="0"/>
              <a:buChar char="•"/>
            </a:pPr>
            <a:r>
              <a:rPr lang="fr-FR" sz="2400" b="1" dirty="0"/>
              <a:t>s’il a reçu une formation adaptée,</a:t>
            </a:r>
          </a:p>
          <a:p>
            <a:pPr marL="342900" indent="-342900" algn="ctr">
              <a:buFont typeface="Arial" pitchFamily="34" charset="0"/>
              <a:buChar char="•"/>
            </a:pPr>
            <a:endParaRPr lang="fr-FR" sz="2400" b="1" dirty="0"/>
          </a:p>
          <a:p>
            <a:pPr marL="342900" indent="-342900" algn="ctr">
              <a:buFont typeface="Arial" pitchFamily="34" charset="0"/>
              <a:buChar char="•"/>
            </a:pPr>
            <a:r>
              <a:rPr lang="fr-FR" sz="2400" b="1" dirty="0"/>
              <a:t>s’il a été désigné en conséquence par son employeur.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855F3-E802-4CCC-9DBC-99BE6B42BFF9}" type="slidenum">
              <a:rPr lang="fr-FR" smtClean="0"/>
              <a:t>49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5068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/>
        </p:nvSpPr>
        <p:spPr>
          <a:xfrm>
            <a:off x="395536" y="332656"/>
            <a:ext cx="8424936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2000" dirty="0"/>
          </a:p>
          <a:p>
            <a:r>
              <a:rPr lang="fr-FR" sz="2000" u="sng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Prescriptions générales</a:t>
            </a:r>
            <a:r>
              <a:rPr lang="fr-FR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:</a:t>
            </a:r>
          </a:p>
          <a:p>
            <a:endParaRPr lang="fr-FR" sz="2000" dirty="0"/>
          </a:p>
          <a:p>
            <a:r>
              <a:rPr lang="fr-FR" sz="2000" dirty="0" smtClean="0"/>
              <a:t>Mettre hors tension, chaque fois que possible, le MATERIEL en feu.</a:t>
            </a:r>
          </a:p>
          <a:p>
            <a:endParaRPr lang="fr-FR" sz="2000" dirty="0"/>
          </a:p>
          <a:p>
            <a:r>
              <a:rPr lang="fr-FR" sz="2000" u="sng" dirty="0" smtClean="0"/>
              <a:t>N’utiliser que des appareils mettant en œuvre</a:t>
            </a:r>
            <a:r>
              <a:rPr lang="fr-FR" sz="2000" dirty="0" smtClean="0"/>
              <a:t> :</a:t>
            </a:r>
          </a:p>
          <a:p>
            <a:endParaRPr lang="fr-FR" sz="2000" dirty="0"/>
          </a:p>
          <a:p>
            <a:pPr marL="342900" indent="-342900">
              <a:buFont typeface="Arial" pitchFamily="34" charset="0"/>
              <a:buChar char="•"/>
            </a:pPr>
            <a:r>
              <a:rPr lang="fr-FR" sz="2000" b="1" dirty="0" smtClean="0">
                <a:solidFill>
                  <a:srgbClr val="FF0000"/>
                </a:solidFill>
              </a:rPr>
              <a:t>Soit du dioxyde de carbone (CO</a:t>
            </a:r>
            <a:r>
              <a:rPr lang="fr-FR" sz="2000" b="1" baseline="-25000" dirty="0" smtClean="0">
                <a:solidFill>
                  <a:srgbClr val="FF0000"/>
                </a:solidFill>
              </a:rPr>
              <a:t>2</a:t>
            </a:r>
            <a:r>
              <a:rPr lang="fr-FR" sz="2000" b="1" dirty="0" smtClean="0">
                <a:solidFill>
                  <a:srgbClr val="FF0000"/>
                </a:solidFill>
              </a:rPr>
              <a:t>).</a:t>
            </a:r>
          </a:p>
          <a:p>
            <a:endParaRPr lang="fr-FR" sz="2000" b="1" dirty="0" smtClean="0">
              <a:solidFill>
                <a:srgbClr val="FF0000"/>
              </a:solidFill>
            </a:endParaRPr>
          </a:p>
          <a:p>
            <a:endParaRPr lang="fr-FR" sz="2000" b="1" dirty="0" smtClean="0">
              <a:solidFill>
                <a:srgbClr val="FF0000"/>
              </a:solidFill>
            </a:endParaRPr>
          </a:p>
          <a:p>
            <a:endParaRPr lang="fr-FR" sz="2000" b="1" dirty="0">
              <a:solidFill>
                <a:srgbClr val="FF0000"/>
              </a:solidFill>
            </a:endParaRPr>
          </a:p>
          <a:p>
            <a:endParaRPr lang="fr-FR" sz="2000" b="1" dirty="0" smtClean="0">
              <a:solidFill>
                <a:srgbClr val="FF0000"/>
              </a:solidFill>
            </a:endParaRPr>
          </a:p>
          <a:p>
            <a:endParaRPr lang="fr-FR" sz="2000" b="1" dirty="0">
              <a:solidFill>
                <a:srgbClr val="FF0000"/>
              </a:solidFill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fr-FR" sz="2000" b="1" dirty="0" smtClean="0">
                <a:solidFill>
                  <a:srgbClr val="FF0000"/>
                </a:solidFill>
              </a:rPr>
              <a:t>Soit de la poudre (bicarbonate de soude hydrofugé).</a:t>
            </a:r>
          </a:p>
          <a:p>
            <a:endParaRPr lang="fr-FR" sz="2000" b="1" dirty="0">
              <a:solidFill>
                <a:srgbClr val="FF0000"/>
              </a:solidFill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fr-FR" sz="2000" b="1" dirty="0" smtClean="0">
                <a:solidFill>
                  <a:srgbClr val="FF0000"/>
                </a:solidFill>
              </a:rPr>
              <a:t>Soit de l’eau pulvérisée.</a:t>
            </a:r>
          </a:p>
          <a:p>
            <a:endParaRPr lang="fr-FR" sz="2000" dirty="0"/>
          </a:p>
          <a:p>
            <a:endParaRPr lang="fr-FR" sz="2000" dirty="0" smtClean="0"/>
          </a:p>
          <a:p>
            <a:r>
              <a:rPr lang="fr-FR" sz="2000" dirty="0" smtClean="0"/>
              <a:t>Utiliser, éventuellement, </a:t>
            </a:r>
            <a:r>
              <a:rPr lang="fr-FR" sz="2000" u="sng" dirty="0" smtClean="0"/>
              <a:t>le sable</a:t>
            </a:r>
            <a:r>
              <a:rPr lang="fr-FR" sz="2000" dirty="0" smtClean="0"/>
              <a:t> mis en place à cet effet.</a:t>
            </a:r>
          </a:p>
          <a:p>
            <a:endParaRPr lang="fr-FR" sz="2000" dirty="0" smtClean="0"/>
          </a:p>
        </p:txBody>
      </p:sp>
      <p:pic>
        <p:nvPicPr>
          <p:cNvPr id="6" name="Picture 2" descr="http://direct-signaletique.com/images_produit/PhotosDirect/SecuriteIdentification/PanneauxPictogrammes/Securiteincendie/stf586/Zoom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3030704"/>
            <a:ext cx="1053358" cy="1050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Extincteur Co2 {JPEG}">
            <a:hlinkClick r:id="rId3" tooltip="Extincteur Co2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310" y="2911783"/>
            <a:ext cx="716334" cy="1207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855F3-E802-4CCC-9DBC-99BE6B42BFF9}" type="slidenum">
              <a:rPr lang="fr-FR" smtClean="0"/>
              <a:t>50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71479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648</TotalTime>
  <Words>1499</Words>
  <Application>Microsoft Office PowerPoint</Application>
  <PresentationFormat>Affichage à l'écran (4:3)</PresentationFormat>
  <Paragraphs>383</Paragraphs>
  <Slides>50</Slides>
  <Notes>9</Notes>
  <HiddenSlides>0</HiddenSlides>
  <MMClips>0</MMClips>
  <ScaleCrop>false</ScaleCrop>
  <HeadingPairs>
    <vt:vector size="6" baseType="variant">
      <vt:variant>
        <vt:lpstr>Thème</vt:lpstr>
      </vt:variant>
      <vt:variant>
        <vt:i4>1</vt:i4>
      </vt:variant>
      <vt:variant>
        <vt:lpstr>Serveurs OLE incorporés</vt:lpstr>
      </vt:variant>
      <vt:variant>
        <vt:i4>3</vt:i4>
      </vt:variant>
      <vt:variant>
        <vt:lpstr>Titres des diapositives</vt:lpstr>
      </vt:variant>
      <vt:variant>
        <vt:i4>50</vt:i4>
      </vt:variant>
    </vt:vector>
  </HeadingPairs>
  <TitlesOfParts>
    <vt:vector size="54" baseType="lpstr">
      <vt:lpstr>Thème Office</vt:lpstr>
      <vt:lpstr>Graphique</vt:lpstr>
      <vt:lpstr>Image Bitmap</vt:lpstr>
      <vt:lpstr>Image bitmap</vt:lpstr>
      <vt:lpstr>Les statistiques des accidents  en France </vt:lpstr>
      <vt:lpstr>Présentation PowerPoint</vt:lpstr>
      <vt:lpstr>Accidents du travail mortels d’origine électrique</vt:lpstr>
      <vt:lpstr>Présentation PowerPoint</vt:lpstr>
      <vt:lpstr>Le triangle de sévérité</vt:lpstr>
      <vt:lpstr>Analyse des AT d’origine électrique</vt:lpstr>
      <vt:lpstr>Présentation PowerPoint</vt:lpstr>
      <vt:lpstr>Présentation PowerPoint</vt:lpstr>
      <vt:lpstr>UN OBJECTIF </vt:lpstr>
      <vt:lpstr>Les effets du courant sur le corps humain </vt:lpstr>
      <vt:lpstr>Les facteurs influençant les dommages corporels</vt:lpstr>
      <vt:lpstr>Rôle de l’intensité</vt:lpstr>
      <vt:lpstr>Présentation PowerPoint</vt:lpstr>
      <vt:lpstr>La résistance du corps humain</vt:lpstr>
      <vt:lpstr>Présentation PowerPoint</vt:lpstr>
      <vt:lpstr>Les effets du passage du courant alternatif</vt:lpstr>
      <vt:lpstr>Les effets du passage du courant continu</vt:lpstr>
      <vt:lpstr>Les effets du courant continu</vt:lpstr>
      <vt:lpstr>Les organes fragiles</vt:lpstr>
      <vt:lpstr>Situation de la période vulnérable</vt:lpstr>
      <vt:lpstr>Déclenchement de la fibrillation</vt:lpstr>
      <vt:lpstr>Domaines de tension en alternatif</vt:lpstr>
      <vt:lpstr>Domaines de tension en continu</vt:lpstr>
      <vt:lpstr>DOMAINES DE TENSION (NF C18-510)</vt:lpstr>
      <vt:lpstr>LES CAUSES  DES ACCIDENTS  D’ORIGINE ELECTRIQUE</vt:lpstr>
      <vt:lpstr>FORMES D’ÉLECTRISATION</vt:lpstr>
      <vt:lpstr>Exemples </vt:lpstr>
      <vt:lpstr>FORMES D’ÉLECTRISATION</vt:lpstr>
      <vt:lpstr>Exemple</vt:lpstr>
      <vt:lpstr>Présentation PowerPoint</vt:lpstr>
      <vt:lpstr>Les mesures de protection contre les contacts directs</vt:lpstr>
      <vt:lpstr>Les mesures de protection contre les contacts directs</vt:lpstr>
      <vt:lpstr>Les mesures de protection contre les contacts directs</vt:lpstr>
      <vt:lpstr>Les mesures de protection contre les contacts directs</vt:lpstr>
      <vt:lpstr>Indices et degrés de protection</vt:lpstr>
      <vt:lpstr>Les degrés de protection</vt:lpstr>
      <vt:lpstr>Présentation PowerPoint</vt:lpstr>
      <vt:lpstr>Les mesures de protection contre les contacts indirects</vt:lpstr>
      <vt:lpstr>Coupure automatique</vt:lpstr>
      <vt:lpstr>Les classes de matériel</vt:lpstr>
      <vt:lpstr> Très Basse Tension</vt:lpstr>
      <vt:lpstr>Conduite à tenir en cas d’accident d’origine électrique</vt:lpstr>
      <vt:lpstr>Eviter le sur-accident électrique</vt:lpstr>
      <vt:lpstr>Donner l’alerte</vt:lpstr>
      <vt:lpstr>Porter secours</vt:lpstr>
      <vt:lpstr>Porter secours</vt:lpstr>
      <vt:lpstr>  Toute personne électrisée, ou supposée électrisée,   doit faire l’objet d’un examen médical   le plus rapidement possible.                                          </vt:lpstr>
      <vt:lpstr>Conduite à tenir en cas d’incendie d’origine électrique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DOMINIQUE</dc:creator>
  <cp:lastModifiedBy>DOMINIQUE</cp:lastModifiedBy>
  <cp:revision>68</cp:revision>
  <cp:lastPrinted>2013-06-11T07:28:20Z</cp:lastPrinted>
  <dcterms:created xsi:type="dcterms:W3CDTF">2012-10-13T13:51:57Z</dcterms:created>
  <dcterms:modified xsi:type="dcterms:W3CDTF">2013-06-11T07:32:05Z</dcterms:modified>
</cp:coreProperties>
</file>